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1"/>
  </p:notesMasterIdLst>
  <p:sldIdLst>
    <p:sldId id="267" r:id="rId2"/>
    <p:sldId id="448" r:id="rId3"/>
    <p:sldId id="449" r:id="rId4"/>
    <p:sldId id="503" r:id="rId5"/>
    <p:sldId id="505" r:id="rId6"/>
    <p:sldId id="506" r:id="rId7"/>
    <p:sldId id="507" r:id="rId8"/>
    <p:sldId id="508" r:id="rId9"/>
    <p:sldId id="567" r:id="rId10"/>
    <p:sldId id="547" r:id="rId11"/>
    <p:sldId id="549" r:id="rId12"/>
    <p:sldId id="550" r:id="rId13"/>
    <p:sldId id="551" r:id="rId14"/>
    <p:sldId id="574" r:id="rId15"/>
    <p:sldId id="553" r:id="rId16"/>
    <p:sldId id="554" r:id="rId17"/>
    <p:sldId id="555" r:id="rId18"/>
    <p:sldId id="556" r:id="rId19"/>
    <p:sldId id="557" r:id="rId20"/>
    <p:sldId id="558" r:id="rId21"/>
    <p:sldId id="559" r:id="rId22"/>
    <p:sldId id="560" r:id="rId23"/>
    <p:sldId id="563" r:id="rId24"/>
    <p:sldId id="564" r:id="rId25"/>
    <p:sldId id="575" r:id="rId26"/>
    <p:sldId id="566" r:id="rId27"/>
    <p:sldId id="565" r:id="rId28"/>
    <p:sldId id="546" r:id="rId29"/>
    <p:sldId id="572" r:id="rId30"/>
    <p:sldId id="568" r:id="rId31"/>
    <p:sldId id="509" r:id="rId32"/>
    <p:sldId id="552" r:id="rId33"/>
    <p:sldId id="570" r:id="rId34"/>
    <p:sldId id="577" r:id="rId35"/>
    <p:sldId id="578" r:id="rId36"/>
    <p:sldId id="571" r:id="rId37"/>
    <p:sldId id="510" r:id="rId38"/>
    <p:sldId id="511" r:id="rId39"/>
    <p:sldId id="512" r:id="rId40"/>
    <p:sldId id="513" r:id="rId41"/>
    <p:sldId id="514" r:id="rId42"/>
    <p:sldId id="515" r:id="rId43"/>
    <p:sldId id="516" r:id="rId44"/>
    <p:sldId id="259" r:id="rId45"/>
    <p:sldId id="321" r:id="rId46"/>
    <p:sldId id="273" r:id="rId47"/>
    <p:sldId id="332" r:id="rId48"/>
    <p:sldId id="580" r:id="rId49"/>
    <p:sldId id="573" r:id="rId50"/>
    <p:sldId id="519" r:id="rId51"/>
    <p:sldId id="521" r:id="rId52"/>
    <p:sldId id="522" r:id="rId53"/>
    <p:sldId id="523" r:id="rId54"/>
    <p:sldId id="524" r:id="rId55"/>
    <p:sldId id="525" r:id="rId56"/>
    <p:sldId id="526" r:id="rId57"/>
    <p:sldId id="527" r:id="rId58"/>
    <p:sldId id="579" r:id="rId59"/>
    <p:sldId id="528" r:id="rId60"/>
    <p:sldId id="529" r:id="rId61"/>
    <p:sldId id="531" r:id="rId62"/>
    <p:sldId id="532" r:id="rId63"/>
    <p:sldId id="534" r:id="rId64"/>
    <p:sldId id="539" r:id="rId65"/>
    <p:sldId id="541" r:id="rId66"/>
    <p:sldId id="542" r:id="rId67"/>
    <p:sldId id="543" r:id="rId68"/>
    <p:sldId id="544" r:id="rId69"/>
    <p:sldId id="545"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15C4E"/>
    <a:srgbClr val="004266"/>
    <a:srgbClr val="3C6E8A"/>
    <a:srgbClr val="FF6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10"/>
    <p:restoredTop sz="87055" autoAdjust="0"/>
  </p:normalViewPr>
  <p:slideViewPr>
    <p:cSldViewPr snapToGrid="0" snapToObjects="1">
      <p:cViewPr varScale="1">
        <p:scale>
          <a:sx n="143" d="100"/>
          <a:sy n="143" d="100"/>
        </p:scale>
        <p:origin x="216" y="464"/>
      </p:cViewPr>
      <p:guideLst>
        <p:guide orient="horz" pos="2160"/>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3D70C8-C894-A94C-8CC4-FF8E3F3EE3F7}" type="datetimeFigureOut">
              <a:rPr lang="en-US" smtClean="0"/>
              <a:t>10/31/19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3A33D6-99F9-3147-A7EA-92CCBB5870DB}" type="slidenum">
              <a:rPr lang="en-US" smtClean="0"/>
              <a:t>‹#›</a:t>
            </a:fld>
            <a:endParaRPr lang="en-US"/>
          </a:p>
        </p:txBody>
      </p:sp>
    </p:spTree>
    <p:extLst>
      <p:ext uri="{BB962C8B-B14F-4D97-AF65-F5344CB8AC3E}">
        <p14:creationId xmlns:p14="http://schemas.microsoft.com/office/powerpoint/2010/main" val="1545988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a:t>
            </a:fld>
            <a:endParaRPr lang="en-US"/>
          </a:p>
        </p:txBody>
      </p:sp>
    </p:spTree>
    <p:extLst>
      <p:ext uri="{BB962C8B-B14F-4D97-AF65-F5344CB8AC3E}">
        <p14:creationId xmlns:p14="http://schemas.microsoft.com/office/powerpoint/2010/main" val="1589210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6803"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40</a:t>
            </a:r>
          </a:p>
        </p:txBody>
      </p:sp>
      <p:sp>
        <p:nvSpPr>
          <p:cNvPr id="76804"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6805"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6806" name="Rectangle 6"/>
          <p:cNvSpPr>
            <a:spLocks noGrp="1" noRot="1" noChangeAspect="1" noChangeArrowheads="1" noTextEdit="1"/>
          </p:cNvSpPr>
          <p:nvPr>
            <p:ph type="sldImg"/>
          </p:nvPr>
        </p:nvSpPr>
        <p:spPr>
          <a:ln cap="flat"/>
        </p:spPr>
      </p:sp>
      <p:sp>
        <p:nvSpPr>
          <p:cNvPr id="76807" name="Rectangle 7"/>
          <p:cNvSpPr>
            <a:spLocks noGrp="1" noChangeArrowheads="1"/>
          </p:cNvSpPr>
          <p:nvPr>
            <p:ph type="body" idx="1"/>
          </p:nvPr>
        </p:nvSpPr>
        <p:spPr>
          <a:ln/>
        </p:spPr>
        <p:txBody>
          <a:bodyPr/>
          <a:lstStyle/>
          <a:p>
            <a:endParaRPr lang="x-none" altLang="x-none"/>
          </a:p>
        </p:txBody>
      </p:sp>
    </p:spTree>
    <p:extLst>
      <p:ext uri="{BB962C8B-B14F-4D97-AF65-F5344CB8AC3E}">
        <p14:creationId xmlns:p14="http://schemas.microsoft.com/office/powerpoint/2010/main" val="3987804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body" idx="1"/>
          </p:nvPr>
        </p:nvSpPr>
        <p:spPr>
          <a:ln/>
        </p:spPr>
        <p:txBody>
          <a:bodyPr/>
          <a:lstStyle/>
          <a:p>
            <a:endParaRPr lang="x-none" altLang="x-none"/>
          </a:p>
        </p:txBody>
      </p:sp>
      <p:sp>
        <p:nvSpPr>
          <p:cNvPr id="80899"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396718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47"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42</a:t>
            </a:r>
          </a:p>
        </p:txBody>
      </p:sp>
      <p:sp>
        <p:nvSpPr>
          <p:cNvPr id="82948"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49"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50" name="Rectangle 6"/>
          <p:cNvSpPr>
            <a:spLocks noGrp="1" noChangeArrowheads="1"/>
          </p:cNvSpPr>
          <p:nvPr>
            <p:ph type="body" idx="1"/>
          </p:nvPr>
        </p:nvSpPr>
        <p:spPr>
          <a:ln/>
        </p:spPr>
        <p:txBody>
          <a:bodyPr/>
          <a:lstStyle/>
          <a:p>
            <a:endParaRPr lang="x-none" altLang="x-none"/>
          </a:p>
        </p:txBody>
      </p:sp>
      <p:sp>
        <p:nvSpPr>
          <p:cNvPr id="82951"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426412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5"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43</a:t>
            </a:r>
          </a:p>
        </p:txBody>
      </p:sp>
      <p:sp>
        <p:nvSpPr>
          <p:cNvPr id="84996"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7"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8" name="Rectangle 6"/>
          <p:cNvSpPr>
            <a:spLocks noGrp="1" noChangeArrowheads="1"/>
          </p:cNvSpPr>
          <p:nvPr>
            <p:ph type="body" idx="1"/>
          </p:nvPr>
        </p:nvSpPr>
        <p:spPr>
          <a:ln/>
        </p:spPr>
        <p:txBody>
          <a:bodyPr/>
          <a:lstStyle/>
          <a:p>
            <a:endParaRPr lang="x-none" altLang="x-none"/>
          </a:p>
        </p:txBody>
      </p:sp>
      <p:sp>
        <p:nvSpPr>
          <p:cNvPr id="84999"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4215797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7043"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44</a:t>
            </a:r>
          </a:p>
        </p:txBody>
      </p:sp>
      <p:sp>
        <p:nvSpPr>
          <p:cNvPr id="87044"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7045"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7046" name="Rectangle 6"/>
          <p:cNvSpPr>
            <a:spLocks noGrp="1" noChangeArrowheads="1"/>
          </p:cNvSpPr>
          <p:nvPr>
            <p:ph type="body" idx="1"/>
          </p:nvPr>
        </p:nvSpPr>
        <p:spPr>
          <a:ln/>
        </p:spPr>
        <p:txBody>
          <a:bodyPr/>
          <a:lstStyle/>
          <a:p>
            <a:endParaRPr lang="x-none" altLang="x-none"/>
          </a:p>
        </p:txBody>
      </p:sp>
      <p:sp>
        <p:nvSpPr>
          <p:cNvPr id="87047"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946978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9091"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45</a:t>
            </a:r>
          </a:p>
        </p:txBody>
      </p:sp>
      <p:sp>
        <p:nvSpPr>
          <p:cNvPr id="89092"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9093"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9094" name="Rectangle 6"/>
          <p:cNvSpPr>
            <a:spLocks noGrp="1" noChangeArrowheads="1"/>
          </p:cNvSpPr>
          <p:nvPr>
            <p:ph type="body" idx="1"/>
          </p:nvPr>
        </p:nvSpPr>
        <p:spPr>
          <a:ln/>
        </p:spPr>
        <p:txBody>
          <a:bodyPr/>
          <a:lstStyle/>
          <a:p>
            <a:endParaRPr lang="x-none" altLang="x-none"/>
          </a:p>
        </p:txBody>
      </p:sp>
      <p:sp>
        <p:nvSpPr>
          <p:cNvPr id="89095"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418905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379"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51</a:t>
            </a:r>
          </a:p>
        </p:txBody>
      </p:sp>
      <p:sp>
        <p:nvSpPr>
          <p:cNvPr id="101380"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381"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382" name="Rectangle 6"/>
          <p:cNvSpPr>
            <a:spLocks noGrp="1" noChangeArrowheads="1"/>
          </p:cNvSpPr>
          <p:nvPr>
            <p:ph type="body" idx="1"/>
          </p:nvPr>
        </p:nvSpPr>
        <p:spPr>
          <a:ln/>
        </p:spPr>
        <p:txBody>
          <a:bodyPr/>
          <a:lstStyle/>
          <a:p>
            <a:endParaRPr lang="x-none" altLang="x-none"/>
          </a:p>
        </p:txBody>
      </p:sp>
      <p:sp>
        <p:nvSpPr>
          <p:cNvPr id="101383"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541873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3427"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52</a:t>
            </a:r>
          </a:p>
        </p:txBody>
      </p:sp>
      <p:sp>
        <p:nvSpPr>
          <p:cNvPr id="103428"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3429"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3430" name="Rectangle 6"/>
          <p:cNvSpPr>
            <a:spLocks noGrp="1" noChangeArrowheads="1"/>
          </p:cNvSpPr>
          <p:nvPr>
            <p:ph type="body" idx="1"/>
          </p:nvPr>
        </p:nvSpPr>
        <p:spPr>
          <a:ln/>
        </p:spPr>
        <p:txBody>
          <a:bodyPr/>
          <a:lstStyle/>
          <a:p>
            <a:endParaRPr lang="x-none" altLang="x-none"/>
          </a:p>
        </p:txBody>
      </p:sp>
      <p:sp>
        <p:nvSpPr>
          <p:cNvPr id="103431"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821069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body" idx="1"/>
          </p:nvPr>
        </p:nvSpPr>
        <p:spPr>
          <a:ln/>
        </p:spPr>
        <p:txBody>
          <a:bodyPr/>
          <a:lstStyle/>
          <a:p>
            <a:endParaRPr lang="x-none" altLang="x-none"/>
          </a:p>
        </p:txBody>
      </p:sp>
      <p:sp>
        <p:nvSpPr>
          <p:cNvPr id="113667"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405094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Standard error</a:t>
            </a:r>
            <a:r>
              <a:rPr lang="en-US" dirty="0"/>
              <a:t> </a:t>
            </a:r>
            <a:r>
              <a:rPr lang="mr-IN" dirty="0"/>
              <a:t>–</a:t>
            </a:r>
            <a:r>
              <a:rPr lang="en-US" dirty="0"/>
              <a:t> estimate of the standard</a:t>
            </a:r>
            <a:r>
              <a:rPr lang="en-US" baseline="0" dirty="0"/>
              <a:t> deviation, will talk about this more later </a:t>
            </a:r>
            <a:r>
              <a:rPr lang="mr-IN" baseline="0" dirty="0"/>
              <a:t>…</a:t>
            </a:r>
            <a:endParaRPr lang="en-US" baseline="0" dirty="0"/>
          </a:p>
          <a:p>
            <a:r>
              <a:rPr lang="en-US" sz="1200" b="0" i="0"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p</a:t>
            </a:r>
            <a:r>
              <a:rPr lang="en-US" sz="1200" b="1" i="0" kern="1200" dirty="0">
                <a:solidFill>
                  <a:schemeClr val="tx1"/>
                </a:solidFill>
                <a:effectLst/>
                <a:latin typeface="+mn-lt"/>
                <a:ea typeface="+mn-ea"/>
                <a:cs typeface="+mn-cs"/>
              </a:rPr>
              <a:t>-value</a:t>
            </a:r>
            <a:r>
              <a:rPr lang="en-US" sz="1200" b="0" i="0" kern="1200" dirty="0">
                <a:solidFill>
                  <a:schemeClr val="tx1"/>
                </a:solidFill>
                <a:effectLst/>
                <a:latin typeface="+mn-lt"/>
                <a:ea typeface="+mn-ea"/>
                <a:cs typeface="+mn-cs"/>
              </a:rPr>
              <a:t> is the probability of obtaining a result equal to or "more extreme" than what was actually observed, when</a:t>
            </a:r>
            <a:r>
              <a:rPr lang="en-US" sz="1200" b="0" i="0" kern="1200" baseline="0" dirty="0">
                <a:solidFill>
                  <a:schemeClr val="tx1"/>
                </a:solidFill>
                <a:effectLst/>
                <a:latin typeface="+mn-lt"/>
                <a:ea typeface="+mn-ea"/>
                <a:cs typeface="+mn-cs"/>
              </a:rPr>
              <a:t> the null </a:t>
            </a:r>
            <a:r>
              <a:rPr lang="en-US" sz="1200" b="0" i="0" kern="1200" baseline="0" dirty="0" err="1">
                <a:solidFill>
                  <a:schemeClr val="tx1"/>
                </a:solidFill>
                <a:effectLst/>
                <a:latin typeface="+mn-lt"/>
                <a:ea typeface="+mn-ea"/>
                <a:cs typeface="+mn-cs"/>
              </a:rPr>
              <a:t>hyp</a:t>
            </a:r>
            <a:r>
              <a:rPr lang="en-US" sz="1200" b="0" i="0" kern="1200" baseline="0" dirty="0">
                <a:solidFill>
                  <a:schemeClr val="tx1"/>
                </a:solidFill>
                <a:effectLst/>
                <a:latin typeface="+mn-lt"/>
                <a:ea typeface="+mn-ea"/>
                <a:cs typeface="+mn-cs"/>
              </a:rPr>
              <a:t> is actually true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we’ll talk about this more </a:t>
            </a:r>
            <a:r>
              <a:rPr lang="mr-IN" sz="1200" b="0" i="0" kern="1200" baseline="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28</a:t>
            </a:fld>
            <a:endParaRPr lang="en-US"/>
          </a:p>
        </p:txBody>
      </p:sp>
    </p:spTree>
    <p:extLst>
      <p:ext uri="{BB962C8B-B14F-4D97-AF65-F5344CB8AC3E}">
        <p14:creationId xmlns:p14="http://schemas.microsoft.com/office/powerpoint/2010/main" val="3979929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a:t>
            </a:fld>
            <a:endParaRPr lang="en-US"/>
          </a:p>
        </p:txBody>
      </p:sp>
    </p:spTree>
    <p:extLst>
      <p:ext uri="{BB962C8B-B14F-4D97-AF65-F5344CB8AC3E}">
        <p14:creationId xmlns:p14="http://schemas.microsoft.com/office/powerpoint/2010/main" val="1055978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59"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34</a:t>
            </a:r>
          </a:p>
        </p:txBody>
      </p:sp>
      <p:sp>
        <p:nvSpPr>
          <p:cNvPr id="70660"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1"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2" name="Rectangle 6"/>
          <p:cNvSpPr>
            <a:spLocks noGrp="1" noChangeArrowheads="1"/>
          </p:cNvSpPr>
          <p:nvPr>
            <p:ph type="body" idx="1"/>
          </p:nvPr>
        </p:nvSpPr>
        <p:spPr>
          <a:ln/>
        </p:spPr>
        <p:txBody>
          <a:bodyPr/>
          <a:lstStyle/>
          <a:p>
            <a:endParaRPr lang="x-none" altLang="x-none" dirty="0"/>
          </a:p>
        </p:txBody>
      </p:sp>
      <p:sp>
        <p:nvSpPr>
          <p:cNvPr id="70663"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635988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43</a:t>
            </a:fld>
            <a:endParaRPr lang="en-US"/>
          </a:p>
        </p:txBody>
      </p:sp>
    </p:spTree>
    <p:extLst>
      <p:ext uri="{BB962C8B-B14F-4D97-AF65-F5344CB8AC3E}">
        <p14:creationId xmlns:p14="http://schemas.microsoft.com/office/powerpoint/2010/main" val="1330542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Flip</a:t>
            </a:r>
            <a:r>
              <a:rPr lang="en-US" baseline="0" dirty="0"/>
              <a:t> a coin:  two outcomes {head, tail}, Roll a 6-sided dice:  six outcomes {1, 2, 3, 4, 5, 6}, Draw a card from a standard 52-card deck:  52 outcomes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sample space </a:t>
            </a:r>
            <a:r>
              <a:rPr lang="en-US" baseline="0" dirty="0"/>
              <a:t>when </a:t>
            </a:r>
            <a:r>
              <a:rPr lang="en-US" dirty="0"/>
              <a:t>rolling two dices?</a:t>
            </a:r>
          </a:p>
          <a:p>
            <a:r>
              <a:rPr lang="en-US" dirty="0"/>
              <a:t>Flip</a:t>
            </a:r>
            <a:r>
              <a:rPr lang="en-US" baseline="0" dirty="0"/>
              <a:t> a fair coin until you get a head</a:t>
            </a:r>
            <a:r>
              <a:rPr lang="en-US" dirty="0"/>
              <a:t> </a:t>
            </a:r>
          </a:p>
        </p:txBody>
      </p:sp>
      <p:sp>
        <p:nvSpPr>
          <p:cNvPr id="4" name="Slide Number Placeholder 3"/>
          <p:cNvSpPr>
            <a:spLocks noGrp="1"/>
          </p:cNvSpPr>
          <p:nvPr>
            <p:ph type="sldNum" sz="quarter" idx="10"/>
          </p:nvPr>
        </p:nvSpPr>
        <p:spPr/>
        <p:txBody>
          <a:bodyPr/>
          <a:lstStyle/>
          <a:p>
            <a:fld id="{618A05D0-495E-42ED-976B-D12D55F459A5}" type="slidenum">
              <a:rPr lang="en-US" smtClean="0"/>
              <a:t>44</a:t>
            </a:fld>
            <a:endParaRPr lang="en-US"/>
          </a:p>
        </p:txBody>
      </p:sp>
    </p:spTree>
    <p:extLst>
      <p:ext uri="{BB962C8B-B14F-4D97-AF65-F5344CB8AC3E}">
        <p14:creationId xmlns:p14="http://schemas.microsoft.com/office/powerpoint/2010/main" val="3202046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 3: Find the probability that a hand of five cards in poker contains four cards of one kind. </a:t>
            </a:r>
          </a:p>
          <a:p>
            <a:endParaRPr lang="en-US" dirty="0"/>
          </a:p>
          <a:p>
            <a:endParaRPr lang="en-US" dirty="0"/>
          </a:p>
        </p:txBody>
      </p:sp>
      <p:sp>
        <p:nvSpPr>
          <p:cNvPr id="4" name="Slide Number Placeholder 3"/>
          <p:cNvSpPr>
            <a:spLocks noGrp="1"/>
          </p:cNvSpPr>
          <p:nvPr>
            <p:ph type="sldNum" sz="quarter" idx="10"/>
          </p:nvPr>
        </p:nvSpPr>
        <p:spPr/>
        <p:txBody>
          <a:bodyPr/>
          <a:lstStyle/>
          <a:p>
            <a:fld id="{618A05D0-495E-42ED-976B-D12D55F459A5}" type="slidenum">
              <a:rPr lang="en-US" smtClean="0"/>
              <a:t>45</a:t>
            </a:fld>
            <a:endParaRPr lang="en-US"/>
          </a:p>
        </p:txBody>
      </p:sp>
    </p:spTree>
    <p:extLst>
      <p:ext uri="{BB962C8B-B14F-4D97-AF65-F5344CB8AC3E}">
        <p14:creationId xmlns:p14="http://schemas.microsoft.com/office/powerpoint/2010/main" val="1333154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Careful, the second one is tricky!</a:t>
            </a:r>
          </a:p>
        </p:txBody>
      </p:sp>
      <p:sp>
        <p:nvSpPr>
          <p:cNvPr id="4" name="Slide Number Placeholder 3"/>
          <p:cNvSpPr>
            <a:spLocks noGrp="1"/>
          </p:cNvSpPr>
          <p:nvPr>
            <p:ph type="sldNum" sz="quarter" idx="10"/>
          </p:nvPr>
        </p:nvSpPr>
        <p:spPr/>
        <p:txBody>
          <a:bodyPr/>
          <a:lstStyle/>
          <a:p>
            <a:fld id="{618A05D0-495E-42ED-976B-D12D55F459A5}" type="slidenum">
              <a:rPr lang="en-US" smtClean="0"/>
              <a:t>46</a:t>
            </a:fld>
            <a:endParaRPr lang="en-US"/>
          </a:p>
        </p:txBody>
      </p:sp>
    </p:spTree>
    <p:extLst>
      <p:ext uri="{BB962C8B-B14F-4D97-AF65-F5344CB8AC3E}">
        <p14:creationId xmlns:p14="http://schemas.microsoft.com/office/powerpoint/2010/main" val="824970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MAR allows for data to be missing according to a random process, but is more general than MCAR in that all units do not have equal probabilities of being missing. The constraint here is that missingness may only depend on information that is fully observed. For example, the reporting of income on surveys may vary according to some measured factor, such as age, race or sex. We can thus account for heterogeneity in the probability of reporting income by controlling for the measured covariate in whatever model is used for </a:t>
            </a:r>
            <a:r>
              <a:rPr lang="en-US" sz="1200" b="0" i="0" kern="1200" dirty="0" err="1">
                <a:solidFill>
                  <a:schemeClr val="tx1"/>
                </a:solidFill>
                <a:effectLst/>
                <a:latin typeface="+mn-lt"/>
                <a:ea typeface="+mn-ea"/>
                <a:cs typeface="+mn-cs"/>
              </a:rPr>
              <a:t>infrence</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6F3A33D6-99F9-3147-A7EA-92CCBB5870DB}" type="slidenum">
              <a:rPr lang="en-US" smtClean="0"/>
              <a:t>52</a:t>
            </a:fld>
            <a:endParaRPr lang="en-US"/>
          </a:p>
        </p:txBody>
      </p:sp>
    </p:spTree>
    <p:extLst>
      <p:ext uri="{BB962C8B-B14F-4D97-AF65-F5344CB8AC3E}">
        <p14:creationId xmlns:p14="http://schemas.microsoft.com/office/powerpoint/2010/main" val="1725894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had a table of heights and weights… </a:t>
            </a:r>
          </a:p>
          <a:p>
            <a:r>
              <a:rPr lang="en-US" dirty="0"/>
              <a:t>If we know people with low grades are less likely to tell us their grade.</a:t>
            </a:r>
          </a:p>
        </p:txBody>
      </p:sp>
      <p:sp>
        <p:nvSpPr>
          <p:cNvPr id="4" name="Slide Number Placeholder 3"/>
          <p:cNvSpPr>
            <a:spLocks noGrp="1"/>
          </p:cNvSpPr>
          <p:nvPr>
            <p:ph type="sldNum" sz="quarter" idx="5"/>
          </p:nvPr>
        </p:nvSpPr>
        <p:spPr/>
        <p:txBody>
          <a:bodyPr/>
          <a:lstStyle/>
          <a:p>
            <a:fld id="{6F3A33D6-99F9-3147-A7EA-92CCBB5870DB}" type="slidenum">
              <a:rPr lang="en-US" smtClean="0"/>
              <a:t>53</a:t>
            </a:fld>
            <a:endParaRPr lang="en-US"/>
          </a:p>
        </p:txBody>
      </p:sp>
    </p:spTree>
    <p:extLst>
      <p:ext uri="{BB962C8B-B14F-4D97-AF65-F5344CB8AC3E}">
        <p14:creationId xmlns:p14="http://schemas.microsoft.com/office/powerpoint/2010/main" val="2832789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the probability of missing data varies according to information that is not available, this is classified as MNAR. This can either be because suitable covariates for explaining missingness have not been recorded (or are otherwise unavailable) or the probability of being missing depends on the value of the missing datum itself. Extending the previous example, if the probability of reporting income varied according to income itself, this is missing not at random.</a:t>
            </a:r>
            <a:endParaRPr lang="en-US" dirty="0"/>
          </a:p>
        </p:txBody>
      </p:sp>
      <p:sp>
        <p:nvSpPr>
          <p:cNvPr id="4" name="Slide Number Placeholder 3"/>
          <p:cNvSpPr>
            <a:spLocks noGrp="1"/>
          </p:cNvSpPr>
          <p:nvPr>
            <p:ph type="sldNum" sz="quarter" idx="5"/>
          </p:nvPr>
        </p:nvSpPr>
        <p:spPr/>
        <p:txBody>
          <a:bodyPr/>
          <a:lstStyle/>
          <a:p>
            <a:fld id="{6F3A33D6-99F9-3147-A7EA-92CCBB5870DB}" type="slidenum">
              <a:rPr lang="en-US" smtClean="0"/>
              <a:t>54</a:t>
            </a:fld>
            <a:endParaRPr lang="en-US"/>
          </a:p>
        </p:txBody>
      </p:sp>
    </p:spTree>
    <p:extLst>
      <p:ext uri="{BB962C8B-B14F-4D97-AF65-F5344CB8AC3E}">
        <p14:creationId xmlns:p14="http://schemas.microsoft.com/office/powerpoint/2010/main" val="42676798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following from home:</a:t>
            </a:r>
          </a:p>
          <a:p>
            <a:pPr marL="171450" indent="-171450">
              <a:buFont typeface="Arial" charset="0"/>
              <a:buChar char="•"/>
            </a:pPr>
            <a:r>
              <a:rPr lang="en-US" dirty="0"/>
              <a:t>Variance:</a:t>
            </a:r>
            <a:r>
              <a:rPr lang="en-US" baseline="0" dirty="0"/>
              <a:t> roughly how much a set of numbers are “spread around” their mean</a:t>
            </a:r>
          </a:p>
          <a:p>
            <a:pPr marL="171450" indent="-171450">
              <a:buFont typeface="Arial" charset="0"/>
              <a:buChar char="•"/>
            </a:pPr>
            <a:r>
              <a:rPr lang="en-US" baseline="0" dirty="0"/>
              <a:t>Standard deviation: similar to variance (square root of variance) </a:t>
            </a:r>
            <a:r>
              <a:rPr lang="mr-IN" baseline="0" dirty="0"/>
              <a:t>–</a:t>
            </a:r>
            <a:r>
              <a:rPr lang="en-US" baseline="0" dirty="0"/>
              <a:t> same units as main data</a:t>
            </a:r>
          </a:p>
          <a:p>
            <a:pPr marL="171450" indent="-171450">
              <a:buFont typeface="Arial" charset="0"/>
              <a:buChar char="•"/>
            </a:pPr>
            <a:r>
              <a:rPr lang="en-US" baseline="0" dirty="0"/>
              <a:t>Standard error (of the sample mean): how far the sample mean is from the population mean</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65</a:t>
            </a:fld>
            <a:endParaRPr lang="en-US"/>
          </a:p>
        </p:txBody>
      </p:sp>
    </p:spTree>
    <p:extLst>
      <p:ext uri="{BB962C8B-B14F-4D97-AF65-F5344CB8AC3E}">
        <p14:creationId xmlns:p14="http://schemas.microsoft.com/office/powerpoint/2010/main" val="1754303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3A33D6-99F9-3147-A7EA-92CCBB5870DB}" type="slidenum">
              <a:rPr lang="en-US" smtClean="0"/>
              <a:t>66</a:t>
            </a:fld>
            <a:endParaRPr lang="en-US"/>
          </a:p>
        </p:txBody>
      </p:sp>
    </p:spTree>
    <p:extLst>
      <p:ext uri="{BB962C8B-B14F-4D97-AF65-F5344CB8AC3E}">
        <p14:creationId xmlns:p14="http://schemas.microsoft.com/office/powerpoint/2010/main" val="268649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body" idx="1"/>
          </p:nvPr>
        </p:nvSpPr>
        <p:spPr>
          <a:ln/>
        </p:spPr>
        <p:txBody>
          <a:bodyPr/>
          <a:lstStyle/>
          <a:p>
            <a:endParaRPr lang="x-none" altLang="x-none" dirty="0"/>
          </a:p>
        </p:txBody>
      </p:sp>
      <p:sp>
        <p:nvSpPr>
          <p:cNvPr id="60419"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81029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4515"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31</a:t>
            </a:r>
          </a:p>
        </p:txBody>
      </p:sp>
      <p:sp>
        <p:nvSpPr>
          <p:cNvPr id="64516"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4517"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4518" name="Rectangle 6"/>
          <p:cNvSpPr>
            <a:spLocks noGrp="1" noChangeArrowheads="1"/>
          </p:cNvSpPr>
          <p:nvPr>
            <p:ph type="body" idx="1"/>
          </p:nvPr>
        </p:nvSpPr>
        <p:spPr>
          <a:ln/>
        </p:spPr>
        <p:txBody>
          <a:bodyPr/>
          <a:lstStyle/>
          <a:p>
            <a:endParaRPr lang="x-none" altLang="x-none"/>
          </a:p>
        </p:txBody>
      </p:sp>
      <p:sp>
        <p:nvSpPr>
          <p:cNvPr id="64519"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660671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563"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32</a:t>
            </a:r>
          </a:p>
        </p:txBody>
      </p:sp>
      <p:sp>
        <p:nvSpPr>
          <p:cNvPr id="66564"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565"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566" name="Rectangle 6"/>
          <p:cNvSpPr>
            <a:spLocks noGrp="1" noChangeArrowheads="1"/>
          </p:cNvSpPr>
          <p:nvPr>
            <p:ph type="body" idx="1"/>
          </p:nvPr>
        </p:nvSpPr>
        <p:spPr>
          <a:ln/>
        </p:spPr>
        <p:txBody>
          <a:bodyPr/>
          <a:lstStyle/>
          <a:p>
            <a:endParaRPr lang="x-none" altLang="x-none"/>
          </a:p>
        </p:txBody>
      </p:sp>
      <p:sp>
        <p:nvSpPr>
          <p:cNvPr id="66567"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996060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8611"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33</a:t>
            </a:r>
          </a:p>
        </p:txBody>
      </p:sp>
      <p:sp>
        <p:nvSpPr>
          <p:cNvPr id="68612"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8613"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8614" name="Rectangle 6"/>
          <p:cNvSpPr>
            <a:spLocks noGrp="1" noChangeArrowheads="1"/>
          </p:cNvSpPr>
          <p:nvPr>
            <p:ph type="body" idx="1"/>
          </p:nvPr>
        </p:nvSpPr>
        <p:spPr>
          <a:ln/>
        </p:spPr>
        <p:txBody>
          <a:bodyPr/>
          <a:lstStyle/>
          <a:p>
            <a:endParaRPr lang="x-none" altLang="x-none"/>
          </a:p>
        </p:txBody>
      </p:sp>
      <p:sp>
        <p:nvSpPr>
          <p:cNvPr id="68615"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618993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59"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34</a:t>
            </a:r>
          </a:p>
        </p:txBody>
      </p:sp>
      <p:sp>
        <p:nvSpPr>
          <p:cNvPr id="70660"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1"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2" name="Rectangle 6"/>
          <p:cNvSpPr>
            <a:spLocks noGrp="1" noChangeArrowheads="1"/>
          </p:cNvSpPr>
          <p:nvPr>
            <p:ph type="body" idx="1"/>
          </p:nvPr>
        </p:nvSpPr>
        <p:spPr>
          <a:ln/>
        </p:spPr>
        <p:txBody>
          <a:bodyPr/>
          <a:lstStyle/>
          <a:p>
            <a:endParaRPr lang="x-none" altLang="x-none" dirty="0"/>
          </a:p>
        </p:txBody>
      </p:sp>
      <p:sp>
        <p:nvSpPr>
          <p:cNvPr id="70663"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703115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707"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35</a:t>
            </a:r>
          </a:p>
        </p:txBody>
      </p:sp>
      <p:sp>
        <p:nvSpPr>
          <p:cNvPr id="72708"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709"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710" name="Rectangle 6"/>
          <p:cNvSpPr>
            <a:spLocks noGrp="1" noChangeArrowheads="1"/>
          </p:cNvSpPr>
          <p:nvPr>
            <p:ph type="body" idx="1"/>
          </p:nvPr>
        </p:nvSpPr>
        <p:spPr>
          <a:ln/>
        </p:spPr>
        <p:txBody>
          <a:bodyPr/>
          <a:lstStyle/>
          <a:p>
            <a:endParaRPr lang="x-none" altLang="x-none"/>
          </a:p>
        </p:txBody>
      </p:sp>
      <p:sp>
        <p:nvSpPr>
          <p:cNvPr id="72711"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888876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5"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36</a:t>
            </a:r>
          </a:p>
        </p:txBody>
      </p:sp>
      <p:sp>
        <p:nvSpPr>
          <p:cNvPr id="74756"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7"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8" name="Rectangle 6"/>
          <p:cNvSpPr>
            <a:spLocks noGrp="1" noChangeArrowheads="1"/>
          </p:cNvSpPr>
          <p:nvPr>
            <p:ph type="body" idx="1"/>
          </p:nvPr>
        </p:nvSpPr>
        <p:spPr>
          <a:ln/>
        </p:spPr>
        <p:txBody>
          <a:bodyPr/>
          <a:lstStyle/>
          <a:p>
            <a:endParaRPr lang="x-none" altLang="x-none"/>
          </a:p>
        </p:txBody>
      </p:sp>
      <p:sp>
        <p:nvSpPr>
          <p:cNvPr id="74759"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3161304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638174" y="2130430"/>
            <a:ext cx="7153275" cy="1470025"/>
          </a:xfrm>
        </p:spPr>
        <p:txBody>
          <a:bodyPr anchor="b"/>
          <a:lstStyle>
            <a:lvl1pPr>
              <a:lnSpc>
                <a:spcPct val="90000"/>
              </a:lnSpc>
              <a:defRPr sz="4000"/>
            </a:lvl1pPr>
          </a:lstStyle>
          <a:p>
            <a:r>
              <a:rPr lang="en-US" noProof="0" dirty="0"/>
              <a:t>Click to edit Master title style</a:t>
            </a:r>
          </a:p>
        </p:txBody>
      </p:sp>
      <p:sp>
        <p:nvSpPr>
          <p:cNvPr id="18435" name="Rectangle 3"/>
          <p:cNvSpPr>
            <a:spLocks noGrp="1" noChangeArrowheads="1"/>
          </p:cNvSpPr>
          <p:nvPr>
            <p:ph type="subTitle" idx="1"/>
          </p:nvPr>
        </p:nvSpPr>
        <p:spPr>
          <a:xfrm>
            <a:off x="638175" y="3886200"/>
            <a:ext cx="7153274" cy="1752600"/>
          </a:xfrm>
        </p:spPr>
        <p:txBody>
          <a:bodyPr/>
          <a:lstStyle>
            <a:lvl1pPr marL="0" indent="0">
              <a:buFontTx/>
              <a:buNone/>
              <a:defRPr sz="1800" b="1">
                <a:solidFill>
                  <a:srgbClr val="00B2F2"/>
                </a:solidFill>
              </a:defRPr>
            </a:lvl1pPr>
          </a:lstStyle>
          <a:p>
            <a:r>
              <a:rPr lang="en-US" noProof="0" dirty="0"/>
              <a:t>Click to edit Master subtitle style</a:t>
            </a:r>
          </a:p>
        </p:txBody>
      </p:sp>
      <p:pic>
        <p:nvPicPr>
          <p:cNvPr id="11" name="Picture 10">
            <a:extLst>
              <a:ext uri="{FF2B5EF4-FFF2-40B4-BE49-F238E27FC236}">
                <a16:creationId xmlns:a16="http://schemas.microsoft.com/office/drawing/2014/main" id="{75DC6D6B-54A0-3249-A81C-465DDF3177D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355288" y="373793"/>
            <a:ext cx="2341412" cy="873507"/>
          </a:xfrm>
          <a:prstGeom prst="rect">
            <a:avLst/>
          </a:prstGeom>
        </p:spPr>
      </p:pic>
      <p:pic>
        <p:nvPicPr>
          <p:cNvPr id="3" name="Picture 2">
            <a:extLst>
              <a:ext uri="{FF2B5EF4-FFF2-40B4-BE49-F238E27FC236}">
                <a16:creationId xmlns:a16="http://schemas.microsoft.com/office/drawing/2014/main" id="{FDBF3273-E99B-0549-88AF-5B9D6486C483}"/>
              </a:ext>
            </a:extLst>
          </p:cNvPr>
          <p:cNvPicPr>
            <a:picLocks noChangeAspect="1"/>
          </p:cNvPicPr>
          <p:nvPr userDrawn="1"/>
        </p:nvPicPr>
        <p:blipFill>
          <a:blip r:embed="rId3"/>
          <a:stretch>
            <a:fillRect/>
          </a:stretch>
        </p:blipFill>
        <p:spPr>
          <a:xfrm>
            <a:off x="8261350" y="2533650"/>
            <a:ext cx="3606800" cy="2705100"/>
          </a:xfrm>
          <a:prstGeom prst="rect">
            <a:avLst/>
          </a:prstGeom>
        </p:spPr>
      </p:pic>
    </p:spTree>
    <p:extLst>
      <p:ext uri="{BB962C8B-B14F-4D97-AF65-F5344CB8AC3E}">
        <p14:creationId xmlns:p14="http://schemas.microsoft.com/office/powerpoint/2010/main" val="803824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Rectangle 6"/>
          <p:cNvSpPr>
            <a:spLocks noGrp="1" noChangeArrowheads="1"/>
          </p:cNvSpPr>
          <p:nvPr>
            <p:ph type="sldNum" sz="quarter" idx="11"/>
          </p:nvPr>
        </p:nvSpPr>
        <p:spPr>
          <a:xfrm>
            <a:off x="8737600" y="6319600"/>
            <a:ext cx="2844800" cy="231775"/>
          </a:xfrm>
          <a:ln/>
        </p:spPr>
        <p:txBody>
          <a:bodyPr/>
          <a:lstStyle>
            <a:lvl1pPr>
              <a:defRPr/>
            </a:lvl1pPr>
          </a:lstStyle>
          <a:p>
            <a:fld id="{AE9108BD-1B63-5E42-A3EF-D85B2E21F76C}" type="slidenum">
              <a:rPr lang="en-US" smtClean="0"/>
              <a:t>‹#›</a:t>
            </a:fld>
            <a:endParaRPr lang="en-US"/>
          </a:p>
        </p:txBody>
      </p:sp>
    </p:spTree>
    <p:extLst>
      <p:ext uri="{BB962C8B-B14F-4D97-AF65-F5344CB8AC3E}">
        <p14:creationId xmlns:p14="http://schemas.microsoft.com/office/powerpoint/2010/main" val="64277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1" y="1717207"/>
            <a:ext cx="5394393" cy="440895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78212" y="1731638"/>
            <a:ext cx="5314922" cy="440895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6"/>
          <p:cNvSpPr>
            <a:spLocks noGrp="1" noChangeArrowheads="1"/>
          </p:cNvSpPr>
          <p:nvPr>
            <p:ph type="sldNum" sz="quarter" idx="11"/>
          </p:nvPr>
        </p:nvSpPr>
        <p:spPr>
          <a:ln/>
        </p:spPr>
        <p:txBody>
          <a:bodyPr/>
          <a:lstStyle>
            <a:lvl1pPr>
              <a:defRPr/>
            </a:lvl1pPr>
          </a:lstStyle>
          <a:p>
            <a:fld id="{AE9108BD-1B63-5E42-A3EF-D85B2E21F76C}" type="slidenum">
              <a:rPr lang="en-US" smtClean="0"/>
              <a:t>‹#›</a:t>
            </a:fld>
            <a:endParaRPr lang="en-US"/>
          </a:p>
        </p:txBody>
      </p:sp>
    </p:spTree>
    <p:extLst>
      <p:ext uri="{BB962C8B-B14F-4D97-AF65-F5344CB8AC3E}">
        <p14:creationId xmlns:p14="http://schemas.microsoft.com/office/powerpoint/2010/main" val="1943284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CMSC320</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extLst>
      <p:ext uri="{BB962C8B-B14F-4D97-AF65-F5344CB8AC3E}">
        <p14:creationId xmlns:p14="http://schemas.microsoft.com/office/powerpoint/2010/main" val="27889255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1022350"/>
            <a:ext cx="10972800" cy="427038"/>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noProof="0"/>
              <a:t>Click to edit Master title style</a:t>
            </a:r>
          </a:p>
        </p:txBody>
      </p:sp>
      <p:sp>
        <p:nvSpPr>
          <p:cNvPr id="1027" name="Rectangle 3"/>
          <p:cNvSpPr>
            <a:spLocks noGrp="1" noChangeArrowheads="1"/>
          </p:cNvSpPr>
          <p:nvPr>
            <p:ph type="body" idx="1"/>
          </p:nvPr>
        </p:nvSpPr>
        <p:spPr bwMode="auto">
          <a:xfrm>
            <a:off x="609600" y="1803788"/>
            <a:ext cx="10950971" cy="432237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noProof="0" dirty="0"/>
              <a:t>Click to edit Master text styles</a:t>
            </a:r>
          </a:p>
          <a:p>
            <a:pPr lvl="0"/>
            <a:r>
              <a:rPr lang="en-US" noProof="0" dirty="0"/>
              <a:t>Second level</a:t>
            </a:r>
          </a:p>
          <a:p>
            <a:pPr lvl="1"/>
            <a:r>
              <a:rPr lang="en-US" noProof="0" dirty="0"/>
              <a:t>Third level</a:t>
            </a:r>
          </a:p>
        </p:txBody>
      </p:sp>
      <p:sp>
        <p:nvSpPr>
          <p:cNvPr id="17414" name="Rectangle 6"/>
          <p:cNvSpPr>
            <a:spLocks noGrp="1" noChangeArrowheads="1"/>
          </p:cNvSpPr>
          <p:nvPr>
            <p:ph type="sldNum" sz="quarter" idx="4"/>
          </p:nvPr>
        </p:nvSpPr>
        <p:spPr bwMode="auto">
          <a:xfrm>
            <a:off x="8737600" y="6324605"/>
            <a:ext cx="2844800"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100" smtClean="0">
                <a:solidFill>
                  <a:srgbClr val="004266"/>
                </a:solidFill>
              </a:defRPr>
            </a:lvl1pPr>
          </a:lstStyle>
          <a:p>
            <a:fld id="{AE9108BD-1B63-5E42-A3EF-D85B2E21F76C}" type="slidenum">
              <a:rPr lang="en-US" smtClean="0"/>
              <a:t>‹#›</a:t>
            </a:fld>
            <a:endParaRPr lang="en-US" dirty="0"/>
          </a:p>
        </p:txBody>
      </p:sp>
      <p:sp>
        <p:nvSpPr>
          <p:cNvPr id="1033" name="Line 9"/>
          <p:cNvSpPr>
            <a:spLocks noChangeShapeType="1"/>
          </p:cNvSpPr>
          <p:nvPr/>
        </p:nvSpPr>
        <p:spPr bwMode="auto">
          <a:xfrm>
            <a:off x="609600" y="838200"/>
            <a:ext cx="11074400" cy="0"/>
          </a:xfrm>
          <a:prstGeom prst="line">
            <a:avLst/>
          </a:prstGeom>
          <a:noFill/>
          <a:ln w="9525">
            <a:solidFill>
              <a:schemeClr val="tx1"/>
            </a:solidFill>
            <a:round/>
            <a:headEnd/>
            <a:tailEnd/>
          </a:ln>
          <a:effectLst/>
        </p:spPr>
        <p:txBody>
          <a:bodyPr/>
          <a:lstStyle/>
          <a:p>
            <a:pPr>
              <a:defRPr/>
            </a:pPr>
            <a:endParaRPr lang="en-US" sz="1800" noProof="0"/>
          </a:p>
        </p:txBody>
      </p:sp>
      <p:pic>
        <p:nvPicPr>
          <p:cNvPr id="12" name="Picture 11">
            <a:extLst>
              <a:ext uri="{FF2B5EF4-FFF2-40B4-BE49-F238E27FC236}">
                <a16:creationId xmlns:a16="http://schemas.microsoft.com/office/drawing/2014/main" id="{BB0F2294-F296-F644-90DC-518DA2DC5B0F}"/>
              </a:ext>
            </a:extLst>
          </p:cNvPr>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10160000" y="138110"/>
            <a:ext cx="1838269" cy="685800"/>
          </a:xfrm>
          <a:prstGeom prst="rect">
            <a:avLst/>
          </a:prstGeom>
        </p:spPr>
      </p:pic>
    </p:spTree>
    <p:extLst>
      <p:ext uri="{BB962C8B-B14F-4D97-AF65-F5344CB8AC3E}">
        <p14:creationId xmlns:p14="http://schemas.microsoft.com/office/powerpoint/2010/main" val="8967599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Lst>
  <p:hf hdr="0" ftr="0" dt="0"/>
  <p:txStyles>
    <p:titleStyle>
      <a:lvl1pPr algn="l" rtl="0" eaLnBrk="1" fontAlgn="base" hangingPunct="1">
        <a:spcBef>
          <a:spcPct val="0"/>
        </a:spcBef>
        <a:spcAft>
          <a:spcPct val="0"/>
        </a:spcAft>
        <a:defRPr sz="2800" b="1">
          <a:solidFill>
            <a:srgbClr val="004266"/>
          </a:solidFill>
          <a:latin typeface="+mj-lt"/>
          <a:ea typeface="+mj-ea"/>
          <a:cs typeface="+mj-cs"/>
        </a:defRPr>
      </a:lvl1pPr>
      <a:lvl2pPr algn="l" rtl="0" eaLnBrk="1" fontAlgn="base" hangingPunct="1">
        <a:spcBef>
          <a:spcPct val="0"/>
        </a:spcBef>
        <a:spcAft>
          <a:spcPct val="0"/>
        </a:spcAft>
        <a:defRPr sz="2800" b="1">
          <a:solidFill>
            <a:srgbClr val="004266"/>
          </a:solidFill>
          <a:latin typeface="Arial" pitchFamily="34" charset="0"/>
        </a:defRPr>
      </a:lvl2pPr>
      <a:lvl3pPr algn="l" rtl="0" eaLnBrk="1" fontAlgn="base" hangingPunct="1">
        <a:spcBef>
          <a:spcPct val="0"/>
        </a:spcBef>
        <a:spcAft>
          <a:spcPct val="0"/>
        </a:spcAft>
        <a:defRPr sz="2800" b="1">
          <a:solidFill>
            <a:srgbClr val="004266"/>
          </a:solidFill>
          <a:latin typeface="Arial" pitchFamily="34" charset="0"/>
        </a:defRPr>
      </a:lvl3pPr>
      <a:lvl4pPr algn="l" rtl="0" eaLnBrk="1" fontAlgn="base" hangingPunct="1">
        <a:spcBef>
          <a:spcPct val="0"/>
        </a:spcBef>
        <a:spcAft>
          <a:spcPct val="0"/>
        </a:spcAft>
        <a:defRPr sz="2800" b="1">
          <a:solidFill>
            <a:srgbClr val="004266"/>
          </a:solidFill>
          <a:latin typeface="Arial" pitchFamily="34" charset="0"/>
        </a:defRPr>
      </a:lvl4pPr>
      <a:lvl5pPr algn="l" rtl="0" eaLnBrk="1" fontAlgn="base" hangingPunct="1">
        <a:spcBef>
          <a:spcPct val="0"/>
        </a:spcBef>
        <a:spcAft>
          <a:spcPct val="0"/>
        </a:spcAft>
        <a:defRPr sz="2800" b="1">
          <a:solidFill>
            <a:srgbClr val="004266"/>
          </a:solidFill>
          <a:latin typeface="Arial" pitchFamily="34" charset="0"/>
        </a:defRPr>
      </a:lvl5pPr>
      <a:lvl6pPr marL="457200" algn="l" rtl="0" eaLnBrk="1" fontAlgn="base" hangingPunct="1">
        <a:spcBef>
          <a:spcPct val="0"/>
        </a:spcBef>
        <a:spcAft>
          <a:spcPct val="0"/>
        </a:spcAft>
        <a:defRPr sz="2800" b="1">
          <a:solidFill>
            <a:srgbClr val="004266"/>
          </a:solidFill>
          <a:latin typeface="Arial" pitchFamily="34" charset="0"/>
        </a:defRPr>
      </a:lvl6pPr>
      <a:lvl7pPr marL="914400" algn="l" rtl="0" eaLnBrk="1" fontAlgn="base" hangingPunct="1">
        <a:spcBef>
          <a:spcPct val="0"/>
        </a:spcBef>
        <a:spcAft>
          <a:spcPct val="0"/>
        </a:spcAft>
        <a:defRPr sz="2800" b="1">
          <a:solidFill>
            <a:srgbClr val="004266"/>
          </a:solidFill>
          <a:latin typeface="Arial" pitchFamily="34" charset="0"/>
        </a:defRPr>
      </a:lvl7pPr>
      <a:lvl8pPr marL="1371600" algn="l" rtl="0" eaLnBrk="1" fontAlgn="base" hangingPunct="1">
        <a:spcBef>
          <a:spcPct val="0"/>
        </a:spcBef>
        <a:spcAft>
          <a:spcPct val="0"/>
        </a:spcAft>
        <a:defRPr sz="2800" b="1">
          <a:solidFill>
            <a:srgbClr val="004266"/>
          </a:solidFill>
          <a:latin typeface="Arial" pitchFamily="34" charset="0"/>
        </a:defRPr>
      </a:lvl8pPr>
      <a:lvl9pPr marL="1828800" algn="l" rtl="0" eaLnBrk="1" fontAlgn="base" hangingPunct="1">
        <a:spcBef>
          <a:spcPct val="0"/>
        </a:spcBef>
        <a:spcAft>
          <a:spcPct val="0"/>
        </a:spcAft>
        <a:defRPr sz="2800" b="1">
          <a:solidFill>
            <a:srgbClr val="004266"/>
          </a:solidFill>
          <a:latin typeface="Arial" pitchFamily="34" charset="0"/>
        </a:defRPr>
      </a:lvl9pPr>
    </p:titleStyle>
    <p:bodyStyle>
      <a:lvl1pPr marL="231775" indent="-231775" algn="l" rtl="0" eaLnBrk="1" fontAlgn="base" hangingPunct="1">
        <a:spcBef>
          <a:spcPct val="20000"/>
        </a:spcBef>
        <a:spcAft>
          <a:spcPct val="0"/>
        </a:spcAft>
        <a:buChar char="•"/>
        <a:defRPr sz="2000">
          <a:solidFill>
            <a:srgbClr val="004266"/>
          </a:solidFill>
          <a:latin typeface="+mn-lt"/>
          <a:ea typeface="+mn-ea"/>
          <a:cs typeface="+mn-cs"/>
        </a:defRPr>
      </a:lvl1pPr>
      <a:lvl2pPr marL="742950" indent="-396875" algn="l" rtl="0" eaLnBrk="1" fontAlgn="base" hangingPunct="1">
        <a:spcBef>
          <a:spcPct val="20000"/>
        </a:spcBef>
        <a:spcAft>
          <a:spcPct val="0"/>
        </a:spcAft>
        <a:buFont typeface="Arial" pitchFamily="34" charset="0"/>
        <a:buChar char="–"/>
        <a:defRPr sz="2000">
          <a:solidFill>
            <a:srgbClr val="004266"/>
          </a:solidFill>
          <a:latin typeface="+mn-lt"/>
        </a:defRPr>
      </a:lvl2pPr>
      <a:lvl3pPr marL="1143000" indent="-228600" algn="l" rtl="0" eaLnBrk="1" fontAlgn="base" hangingPunct="1">
        <a:spcBef>
          <a:spcPct val="20000"/>
        </a:spcBef>
        <a:spcAft>
          <a:spcPct val="0"/>
        </a:spcAft>
        <a:buFont typeface="Arial" pitchFamily="34" charset="0"/>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msc320.github.io/" TargetMode="External"/><Relationship Id="rId2" Type="http://schemas.openxmlformats.org/officeDocument/2006/relationships/hyperlink" Target="https://rebrand.ly/TUDataScienc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10.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10.wmf"/><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notesSlide" Target="../notesSlides/notesSlide7.xml"/><Relationship Id="rId7" Type="http://schemas.openxmlformats.org/officeDocument/2006/relationships/image" Target="../media/image11.w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0.wmf"/><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8.xml"/><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13.wmf"/><Relationship Id="rId4" Type="http://schemas.openxmlformats.org/officeDocument/2006/relationships/oleObject" Target="../embeddings/oleObject5.bin"/><Relationship Id="rId9" Type="http://schemas.openxmlformats.org/officeDocument/2006/relationships/image" Target="../media/image15.w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9.xml"/><Relationship Id="rId7"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16.wmf"/><Relationship Id="rId4" Type="http://schemas.openxmlformats.org/officeDocument/2006/relationships/oleObject" Target="../embeddings/oleObject8.bin"/><Relationship Id="rId9" Type="http://schemas.openxmlformats.org/officeDocument/2006/relationships/image" Target="../media/image18.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xkcd.com/979/" TargetMode="External"/><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9.wmf"/><Relationship Id="rId5" Type="http://schemas.openxmlformats.org/officeDocument/2006/relationships/oleObject" Target="../embeddings/oleObject11.bin"/><Relationship Id="rId4" Type="http://schemas.openxmlformats.org/officeDocument/2006/relationships/hyperlink" Target="http://www.benkuhn.net/squared" TargetMode="Externa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7.xml"/><Relationship Id="rId7"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3.bin"/><Relationship Id="rId11" Type="http://schemas.openxmlformats.org/officeDocument/2006/relationships/image" Target="../media/image23.wmf"/><Relationship Id="rId5" Type="http://schemas.openxmlformats.org/officeDocument/2006/relationships/image" Target="../media/image20.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22.wmf"/></Relationships>
</file>

<file path=ppt/slides/_rels/slide25.xml.rels><?xml version="1.0" encoding="UTF-8" standalone="yes"?>
<Relationships xmlns="http://schemas.openxmlformats.org/package/2006/relationships"><Relationship Id="rId3" Type="http://schemas.openxmlformats.org/officeDocument/2006/relationships/hyperlink" Target="https://xkcd.com/979/" TargetMode="External"/><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8.xml"/><Relationship Id="rId7" Type="http://schemas.openxmlformats.org/officeDocument/2006/relationships/image" Target="../media/image21.wmf"/><Relationship Id="rId12" Type="http://schemas.openxmlformats.org/officeDocument/2006/relationships/hyperlink" Target="https://www.stat.cmu.edu/~cshalizi/mreg/15/lectures/13/lecture-13.pdf" TargetMode="Externa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3.bin"/><Relationship Id="rId11" Type="http://schemas.openxmlformats.org/officeDocument/2006/relationships/image" Target="../media/image23.wmf"/><Relationship Id="rId5" Type="http://schemas.openxmlformats.org/officeDocument/2006/relationships/image" Target="../media/image20.wmf"/><Relationship Id="rId10" Type="http://schemas.openxmlformats.org/officeDocument/2006/relationships/oleObject" Target="../embeddings/oleObject15.bin"/><Relationship Id="rId4" Type="http://schemas.openxmlformats.org/officeDocument/2006/relationships/oleObject" Target="../embeddings/oleObject16.bin"/><Relationship Id="rId9" Type="http://schemas.openxmlformats.org/officeDocument/2006/relationships/image" Target="../media/image22.wmf"/></Relationships>
</file>

<file path=ppt/slides/_rels/slide2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rpubs.com/nicholas_dirienzo/linear_regression_fall2019"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faculty.marshall.usc.edu/gareth-james/IS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notesSlide" Target="../notesSlides/notesSlide20.xml"/><Relationship Id="rId7" Type="http://schemas.openxmlformats.org/officeDocument/2006/relationships/image" Target="../media/image11.wmf"/><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oleObject" Target="../embeddings/oleObject4.bin"/><Relationship Id="rId5" Type="http://schemas.openxmlformats.org/officeDocument/2006/relationships/image" Target="../media/image10.wmf"/><Relationship Id="rId4" Type="http://schemas.openxmlformats.org/officeDocument/2006/relationships/oleObject" Target="../embeddings/oleObject3.bin"/></Relationships>
</file>

<file path=ppt/slides/_rels/slide3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1.wmf"/><Relationship Id="rId5" Type="http://schemas.openxmlformats.org/officeDocument/2006/relationships/oleObject" Target="../embeddings/oleObject4.bin"/><Relationship Id="rId4" Type="http://schemas.openxmlformats.org/officeDocument/2006/relationships/image" Target="../media/image10.wmf"/></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7.tiff"/><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hyperlink" Target="https://xkcd.com/557/"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www.bias-project.org.uk/Missing2012/Lectures.pdf"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hyperlink" Target="https://www4.stat.ncsu.edu/~post/suchit/bayesian-methods-incomplete.pdf" TargetMode="External"/><Relationship Id="rId4" Type="http://schemas.openxmlformats.org/officeDocument/2006/relationships/hyperlink" Target="http://www.stat.columbia.edu/~gelman/arm/missing.pdf" TargetMode="Externa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tronginference.com/missing-data-imputation.html" TargetMode="External"/><Relationship Id="rId2" Type="http://schemas.openxmlformats.org/officeDocument/2006/relationships/hyperlink" Target="https://www.ncbi.nlm.nih.gov/pmc/articles/PMC3074241/" TargetMode="External"/><Relationship Id="rId1" Type="http://schemas.openxmlformats.org/officeDocument/2006/relationships/slideLayout" Target="../slideLayouts/slideLayout2.xml"/><Relationship Id="rId6" Type="http://schemas.openxmlformats.org/officeDocument/2006/relationships/hyperlink" Target="https://www4.stat.ncsu.edu/~post/suchit/bayesian-methods-incomplete.pdf" TargetMode="External"/><Relationship Id="rId5" Type="http://schemas.openxmlformats.org/officeDocument/2006/relationships/hyperlink" Target="http://www.stat.columbia.edu/~gelman/arm/missing.pdf" TargetMode="External"/><Relationship Id="rId4" Type="http://schemas.openxmlformats.org/officeDocument/2006/relationships/hyperlink" Target="http://www.bias-project.org.uk/Missing2012/Lectures.pdf"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taff.pubhealth.ku.dk/~tag/Teaching/share/data/Bodyfat.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6572" y="1820356"/>
            <a:ext cx="7975763" cy="2086626"/>
          </a:xfrm>
        </p:spPr>
        <p:txBody>
          <a:bodyPr/>
          <a:lstStyle/>
          <a:p>
            <a:r>
              <a:rPr lang="en-US" sz="4400" dirty="0"/>
              <a:t>Missing Data</a:t>
            </a:r>
          </a:p>
        </p:txBody>
      </p:sp>
      <p:sp>
        <p:nvSpPr>
          <p:cNvPr id="3" name="Subtitle 2"/>
          <p:cNvSpPr>
            <a:spLocks noGrp="1"/>
          </p:cNvSpPr>
          <p:nvPr>
            <p:ph type="subTitle" idx="1"/>
          </p:nvPr>
        </p:nvSpPr>
        <p:spPr>
          <a:xfrm>
            <a:off x="326572" y="4383611"/>
            <a:ext cx="6409765" cy="578354"/>
          </a:xfrm>
        </p:spPr>
        <p:txBody>
          <a:bodyPr numCol="1"/>
          <a:lstStyle/>
          <a:p>
            <a:r>
              <a:rPr lang="en-US" sz="2000" dirty="0"/>
              <a:t>Nicholas Mattei, </a:t>
            </a:r>
            <a:r>
              <a:rPr lang="en-US" sz="2000" i="1" dirty="0">
                <a:solidFill>
                  <a:srgbClr val="215C4E"/>
                </a:solidFill>
              </a:rPr>
              <a:t>Tulane University</a:t>
            </a:r>
          </a:p>
          <a:p>
            <a:r>
              <a:rPr lang="en-US" sz="2000" i="1" dirty="0">
                <a:solidFill>
                  <a:srgbClr val="215C4E"/>
                </a:solidFill>
              </a:rPr>
              <a:t>CMPS3660 – Introduction to Data Science – Fall 2019</a:t>
            </a:r>
          </a:p>
          <a:p>
            <a:r>
              <a:rPr lang="en-US" sz="2000" dirty="0">
                <a:hlinkClick r:id="rId2"/>
              </a:rPr>
              <a:t>https://rebrand.ly/TUDataScience</a:t>
            </a:r>
            <a:endParaRPr lang="en-US" sz="2000" i="1" dirty="0">
              <a:solidFill>
                <a:srgbClr val="215C4E"/>
              </a:solidFill>
            </a:endParaRPr>
          </a:p>
        </p:txBody>
      </p:sp>
      <p:sp>
        <p:nvSpPr>
          <p:cNvPr id="5" name="TextBox 4">
            <a:extLst>
              <a:ext uri="{FF2B5EF4-FFF2-40B4-BE49-F238E27FC236}">
                <a16:creationId xmlns:a16="http://schemas.microsoft.com/office/drawing/2014/main" id="{6DB93409-D77B-2042-AB6C-576FE84A5D8B}"/>
              </a:ext>
            </a:extLst>
          </p:cNvPr>
          <p:cNvSpPr txBox="1"/>
          <p:nvPr/>
        </p:nvSpPr>
        <p:spPr>
          <a:xfrm>
            <a:off x="116023" y="6079579"/>
            <a:ext cx="6620314" cy="646331"/>
          </a:xfrm>
          <a:prstGeom prst="rect">
            <a:avLst/>
          </a:prstGeom>
          <a:noFill/>
        </p:spPr>
        <p:txBody>
          <a:bodyPr wrap="square" rtlCol="0">
            <a:spAutoFit/>
          </a:bodyPr>
          <a:lstStyle/>
          <a:p>
            <a:r>
              <a:rPr lang="en-US" sz="1200" b="1" u="sng" dirty="0">
                <a:solidFill>
                  <a:schemeClr val="tx2"/>
                </a:solidFill>
              </a:rPr>
              <a:t>Many Thanks</a:t>
            </a:r>
          </a:p>
          <a:p>
            <a:r>
              <a:rPr lang="en-US" sz="1200" dirty="0">
                <a:solidFill>
                  <a:schemeClr val="tx2"/>
                </a:solidFill>
              </a:rPr>
              <a:t>Slides based off Introduction to Data Science from John P. Dickerson - </a:t>
            </a:r>
            <a:r>
              <a:rPr lang="en-US" sz="1200" dirty="0">
                <a:hlinkClick r:id="rId3"/>
              </a:rPr>
              <a:t>https://cmsc320.github.io/</a:t>
            </a:r>
            <a:endParaRPr lang="en-US" sz="1200" dirty="0"/>
          </a:p>
        </p:txBody>
      </p:sp>
    </p:spTree>
    <p:extLst>
      <p:ext uri="{BB962C8B-B14F-4D97-AF65-F5344CB8AC3E}">
        <p14:creationId xmlns:p14="http://schemas.microsoft.com/office/powerpoint/2010/main" val="822567872"/>
      </p:ext>
    </p:extLst>
  </p:cSld>
  <p:clrMapOvr>
    <a:masterClrMapping/>
  </p:clrMapOvr>
  <mc:AlternateContent xmlns:mc="http://schemas.openxmlformats.org/markup-compatibility/2006" xmlns:p14="http://schemas.microsoft.com/office/powerpoint/2010/main">
    <mc:Choice Requires="p14">
      <p:transition spd="slow" p14:dur="2000" advTm="12136"/>
    </mc:Choice>
    <mc:Fallback xmlns="">
      <p:transition spd="slow" advTm="1213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425951" y="4219575"/>
            <a:ext cx="3306271" cy="644222"/>
            <a:chOff x="2901950" y="4219575"/>
            <a:chExt cx="3306271" cy="644222"/>
          </a:xfrm>
        </p:grpSpPr>
        <p:sp>
          <p:nvSpPr>
            <p:cNvPr id="59394" name="Rectangle 2"/>
            <p:cNvSpPr>
              <a:spLocks noChangeArrowheads="1"/>
            </p:cNvSpPr>
            <p:nvPr/>
          </p:nvSpPr>
          <p:spPr bwMode="auto">
            <a:xfrm>
              <a:off x="2901950" y="4219575"/>
              <a:ext cx="432812"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i="1" dirty="0">
                  <a:solidFill>
                    <a:sysClr val="windowText" lastClr="000000"/>
                  </a:solidFill>
                </a:rPr>
                <a:t>Y</a:t>
              </a:r>
            </a:p>
          </p:txBody>
        </p:sp>
        <p:sp>
          <p:nvSpPr>
            <p:cNvPr id="59395" name="Rectangle 3"/>
            <p:cNvSpPr>
              <a:spLocks noChangeArrowheads="1"/>
            </p:cNvSpPr>
            <p:nvPr/>
          </p:nvSpPr>
          <p:spPr bwMode="auto">
            <a:xfrm>
              <a:off x="4894263" y="4219575"/>
              <a:ext cx="479299"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i="1">
                  <a:solidFill>
                    <a:sysClr val="windowText" lastClr="000000"/>
                  </a:solidFill>
                </a:rPr>
                <a:t>X</a:t>
              </a:r>
            </a:p>
          </p:txBody>
        </p:sp>
        <p:sp>
          <p:nvSpPr>
            <p:cNvPr id="59396" name="Rectangle 4"/>
            <p:cNvSpPr>
              <a:spLocks noChangeArrowheads="1"/>
            </p:cNvSpPr>
            <p:nvPr/>
          </p:nvSpPr>
          <p:spPr bwMode="auto">
            <a:xfrm>
              <a:off x="3140075" y="4435475"/>
              <a:ext cx="277321"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200" b="1" i="1" dirty="0" err="1">
                  <a:solidFill>
                    <a:sysClr val="windowText" lastClr="000000"/>
                  </a:solidFill>
                </a:rPr>
                <a:t>i</a:t>
              </a:r>
              <a:endParaRPr lang="en-US" altLang="x-none" sz="2200" b="1" i="1" dirty="0">
                <a:solidFill>
                  <a:sysClr val="windowText" lastClr="000000"/>
                </a:solidFill>
              </a:endParaRPr>
            </a:p>
          </p:txBody>
        </p:sp>
        <p:sp>
          <p:nvSpPr>
            <p:cNvPr id="59397" name="Rectangle 5"/>
            <p:cNvSpPr>
              <a:spLocks noChangeArrowheads="1"/>
            </p:cNvSpPr>
            <p:nvPr/>
          </p:nvSpPr>
          <p:spPr bwMode="auto">
            <a:xfrm>
              <a:off x="5197475" y="4435475"/>
              <a:ext cx="277321"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200" b="1" i="1">
                  <a:solidFill>
                    <a:sysClr val="windowText" lastClr="000000"/>
                  </a:solidFill>
                </a:rPr>
                <a:t>i</a:t>
              </a:r>
            </a:p>
          </p:txBody>
        </p:sp>
        <p:sp>
          <p:nvSpPr>
            <p:cNvPr id="59398" name="Rectangle 6"/>
            <p:cNvSpPr>
              <a:spLocks noChangeArrowheads="1"/>
            </p:cNvSpPr>
            <p:nvPr/>
          </p:nvSpPr>
          <p:spPr bwMode="auto">
            <a:xfrm>
              <a:off x="5930900" y="4435475"/>
              <a:ext cx="277321"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200" b="1" i="1">
                  <a:solidFill>
                    <a:sysClr val="windowText" lastClr="000000"/>
                  </a:solidFill>
                </a:rPr>
                <a:t>i</a:t>
              </a:r>
            </a:p>
          </p:txBody>
        </p:sp>
        <p:sp>
          <p:nvSpPr>
            <p:cNvPr id="59399" name="Rectangle 7"/>
            <p:cNvSpPr>
              <a:spLocks noChangeArrowheads="1"/>
            </p:cNvSpPr>
            <p:nvPr/>
          </p:nvSpPr>
          <p:spPr bwMode="auto">
            <a:xfrm>
              <a:off x="3376613" y="4219575"/>
              <a:ext cx="40876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a:solidFill>
                    <a:sysClr val="windowText" lastClr="000000"/>
                  </a:solidFill>
                  <a:latin typeface="Symbol" charset="2"/>
                </a:rPr>
                <a:t></a:t>
              </a:r>
            </a:p>
          </p:txBody>
        </p:sp>
        <p:sp>
          <p:nvSpPr>
            <p:cNvPr id="59400" name="Rectangle 8"/>
            <p:cNvSpPr>
              <a:spLocks noChangeArrowheads="1"/>
            </p:cNvSpPr>
            <p:nvPr/>
          </p:nvSpPr>
          <p:spPr bwMode="auto">
            <a:xfrm>
              <a:off x="4219575" y="4219575"/>
              <a:ext cx="40876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a:solidFill>
                    <a:sysClr val="windowText" lastClr="000000"/>
                  </a:solidFill>
                  <a:latin typeface="Symbol" charset="2"/>
                </a:rPr>
                <a:t></a:t>
              </a:r>
            </a:p>
          </p:txBody>
        </p:sp>
        <p:sp>
          <p:nvSpPr>
            <p:cNvPr id="59401" name="Rectangle 9"/>
            <p:cNvSpPr>
              <a:spLocks noChangeArrowheads="1"/>
            </p:cNvSpPr>
            <p:nvPr/>
          </p:nvSpPr>
          <p:spPr bwMode="auto">
            <a:xfrm>
              <a:off x="5413375" y="4219575"/>
              <a:ext cx="40876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a:solidFill>
                    <a:sysClr val="windowText" lastClr="000000"/>
                  </a:solidFill>
                  <a:latin typeface="Symbol" charset="2"/>
                </a:rPr>
                <a:t></a:t>
              </a:r>
            </a:p>
          </p:txBody>
        </p:sp>
        <p:sp>
          <p:nvSpPr>
            <p:cNvPr id="59402" name="Rectangle 10"/>
            <p:cNvSpPr>
              <a:spLocks noChangeArrowheads="1"/>
            </p:cNvSpPr>
            <p:nvPr/>
          </p:nvSpPr>
          <p:spPr bwMode="auto">
            <a:xfrm>
              <a:off x="3694113" y="4219575"/>
              <a:ext cx="40876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dirty="0">
                  <a:solidFill>
                    <a:sysClr val="windowText" lastClr="000000"/>
                  </a:solidFill>
                  <a:latin typeface="Symbol" charset="2"/>
                </a:rPr>
                <a:t></a:t>
              </a:r>
            </a:p>
          </p:txBody>
        </p:sp>
        <p:sp>
          <p:nvSpPr>
            <p:cNvPr id="59403" name="Rectangle 11"/>
            <p:cNvSpPr>
              <a:spLocks noChangeArrowheads="1"/>
            </p:cNvSpPr>
            <p:nvPr/>
          </p:nvSpPr>
          <p:spPr bwMode="auto">
            <a:xfrm>
              <a:off x="4518025" y="4219575"/>
              <a:ext cx="40876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a:solidFill>
                    <a:sysClr val="windowText" lastClr="000000"/>
                  </a:solidFill>
                  <a:latin typeface="Symbol" charset="2"/>
                </a:rPr>
                <a:t></a:t>
              </a:r>
            </a:p>
          </p:txBody>
        </p:sp>
        <p:sp>
          <p:nvSpPr>
            <p:cNvPr id="59404" name="Rectangle 12"/>
            <p:cNvSpPr>
              <a:spLocks noChangeArrowheads="1"/>
            </p:cNvSpPr>
            <p:nvPr/>
          </p:nvSpPr>
          <p:spPr bwMode="auto">
            <a:xfrm>
              <a:off x="5729288" y="4219575"/>
              <a:ext cx="362280"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a:solidFill>
                    <a:sysClr val="windowText" lastClr="000000"/>
                  </a:solidFill>
                  <a:latin typeface="Symbol" charset="2"/>
                </a:rPr>
                <a:t></a:t>
              </a:r>
            </a:p>
          </p:txBody>
        </p:sp>
        <p:sp>
          <p:nvSpPr>
            <p:cNvPr id="59405" name="Rectangle 13"/>
            <p:cNvSpPr>
              <a:spLocks noChangeArrowheads="1"/>
            </p:cNvSpPr>
            <p:nvPr/>
          </p:nvSpPr>
          <p:spPr bwMode="auto">
            <a:xfrm>
              <a:off x="3932238" y="4435475"/>
              <a:ext cx="323808"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200" b="1">
                  <a:solidFill>
                    <a:sysClr val="windowText" lastClr="000000"/>
                  </a:solidFill>
                </a:rPr>
                <a:t>0</a:t>
              </a:r>
            </a:p>
          </p:txBody>
        </p:sp>
        <p:sp>
          <p:nvSpPr>
            <p:cNvPr id="59406" name="Rectangle 14"/>
            <p:cNvSpPr>
              <a:spLocks noChangeArrowheads="1"/>
            </p:cNvSpPr>
            <p:nvPr/>
          </p:nvSpPr>
          <p:spPr bwMode="auto">
            <a:xfrm>
              <a:off x="4738688" y="4435475"/>
              <a:ext cx="323808"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200" b="1">
                  <a:solidFill>
                    <a:sysClr val="windowText" lastClr="000000"/>
                  </a:solidFill>
                </a:rPr>
                <a:t>1</a:t>
              </a:r>
            </a:p>
          </p:txBody>
        </p:sp>
      </p:grpSp>
      <p:sp>
        <p:nvSpPr>
          <p:cNvPr id="59407" name="Rectangle 15"/>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x-none" dirty="0"/>
              <a:t>Linear Regression</a:t>
            </a:r>
          </a:p>
        </p:txBody>
      </p:sp>
      <p:sp>
        <p:nvSpPr>
          <p:cNvPr id="59408" name="Rectangle 16"/>
          <p:cNvSpPr>
            <a:spLocks noGrp="1" noChangeArrowheads="1"/>
          </p:cNvSpPr>
          <p:nvPr>
            <p:ph type="body" idx="1"/>
          </p:nvPr>
        </p:nvSpPr>
        <p:spPr>
          <a:xfrm>
            <a:off x="2278064" y="1819276"/>
            <a:ext cx="7856537" cy="4213225"/>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r>
              <a:rPr lang="en-US" altLang="x-none" dirty="0"/>
              <a:t>Assumption: relationship between variables is </a:t>
            </a:r>
            <a:r>
              <a:rPr lang="en-US" altLang="x-none" b="1" dirty="0">
                <a:solidFill>
                  <a:srgbClr val="215C4E"/>
                </a:solidFill>
              </a:rPr>
              <a:t>linear:</a:t>
            </a:r>
          </a:p>
          <a:p>
            <a:pPr lvl="1"/>
            <a:r>
              <a:rPr lang="en-US" altLang="x-none" b="0" dirty="0"/>
              <a:t>(We’ll relax linearity, study in more depth later.)</a:t>
            </a:r>
          </a:p>
        </p:txBody>
      </p:sp>
      <p:grpSp>
        <p:nvGrpSpPr>
          <p:cNvPr id="4" name="Group 3"/>
          <p:cNvGrpSpPr/>
          <p:nvPr/>
        </p:nvGrpSpPr>
        <p:grpSpPr>
          <a:xfrm>
            <a:off x="2005277" y="4705351"/>
            <a:ext cx="2824942" cy="1558127"/>
            <a:chOff x="915988" y="4705350"/>
            <a:chExt cx="2208212" cy="1558127"/>
          </a:xfrm>
        </p:grpSpPr>
        <p:sp>
          <p:nvSpPr>
            <p:cNvPr id="59409" name="Rectangle 17"/>
            <p:cNvSpPr>
              <a:spLocks noChangeArrowheads="1"/>
            </p:cNvSpPr>
            <p:nvPr/>
          </p:nvSpPr>
          <p:spPr bwMode="auto">
            <a:xfrm>
              <a:off x="915988" y="5065713"/>
              <a:ext cx="2208212" cy="119776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lvl1pPr>
                <a:defRPr sz="2400">
                  <a:solidFill>
                    <a:schemeClr val="tx1"/>
                  </a:solidFill>
                  <a:latin typeface="Times New Roman" charset="0"/>
                </a:defRPr>
              </a:lvl1pPr>
              <a:lvl2pPr marL="749300">
                <a:defRPr sz="2400">
                  <a:solidFill>
                    <a:schemeClr val="tx1"/>
                  </a:solidFill>
                  <a:latin typeface="Times New Roman" charset="0"/>
                </a:defRPr>
              </a:lvl2pPr>
              <a:lvl3pPr>
                <a:defRPr sz="2400">
                  <a:solidFill>
                    <a:schemeClr val="tx1"/>
                  </a:solidFill>
                  <a:latin typeface="Times New Roman" charset="0"/>
                </a:defRPr>
              </a:lvl3pPr>
              <a:lvl4pPr>
                <a:defRPr sz="2400">
                  <a:solidFill>
                    <a:schemeClr val="tx1"/>
                  </a:solidFill>
                  <a:latin typeface="Times New Roman" charset="0"/>
                </a:defRPr>
              </a:lvl4pPr>
              <a:lvl5pPr>
                <a:defRPr sz="2400">
                  <a:solidFill>
                    <a:schemeClr val="tx1"/>
                  </a:solidFill>
                  <a:latin typeface="Times New Roman" charset="0"/>
                </a:defRPr>
              </a:lvl5pPr>
              <a:lvl6pPr eaLnBrk="0" fontAlgn="base" hangingPunct="0">
                <a:spcBef>
                  <a:spcPct val="0"/>
                </a:spcBef>
                <a:spcAft>
                  <a:spcPct val="0"/>
                </a:spcAft>
                <a:defRPr sz="2400">
                  <a:solidFill>
                    <a:schemeClr val="tx1"/>
                  </a:solidFill>
                  <a:latin typeface="Times New Roman" charset="0"/>
                </a:defRPr>
              </a:lvl6pPr>
              <a:lvl7pPr eaLnBrk="0" fontAlgn="base" hangingPunct="0">
                <a:spcBef>
                  <a:spcPct val="0"/>
                </a:spcBef>
                <a:spcAft>
                  <a:spcPct val="0"/>
                </a:spcAft>
                <a:defRPr sz="2400">
                  <a:solidFill>
                    <a:schemeClr val="tx1"/>
                  </a:solidFill>
                  <a:latin typeface="Times New Roman" charset="0"/>
                </a:defRPr>
              </a:lvl7pPr>
              <a:lvl8pPr eaLnBrk="0" fontAlgn="base" hangingPunct="0">
                <a:spcBef>
                  <a:spcPct val="0"/>
                </a:spcBef>
                <a:spcAft>
                  <a:spcPct val="0"/>
                </a:spcAft>
                <a:defRPr sz="2400">
                  <a:solidFill>
                    <a:schemeClr val="tx1"/>
                  </a:solidFill>
                  <a:latin typeface="Times New Roman" charset="0"/>
                </a:defRPr>
              </a:lvl8pPr>
              <a:lvl9pPr eaLnBrk="0" fontAlgn="base" hangingPunct="0">
                <a:spcBef>
                  <a:spcPct val="0"/>
                </a:spcBef>
                <a:spcAft>
                  <a:spcPct val="0"/>
                </a:spcAft>
                <a:defRPr sz="2400">
                  <a:solidFill>
                    <a:schemeClr val="tx1"/>
                  </a:solidFill>
                  <a:latin typeface="Times New Roman" charset="0"/>
                </a:defRPr>
              </a:lvl9pPr>
            </a:lstStyle>
            <a:p>
              <a:pPr>
                <a:spcBef>
                  <a:spcPct val="50000"/>
                </a:spcBef>
              </a:pPr>
              <a:r>
                <a:rPr lang="en-US" altLang="x-none" b="1" dirty="0">
                  <a:solidFill>
                    <a:sysClr val="windowText" lastClr="000000"/>
                  </a:solidFill>
                  <a:latin typeface="Arial" charset="0"/>
                </a:rPr>
                <a:t>Dependent Variable</a:t>
              </a:r>
              <a:br>
                <a:rPr lang="en-US" altLang="x-none" b="1" dirty="0">
                  <a:solidFill>
                    <a:sysClr val="windowText" lastClr="000000"/>
                  </a:solidFill>
                  <a:latin typeface="Arial" charset="0"/>
                </a:rPr>
              </a:br>
              <a:r>
                <a:rPr lang="en-US" altLang="x-none" b="1" dirty="0">
                  <a:solidFill>
                    <a:sysClr val="windowText" lastClr="000000"/>
                  </a:solidFill>
                  <a:latin typeface="Arial" charset="0"/>
                </a:rPr>
                <a:t>(e.g., </a:t>
              </a:r>
              <a:r>
                <a:rPr lang="en-US" altLang="x-none" b="1" dirty="0">
                  <a:solidFill>
                    <a:schemeClr val="tx2"/>
                  </a:solidFill>
                  <a:latin typeface="Arial" charset="0"/>
                </a:rPr>
                <a:t>????????</a:t>
              </a:r>
              <a:r>
                <a:rPr lang="en-US" altLang="x-none" b="1" dirty="0">
                  <a:latin typeface="Arial" charset="0"/>
                </a:rPr>
                <a:t>)</a:t>
              </a:r>
            </a:p>
          </p:txBody>
        </p:sp>
        <p:sp>
          <p:nvSpPr>
            <p:cNvPr id="59414" name="Line 22"/>
            <p:cNvSpPr>
              <a:spLocks noChangeShapeType="1"/>
            </p:cNvSpPr>
            <p:nvPr/>
          </p:nvSpPr>
          <p:spPr bwMode="auto">
            <a:xfrm flipV="1">
              <a:off x="2520950" y="4705350"/>
              <a:ext cx="444500" cy="3937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lstStyle/>
            <a:p>
              <a:endParaRPr lang="en-US"/>
            </a:p>
          </p:txBody>
        </p:sp>
      </p:grpSp>
      <p:grpSp>
        <p:nvGrpSpPr>
          <p:cNvPr id="8" name="Group 7"/>
          <p:cNvGrpSpPr/>
          <p:nvPr/>
        </p:nvGrpSpPr>
        <p:grpSpPr>
          <a:xfrm>
            <a:off x="6705600" y="4781550"/>
            <a:ext cx="3733800" cy="1152282"/>
            <a:chOff x="5181600" y="4781550"/>
            <a:chExt cx="3733800" cy="1152282"/>
          </a:xfrm>
        </p:grpSpPr>
        <p:sp>
          <p:nvSpPr>
            <p:cNvPr id="59410" name="Rectangle 18"/>
            <p:cNvSpPr>
              <a:spLocks noChangeArrowheads="1"/>
            </p:cNvSpPr>
            <p:nvPr/>
          </p:nvSpPr>
          <p:spPr bwMode="auto">
            <a:xfrm>
              <a:off x="5181600" y="5105400"/>
              <a:ext cx="3733800" cy="8284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dirty="0">
                  <a:solidFill>
                    <a:sysClr val="windowText" lastClr="000000"/>
                  </a:solidFill>
                </a:rPr>
                <a:t>Independent Variable(s) </a:t>
              </a:r>
              <a:br>
                <a:rPr lang="en-US" altLang="x-none" sz="2400" b="1" dirty="0">
                  <a:solidFill>
                    <a:sysClr val="windowText" lastClr="000000"/>
                  </a:solidFill>
                </a:rPr>
              </a:br>
              <a:r>
                <a:rPr lang="en-US" altLang="x-none" sz="2400" b="1" dirty="0">
                  <a:solidFill>
                    <a:sysClr val="windowText" lastClr="000000"/>
                  </a:solidFill>
                </a:rPr>
                <a:t>(e.g., </a:t>
              </a:r>
              <a:r>
                <a:rPr lang="en-US" altLang="x-none" sz="2400" b="1" dirty="0">
                  <a:solidFill>
                    <a:schemeClr val="tx2"/>
                  </a:solidFill>
                </a:rPr>
                <a:t>?????????</a:t>
              </a:r>
              <a:r>
                <a:rPr lang="en-US" altLang="x-none" sz="2400" b="1" dirty="0">
                  <a:solidFill>
                    <a:sysClr val="windowText" lastClr="000000"/>
                  </a:solidFill>
                </a:rPr>
                <a:t>)</a:t>
              </a:r>
            </a:p>
          </p:txBody>
        </p:sp>
        <p:sp>
          <p:nvSpPr>
            <p:cNvPr id="59415" name="Line 23"/>
            <p:cNvSpPr>
              <a:spLocks noChangeShapeType="1"/>
            </p:cNvSpPr>
            <p:nvPr/>
          </p:nvSpPr>
          <p:spPr bwMode="auto">
            <a:xfrm flipH="1" flipV="1">
              <a:off x="5327650" y="4781550"/>
              <a:ext cx="317500" cy="3937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lstStyle/>
            <a:p>
              <a:endParaRPr lang="en-US"/>
            </a:p>
          </p:txBody>
        </p:sp>
      </p:grpSp>
      <p:grpSp>
        <p:nvGrpSpPr>
          <p:cNvPr id="5" name="Group 4"/>
          <p:cNvGrpSpPr/>
          <p:nvPr/>
        </p:nvGrpSpPr>
        <p:grpSpPr>
          <a:xfrm>
            <a:off x="3125789" y="3094038"/>
            <a:ext cx="2206625" cy="1154112"/>
            <a:chOff x="1601788" y="3094038"/>
            <a:chExt cx="2206625" cy="1154112"/>
          </a:xfrm>
        </p:grpSpPr>
        <p:sp>
          <p:nvSpPr>
            <p:cNvPr id="59412" name="Rectangle 20"/>
            <p:cNvSpPr>
              <a:spLocks noChangeArrowheads="1"/>
            </p:cNvSpPr>
            <p:nvPr/>
          </p:nvSpPr>
          <p:spPr bwMode="auto">
            <a:xfrm>
              <a:off x="1601788" y="3094038"/>
              <a:ext cx="2206625" cy="8284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400" b="1" dirty="0">
                  <a:solidFill>
                    <a:sysClr val="windowText" lastClr="000000"/>
                  </a:solidFill>
                </a:rPr>
                <a:t>Population </a:t>
              </a:r>
              <a:br>
                <a:rPr lang="en-US" altLang="x-none" sz="2400" b="1" dirty="0">
                  <a:solidFill>
                    <a:sysClr val="windowText" lastClr="000000"/>
                  </a:solidFill>
                </a:rPr>
              </a:br>
              <a:r>
                <a:rPr lang="en-US" altLang="x-none" sz="2400" b="1" dirty="0">
                  <a:solidFill>
                    <a:sysClr val="windowText" lastClr="000000"/>
                  </a:solidFill>
                </a:rPr>
                <a:t>Y-Intercept</a:t>
              </a:r>
            </a:p>
          </p:txBody>
        </p:sp>
        <p:sp>
          <p:nvSpPr>
            <p:cNvPr id="59416" name="Line 24"/>
            <p:cNvSpPr>
              <a:spLocks noChangeShapeType="1"/>
            </p:cNvSpPr>
            <p:nvPr/>
          </p:nvSpPr>
          <p:spPr bwMode="auto">
            <a:xfrm>
              <a:off x="3511550" y="3879850"/>
              <a:ext cx="292100" cy="3683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lstStyle/>
            <a:p>
              <a:endParaRPr lang="en-US"/>
            </a:p>
          </p:txBody>
        </p:sp>
      </p:grpSp>
      <p:grpSp>
        <p:nvGrpSpPr>
          <p:cNvPr id="6" name="Group 5"/>
          <p:cNvGrpSpPr/>
          <p:nvPr/>
        </p:nvGrpSpPr>
        <p:grpSpPr>
          <a:xfrm>
            <a:off x="5897563" y="3094038"/>
            <a:ext cx="1797050" cy="1154112"/>
            <a:chOff x="4373563" y="3094038"/>
            <a:chExt cx="1797050" cy="1154112"/>
          </a:xfrm>
        </p:grpSpPr>
        <p:sp>
          <p:nvSpPr>
            <p:cNvPr id="59411" name="Rectangle 19"/>
            <p:cNvSpPr>
              <a:spLocks noChangeArrowheads="1"/>
            </p:cNvSpPr>
            <p:nvPr/>
          </p:nvSpPr>
          <p:spPr bwMode="auto">
            <a:xfrm>
              <a:off x="4373563" y="3094038"/>
              <a:ext cx="1797050" cy="8284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a:solidFill>
                    <a:sysClr val="windowText" lastClr="000000"/>
                  </a:solidFill>
                </a:rPr>
                <a:t>Population Slope</a:t>
              </a:r>
            </a:p>
          </p:txBody>
        </p:sp>
        <p:sp>
          <p:nvSpPr>
            <p:cNvPr id="59417" name="Line 25"/>
            <p:cNvSpPr>
              <a:spLocks noChangeShapeType="1"/>
            </p:cNvSpPr>
            <p:nvPr/>
          </p:nvSpPr>
          <p:spPr bwMode="auto">
            <a:xfrm flipH="1">
              <a:off x="4794250" y="3879850"/>
              <a:ext cx="88900" cy="3683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lstStyle/>
            <a:p>
              <a:endParaRPr lang="en-US"/>
            </a:p>
          </p:txBody>
        </p:sp>
      </p:grpSp>
      <p:grpSp>
        <p:nvGrpSpPr>
          <p:cNvPr id="7" name="Group 6"/>
          <p:cNvGrpSpPr/>
          <p:nvPr/>
        </p:nvGrpSpPr>
        <p:grpSpPr>
          <a:xfrm>
            <a:off x="7537450" y="3094038"/>
            <a:ext cx="2057400" cy="1230312"/>
            <a:chOff x="6013450" y="3094038"/>
            <a:chExt cx="2057400" cy="1230312"/>
          </a:xfrm>
        </p:grpSpPr>
        <p:sp>
          <p:nvSpPr>
            <p:cNvPr id="59413" name="Rectangle 21"/>
            <p:cNvSpPr>
              <a:spLocks noChangeArrowheads="1"/>
            </p:cNvSpPr>
            <p:nvPr/>
          </p:nvSpPr>
          <p:spPr bwMode="auto">
            <a:xfrm>
              <a:off x="6478588" y="3094038"/>
              <a:ext cx="1592262" cy="8284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dirty="0">
                  <a:solidFill>
                    <a:sysClr val="windowText" lastClr="000000"/>
                  </a:solidFill>
                </a:rPr>
                <a:t>Random Error</a:t>
              </a:r>
            </a:p>
          </p:txBody>
        </p:sp>
        <p:sp>
          <p:nvSpPr>
            <p:cNvPr id="59418" name="Line 26"/>
            <p:cNvSpPr>
              <a:spLocks noChangeShapeType="1"/>
            </p:cNvSpPr>
            <p:nvPr/>
          </p:nvSpPr>
          <p:spPr bwMode="auto">
            <a:xfrm flipH="1">
              <a:off x="6013450" y="3879850"/>
              <a:ext cx="546100" cy="4445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lstStyle/>
            <a:p>
              <a:endParaRPr lang="en-US"/>
            </a:p>
          </p:txBody>
        </p:sp>
      </p:grpSp>
      <p:sp>
        <p:nvSpPr>
          <p:cNvPr id="29" name="TextBox 28"/>
          <p:cNvSpPr txBox="1"/>
          <p:nvPr/>
        </p:nvSpPr>
        <p:spPr>
          <a:xfrm>
            <a:off x="1524001" y="6519447"/>
            <a:ext cx="934191"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425756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0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40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8"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2"/>
          </p:nvPr>
        </p:nvSpPr>
        <p:spPr/>
        <p:txBody>
          <a:bodyPr/>
          <a:lstStyle/>
          <a:p>
            <a:fld id="{B5EE13DA-A9B8-E94D-8D1D-77A6558AC232}" type="slidenum">
              <a:rPr lang="en-US" altLang="x-none"/>
              <a:pPr/>
              <a:t>11</a:t>
            </a:fld>
            <a:endParaRPr lang="en-US" altLang="x-none"/>
          </a:p>
        </p:txBody>
      </p:sp>
      <p:sp>
        <p:nvSpPr>
          <p:cNvPr id="63490" name="Freeform 2"/>
          <p:cNvSpPr>
            <a:spLocks/>
          </p:cNvSpPr>
          <p:nvPr/>
        </p:nvSpPr>
        <p:spPr bwMode="auto">
          <a:xfrm>
            <a:off x="2287588" y="2755075"/>
            <a:ext cx="3810000" cy="3417888"/>
          </a:xfrm>
          <a:custGeom>
            <a:avLst/>
            <a:gdLst>
              <a:gd name="T0" fmla="*/ 597 w 2400"/>
              <a:gd name="T1" fmla="*/ 117 h 2153"/>
              <a:gd name="T2" fmla="*/ 440 w 2400"/>
              <a:gd name="T3" fmla="*/ 184 h 2153"/>
              <a:gd name="T4" fmla="*/ 299 w 2400"/>
              <a:gd name="T5" fmla="*/ 269 h 2153"/>
              <a:gd name="T6" fmla="*/ 183 w 2400"/>
              <a:gd name="T7" fmla="*/ 372 h 2153"/>
              <a:gd name="T8" fmla="*/ 91 w 2400"/>
              <a:gd name="T9" fmla="*/ 490 h 2153"/>
              <a:gd name="T10" fmla="*/ 29 w 2400"/>
              <a:gd name="T11" fmla="*/ 619 h 2153"/>
              <a:gd name="T12" fmla="*/ 0 w 2400"/>
              <a:gd name="T13" fmla="*/ 752 h 2153"/>
              <a:gd name="T14" fmla="*/ 4 w 2400"/>
              <a:gd name="T15" fmla="*/ 885 h 2153"/>
              <a:gd name="T16" fmla="*/ 44 w 2400"/>
              <a:gd name="T17" fmla="*/ 1018 h 2153"/>
              <a:gd name="T18" fmla="*/ 103 w 2400"/>
              <a:gd name="T19" fmla="*/ 1168 h 2153"/>
              <a:gd name="T20" fmla="*/ 163 w 2400"/>
              <a:gd name="T21" fmla="*/ 1311 h 2153"/>
              <a:gd name="T22" fmla="*/ 217 w 2400"/>
              <a:gd name="T23" fmla="*/ 1444 h 2153"/>
              <a:gd name="T24" fmla="*/ 260 w 2400"/>
              <a:gd name="T25" fmla="*/ 1564 h 2153"/>
              <a:gd name="T26" fmla="*/ 295 w 2400"/>
              <a:gd name="T27" fmla="*/ 1659 h 2153"/>
              <a:gd name="T28" fmla="*/ 317 w 2400"/>
              <a:gd name="T29" fmla="*/ 1732 h 2153"/>
              <a:gd name="T30" fmla="*/ 329 w 2400"/>
              <a:gd name="T31" fmla="*/ 1778 h 2153"/>
              <a:gd name="T32" fmla="*/ 328 w 2400"/>
              <a:gd name="T33" fmla="*/ 1796 h 2153"/>
              <a:gd name="T34" fmla="*/ 383 w 2400"/>
              <a:gd name="T35" fmla="*/ 1890 h 2153"/>
              <a:gd name="T36" fmla="*/ 467 w 2400"/>
              <a:gd name="T37" fmla="*/ 1971 h 2153"/>
              <a:gd name="T38" fmla="*/ 581 w 2400"/>
              <a:gd name="T39" fmla="*/ 2045 h 2153"/>
              <a:gd name="T40" fmla="*/ 710 w 2400"/>
              <a:gd name="T41" fmla="*/ 2096 h 2153"/>
              <a:gd name="T42" fmla="*/ 860 w 2400"/>
              <a:gd name="T43" fmla="*/ 2135 h 2153"/>
              <a:gd name="T44" fmla="*/ 1022 w 2400"/>
              <a:gd name="T45" fmla="*/ 2152 h 2153"/>
              <a:gd name="T46" fmla="*/ 1191 w 2400"/>
              <a:gd name="T47" fmla="*/ 2149 h 2153"/>
              <a:gd name="T48" fmla="*/ 1358 w 2400"/>
              <a:gd name="T49" fmla="*/ 2127 h 2153"/>
              <a:gd name="T50" fmla="*/ 1527 w 2400"/>
              <a:gd name="T51" fmla="*/ 2084 h 2153"/>
              <a:gd name="T52" fmla="*/ 1693 w 2400"/>
              <a:gd name="T53" fmla="*/ 2026 h 2153"/>
              <a:gd name="T54" fmla="*/ 1848 w 2400"/>
              <a:gd name="T55" fmla="*/ 1960 h 2153"/>
              <a:gd name="T56" fmla="*/ 1984 w 2400"/>
              <a:gd name="T57" fmla="*/ 1880 h 2153"/>
              <a:gd name="T58" fmla="*/ 2099 w 2400"/>
              <a:gd name="T59" fmla="*/ 1794 h 2153"/>
              <a:gd name="T60" fmla="*/ 2185 w 2400"/>
              <a:gd name="T61" fmla="*/ 1705 h 2153"/>
              <a:gd name="T62" fmla="*/ 2241 w 2400"/>
              <a:gd name="T63" fmla="*/ 1613 h 2153"/>
              <a:gd name="T64" fmla="*/ 2268 w 2400"/>
              <a:gd name="T65" fmla="*/ 1522 h 2153"/>
              <a:gd name="T66" fmla="*/ 2267 w 2400"/>
              <a:gd name="T67" fmla="*/ 1437 h 2153"/>
              <a:gd name="T68" fmla="*/ 2229 w 2400"/>
              <a:gd name="T69" fmla="*/ 1329 h 2153"/>
              <a:gd name="T70" fmla="*/ 2193 w 2400"/>
              <a:gd name="T71" fmla="*/ 1199 h 2153"/>
              <a:gd name="T72" fmla="*/ 2180 w 2400"/>
              <a:gd name="T73" fmla="*/ 1076 h 2153"/>
              <a:gd name="T74" fmla="*/ 2188 w 2400"/>
              <a:gd name="T75" fmla="*/ 968 h 2153"/>
              <a:gd name="T76" fmla="*/ 2221 w 2400"/>
              <a:gd name="T77" fmla="*/ 879 h 2153"/>
              <a:gd name="T78" fmla="*/ 2270 w 2400"/>
              <a:gd name="T79" fmla="*/ 813 h 2153"/>
              <a:gd name="T80" fmla="*/ 2337 w 2400"/>
              <a:gd name="T81" fmla="*/ 780 h 2153"/>
              <a:gd name="T82" fmla="*/ 2375 w 2400"/>
              <a:gd name="T83" fmla="*/ 754 h 2153"/>
              <a:gd name="T84" fmla="*/ 2395 w 2400"/>
              <a:gd name="T85" fmla="*/ 699 h 2153"/>
              <a:gd name="T86" fmla="*/ 2399 w 2400"/>
              <a:gd name="T87" fmla="*/ 618 h 2153"/>
              <a:gd name="T88" fmla="*/ 2384 w 2400"/>
              <a:gd name="T89" fmla="*/ 521 h 2153"/>
              <a:gd name="T90" fmla="*/ 2351 w 2400"/>
              <a:gd name="T91" fmla="*/ 413 h 2153"/>
              <a:gd name="T92" fmla="*/ 2307 w 2400"/>
              <a:gd name="T93" fmla="*/ 313 h 2153"/>
              <a:gd name="T94" fmla="*/ 2236 w 2400"/>
              <a:gd name="T95" fmla="*/ 229 h 2153"/>
              <a:gd name="T96" fmla="*/ 2140 w 2400"/>
              <a:gd name="T97" fmla="*/ 156 h 2153"/>
              <a:gd name="T98" fmla="*/ 2016 w 2400"/>
              <a:gd name="T99" fmla="*/ 97 h 2153"/>
              <a:gd name="T100" fmla="*/ 1865 w 2400"/>
              <a:gd name="T101" fmla="*/ 50 h 2153"/>
              <a:gd name="T102" fmla="*/ 1696 w 2400"/>
              <a:gd name="T103" fmla="*/ 20 h 2153"/>
              <a:gd name="T104" fmla="*/ 1507 w 2400"/>
              <a:gd name="T105" fmla="*/ 2 h 2153"/>
              <a:gd name="T106" fmla="*/ 1310 w 2400"/>
              <a:gd name="T107" fmla="*/ 4 h 2153"/>
              <a:gd name="T108" fmla="*/ 1104 w 2400"/>
              <a:gd name="T109" fmla="*/ 17 h 2153"/>
              <a:gd name="T110" fmla="*/ 890 w 2400"/>
              <a:gd name="T111" fmla="*/ 48 h 2153"/>
              <a:gd name="T112" fmla="*/ 681 w 2400"/>
              <a:gd name="T113" fmla="*/ 9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0" h="2153">
                <a:moveTo>
                  <a:pt x="681" y="93"/>
                </a:moveTo>
                <a:lnTo>
                  <a:pt x="597" y="117"/>
                </a:lnTo>
                <a:lnTo>
                  <a:pt x="516" y="147"/>
                </a:lnTo>
                <a:lnTo>
                  <a:pt x="440" y="184"/>
                </a:lnTo>
                <a:lnTo>
                  <a:pt x="365" y="224"/>
                </a:lnTo>
                <a:lnTo>
                  <a:pt x="299" y="269"/>
                </a:lnTo>
                <a:lnTo>
                  <a:pt x="237" y="319"/>
                </a:lnTo>
                <a:lnTo>
                  <a:pt x="183" y="372"/>
                </a:lnTo>
                <a:lnTo>
                  <a:pt x="132" y="431"/>
                </a:lnTo>
                <a:lnTo>
                  <a:pt x="91" y="490"/>
                </a:lnTo>
                <a:lnTo>
                  <a:pt x="55" y="553"/>
                </a:lnTo>
                <a:lnTo>
                  <a:pt x="29" y="619"/>
                </a:lnTo>
                <a:lnTo>
                  <a:pt x="10" y="685"/>
                </a:lnTo>
                <a:lnTo>
                  <a:pt x="0" y="752"/>
                </a:lnTo>
                <a:lnTo>
                  <a:pt x="0" y="820"/>
                </a:lnTo>
                <a:lnTo>
                  <a:pt x="4" y="885"/>
                </a:lnTo>
                <a:lnTo>
                  <a:pt x="19" y="951"/>
                </a:lnTo>
                <a:lnTo>
                  <a:pt x="44" y="1018"/>
                </a:lnTo>
                <a:lnTo>
                  <a:pt x="76" y="1091"/>
                </a:lnTo>
                <a:lnTo>
                  <a:pt x="103" y="1168"/>
                </a:lnTo>
                <a:lnTo>
                  <a:pt x="135" y="1240"/>
                </a:lnTo>
                <a:lnTo>
                  <a:pt x="163" y="1311"/>
                </a:lnTo>
                <a:lnTo>
                  <a:pt x="190" y="1379"/>
                </a:lnTo>
                <a:lnTo>
                  <a:pt x="217" y="1444"/>
                </a:lnTo>
                <a:lnTo>
                  <a:pt x="237" y="1506"/>
                </a:lnTo>
                <a:lnTo>
                  <a:pt x="260" y="1564"/>
                </a:lnTo>
                <a:lnTo>
                  <a:pt x="277" y="1613"/>
                </a:lnTo>
                <a:lnTo>
                  <a:pt x="295" y="1659"/>
                </a:lnTo>
                <a:lnTo>
                  <a:pt x="308" y="1697"/>
                </a:lnTo>
                <a:lnTo>
                  <a:pt x="317" y="1732"/>
                </a:lnTo>
                <a:lnTo>
                  <a:pt x="324" y="1757"/>
                </a:lnTo>
                <a:lnTo>
                  <a:pt x="329" y="1778"/>
                </a:lnTo>
                <a:lnTo>
                  <a:pt x="330" y="1788"/>
                </a:lnTo>
                <a:lnTo>
                  <a:pt x="328" y="1796"/>
                </a:lnTo>
                <a:lnTo>
                  <a:pt x="352" y="1843"/>
                </a:lnTo>
                <a:lnTo>
                  <a:pt x="383" y="1890"/>
                </a:lnTo>
                <a:lnTo>
                  <a:pt x="420" y="1932"/>
                </a:lnTo>
                <a:lnTo>
                  <a:pt x="467" y="1971"/>
                </a:lnTo>
                <a:lnTo>
                  <a:pt x="521" y="2011"/>
                </a:lnTo>
                <a:lnTo>
                  <a:pt x="581" y="2045"/>
                </a:lnTo>
                <a:lnTo>
                  <a:pt x="645" y="2072"/>
                </a:lnTo>
                <a:lnTo>
                  <a:pt x="710" y="2096"/>
                </a:lnTo>
                <a:lnTo>
                  <a:pt x="785" y="2119"/>
                </a:lnTo>
                <a:lnTo>
                  <a:pt x="860" y="2135"/>
                </a:lnTo>
                <a:lnTo>
                  <a:pt x="941" y="2145"/>
                </a:lnTo>
                <a:lnTo>
                  <a:pt x="1022" y="2152"/>
                </a:lnTo>
                <a:lnTo>
                  <a:pt x="1105" y="2150"/>
                </a:lnTo>
                <a:lnTo>
                  <a:pt x="1191" y="2149"/>
                </a:lnTo>
                <a:lnTo>
                  <a:pt x="1275" y="2139"/>
                </a:lnTo>
                <a:lnTo>
                  <a:pt x="1358" y="2127"/>
                </a:lnTo>
                <a:lnTo>
                  <a:pt x="1442" y="2109"/>
                </a:lnTo>
                <a:lnTo>
                  <a:pt x="1527" y="2084"/>
                </a:lnTo>
                <a:lnTo>
                  <a:pt x="1614" y="2056"/>
                </a:lnTo>
                <a:lnTo>
                  <a:pt x="1693" y="2026"/>
                </a:lnTo>
                <a:lnTo>
                  <a:pt x="1773" y="1992"/>
                </a:lnTo>
                <a:lnTo>
                  <a:pt x="1848" y="1960"/>
                </a:lnTo>
                <a:lnTo>
                  <a:pt x="1920" y="1919"/>
                </a:lnTo>
                <a:lnTo>
                  <a:pt x="1984" y="1880"/>
                </a:lnTo>
                <a:lnTo>
                  <a:pt x="2045" y="1837"/>
                </a:lnTo>
                <a:lnTo>
                  <a:pt x="2099" y="1794"/>
                </a:lnTo>
                <a:lnTo>
                  <a:pt x="2144" y="1751"/>
                </a:lnTo>
                <a:lnTo>
                  <a:pt x="2185" y="1705"/>
                </a:lnTo>
                <a:lnTo>
                  <a:pt x="2216" y="1659"/>
                </a:lnTo>
                <a:lnTo>
                  <a:pt x="2241" y="1613"/>
                </a:lnTo>
                <a:lnTo>
                  <a:pt x="2260" y="1567"/>
                </a:lnTo>
                <a:lnTo>
                  <a:pt x="2268" y="1522"/>
                </a:lnTo>
                <a:lnTo>
                  <a:pt x="2269" y="1479"/>
                </a:lnTo>
                <a:lnTo>
                  <a:pt x="2267" y="1437"/>
                </a:lnTo>
                <a:lnTo>
                  <a:pt x="2255" y="1396"/>
                </a:lnTo>
                <a:lnTo>
                  <a:pt x="2229" y="1329"/>
                </a:lnTo>
                <a:lnTo>
                  <a:pt x="2210" y="1264"/>
                </a:lnTo>
                <a:lnTo>
                  <a:pt x="2193" y="1199"/>
                </a:lnTo>
                <a:lnTo>
                  <a:pt x="2183" y="1136"/>
                </a:lnTo>
                <a:lnTo>
                  <a:pt x="2180" y="1076"/>
                </a:lnTo>
                <a:lnTo>
                  <a:pt x="2182" y="1019"/>
                </a:lnTo>
                <a:lnTo>
                  <a:pt x="2188" y="968"/>
                </a:lnTo>
                <a:lnTo>
                  <a:pt x="2201" y="920"/>
                </a:lnTo>
                <a:lnTo>
                  <a:pt x="2221" y="879"/>
                </a:lnTo>
                <a:lnTo>
                  <a:pt x="2243" y="842"/>
                </a:lnTo>
                <a:lnTo>
                  <a:pt x="2270" y="813"/>
                </a:lnTo>
                <a:lnTo>
                  <a:pt x="2301" y="791"/>
                </a:lnTo>
                <a:lnTo>
                  <a:pt x="2337" y="780"/>
                </a:lnTo>
                <a:lnTo>
                  <a:pt x="2356" y="770"/>
                </a:lnTo>
                <a:lnTo>
                  <a:pt x="2375" y="754"/>
                </a:lnTo>
                <a:lnTo>
                  <a:pt x="2388" y="730"/>
                </a:lnTo>
                <a:lnTo>
                  <a:pt x="2395" y="699"/>
                </a:lnTo>
                <a:lnTo>
                  <a:pt x="2398" y="664"/>
                </a:lnTo>
                <a:lnTo>
                  <a:pt x="2399" y="618"/>
                </a:lnTo>
                <a:lnTo>
                  <a:pt x="2393" y="570"/>
                </a:lnTo>
                <a:lnTo>
                  <a:pt x="2384" y="521"/>
                </a:lnTo>
                <a:lnTo>
                  <a:pt x="2371" y="467"/>
                </a:lnTo>
                <a:lnTo>
                  <a:pt x="2351" y="413"/>
                </a:lnTo>
                <a:lnTo>
                  <a:pt x="2331" y="355"/>
                </a:lnTo>
                <a:lnTo>
                  <a:pt x="2307" y="313"/>
                </a:lnTo>
                <a:lnTo>
                  <a:pt x="2278" y="269"/>
                </a:lnTo>
                <a:lnTo>
                  <a:pt x="2236" y="229"/>
                </a:lnTo>
                <a:lnTo>
                  <a:pt x="2193" y="192"/>
                </a:lnTo>
                <a:lnTo>
                  <a:pt x="2140" y="156"/>
                </a:lnTo>
                <a:lnTo>
                  <a:pt x="2081" y="125"/>
                </a:lnTo>
                <a:lnTo>
                  <a:pt x="2016" y="97"/>
                </a:lnTo>
                <a:lnTo>
                  <a:pt x="1942" y="74"/>
                </a:lnTo>
                <a:lnTo>
                  <a:pt x="1865" y="50"/>
                </a:lnTo>
                <a:lnTo>
                  <a:pt x="1785" y="33"/>
                </a:lnTo>
                <a:lnTo>
                  <a:pt x="1696" y="20"/>
                </a:lnTo>
                <a:lnTo>
                  <a:pt x="1604" y="8"/>
                </a:lnTo>
                <a:lnTo>
                  <a:pt x="1507" y="2"/>
                </a:lnTo>
                <a:lnTo>
                  <a:pt x="1411" y="0"/>
                </a:lnTo>
                <a:lnTo>
                  <a:pt x="1310" y="4"/>
                </a:lnTo>
                <a:lnTo>
                  <a:pt x="1206" y="8"/>
                </a:lnTo>
                <a:lnTo>
                  <a:pt x="1104" y="17"/>
                </a:lnTo>
                <a:lnTo>
                  <a:pt x="998" y="33"/>
                </a:lnTo>
                <a:lnTo>
                  <a:pt x="890" y="48"/>
                </a:lnTo>
                <a:lnTo>
                  <a:pt x="786" y="69"/>
                </a:lnTo>
                <a:lnTo>
                  <a:pt x="681" y="93"/>
                </a:lnTo>
              </a:path>
            </a:pathLst>
          </a:custGeom>
          <a:solidFill>
            <a:schemeClr val="accent3">
              <a:lumMod val="20000"/>
              <a:lumOff val="80000"/>
            </a:schemeClr>
          </a:solidFill>
          <a:ln w="12700" cap="rnd" cmpd="sng">
            <a:solidFill>
              <a:srgbClr val="000000"/>
            </a:solidFill>
            <a:prstDash val="solid"/>
            <a:round/>
            <a:headEnd type="none" w="med" len="med"/>
            <a:tailEnd type="none" w="med" len="med"/>
          </a:ln>
          <a:effectLst>
            <a:outerShdw blurRad="63500" dist="107763" dir="2700000" algn="ctr" rotWithShape="0">
              <a:srgbClr val="000000"/>
            </a:outerShdw>
          </a:effectLst>
        </p:spPr>
        <p:txBody>
          <a:bodyPr/>
          <a:lstStyle/>
          <a:p>
            <a:endParaRPr lang="en-US"/>
          </a:p>
        </p:txBody>
      </p:sp>
      <p:sp>
        <p:nvSpPr>
          <p:cNvPr id="63491" name="Rectangle 3"/>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normAutofit fontScale="90000"/>
          </a:bodyPr>
          <a:lstStyle/>
          <a:p>
            <a:r>
              <a:rPr lang="en-US" altLang="x-none"/>
              <a:t>Population &amp; Sample Regression Models</a:t>
            </a:r>
          </a:p>
        </p:txBody>
      </p:sp>
      <p:sp>
        <p:nvSpPr>
          <p:cNvPr id="63492" name="Rectangle 4"/>
          <p:cNvSpPr>
            <a:spLocks noChangeArrowheads="1"/>
          </p:cNvSpPr>
          <p:nvPr/>
        </p:nvSpPr>
        <p:spPr bwMode="auto">
          <a:xfrm>
            <a:off x="3089276" y="1978025"/>
            <a:ext cx="20542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800" b="1"/>
              <a:t>Population</a:t>
            </a:r>
          </a:p>
        </p:txBody>
      </p:sp>
      <p:sp>
        <p:nvSpPr>
          <p:cNvPr id="63493" name="Rectangle 5"/>
          <p:cNvSpPr>
            <a:spLocks noChangeArrowheads="1"/>
          </p:cNvSpPr>
          <p:nvPr/>
        </p:nvSpPr>
        <p:spPr bwMode="auto">
          <a:xfrm>
            <a:off x="2728979" y="44799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3494" name="Rectangle 6"/>
          <p:cNvSpPr>
            <a:spLocks noChangeArrowheads="1"/>
          </p:cNvSpPr>
          <p:nvPr/>
        </p:nvSpPr>
        <p:spPr bwMode="auto">
          <a:xfrm>
            <a:off x="4130741" y="449580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3495" name="Rectangle 7"/>
          <p:cNvSpPr>
            <a:spLocks noChangeArrowheads="1"/>
          </p:cNvSpPr>
          <p:nvPr/>
        </p:nvSpPr>
        <p:spPr bwMode="auto">
          <a:xfrm>
            <a:off x="5251516" y="32813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63496" name="Rectangle 8"/>
          <p:cNvSpPr>
            <a:spLocks noChangeArrowheads="1"/>
          </p:cNvSpPr>
          <p:nvPr/>
        </p:nvSpPr>
        <p:spPr bwMode="auto">
          <a:xfrm>
            <a:off x="3476691" y="55165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3497" name="Rectangle 9"/>
          <p:cNvSpPr>
            <a:spLocks noChangeArrowheads="1"/>
          </p:cNvSpPr>
          <p:nvPr/>
        </p:nvSpPr>
        <p:spPr bwMode="auto">
          <a:xfrm>
            <a:off x="3949766" y="49371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13" name="TextBox 12"/>
          <p:cNvSpPr txBox="1"/>
          <p:nvPr/>
        </p:nvSpPr>
        <p:spPr>
          <a:xfrm>
            <a:off x="1524001" y="6519447"/>
            <a:ext cx="898565"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55708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7A425794-272A-8345-8410-6D6AB483FC9C}" type="slidenum">
              <a:rPr lang="en-US" altLang="x-none"/>
              <a:pPr/>
              <a:t>12</a:t>
            </a:fld>
            <a:endParaRPr lang="en-US" altLang="x-none"/>
          </a:p>
        </p:txBody>
      </p:sp>
      <p:sp>
        <p:nvSpPr>
          <p:cNvPr id="65538" name="Freeform 2"/>
          <p:cNvSpPr>
            <a:spLocks/>
          </p:cNvSpPr>
          <p:nvPr/>
        </p:nvSpPr>
        <p:spPr bwMode="auto">
          <a:xfrm>
            <a:off x="2287588" y="2743200"/>
            <a:ext cx="3810000" cy="3417888"/>
          </a:xfrm>
          <a:custGeom>
            <a:avLst/>
            <a:gdLst>
              <a:gd name="T0" fmla="*/ 597 w 2400"/>
              <a:gd name="T1" fmla="*/ 117 h 2153"/>
              <a:gd name="T2" fmla="*/ 440 w 2400"/>
              <a:gd name="T3" fmla="*/ 184 h 2153"/>
              <a:gd name="T4" fmla="*/ 299 w 2400"/>
              <a:gd name="T5" fmla="*/ 269 h 2153"/>
              <a:gd name="T6" fmla="*/ 183 w 2400"/>
              <a:gd name="T7" fmla="*/ 372 h 2153"/>
              <a:gd name="T8" fmla="*/ 91 w 2400"/>
              <a:gd name="T9" fmla="*/ 490 h 2153"/>
              <a:gd name="T10" fmla="*/ 29 w 2400"/>
              <a:gd name="T11" fmla="*/ 619 h 2153"/>
              <a:gd name="T12" fmla="*/ 0 w 2400"/>
              <a:gd name="T13" fmla="*/ 752 h 2153"/>
              <a:gd name="T14" fmla="*/ 4 w 2400"/>
              <a:gd name="T15" fmla="*/ 885 h 2153"/>
              <a:gd name="T16" fmla="*/ 44 w 2400"/>
              <a:gd name="T17" fmla="*/ 1018 h 2153"/>
              <a:gd name="T18" fmla="*/ 103 w 2400"/>
              <a:gd name="T19" fmla="*/ 1168 h 2153"/>
              <a:gd name="T20" fmla="*/ 163 w 2400"/>
              <a:gd name="T21" fmla="*/ 1311 h 2153"/>
              <a:gd name="T22" fmla="*/ 217 w 2400"/>
              <a:gd name="T23" fmla="*/ 1444 h 2153"/>
              <a:gd name="T24" fmla="*/ 260 w 2400"/>
              <a:gd name="T25" fmla="*/ 1564 h 2153"/>
              <a:gd name="T26" fmla="*/ 295 w 2400"/>
              <a:gd name="T27" fmla="*/ 1659 h 2153"/>
              <a:gd name="T28" fmla="*/ 317 w 2400"/>
              <a:gd name="T29" fmla="*/ 1732 h 2153"/>
              <a:gd name="T30" fmla="*/ 329 w 2400"/>
              <a:gd name="T31" fmla="*/ 1778 h 2153"/>
              <a:gd name="T32" fmla="*/ 328 w 2400"/>
              <a:gd name="T33" fmla="*/ 1796 h 2153"/>
              <a:gd name="T34" fmla="*/ 383 w 2400"/>
              <a:gd name="T35" fmla="*/ 1890 h 2153"/>
              <a:gd name="T36" fmla="*/ 467 w 2400"/>
              <a:gd name="T37" fmla="*/ 1971 h 2153"/>
              <a:gd name="T38" fmla="*/ 581 w 2400"/>
              <a:gd name="T39" fmla="*/ 2045 h 2153"/>
              <a:gd name="T40" fmla="*/ 710 w 2400"/>
              <a:gd name="T41" fmla="*/ 2096 h 2153"/>
              <a:gd name="T42" fmla="*/ 860 w 2400"/>
              <a:gd name="T43" fmla="*/ 2135 h 2153"/>
              <a:gd name="T44" fmla="*/ 1022 w 2400"/>
              <a:gd name="T45" fmla="*/ 2152 h 2153"/>
              <a:gd name="T46" fmla="*/ 1191 w 2400"/>
              <a:gd name="T47" fmla="*/ 2149 h 2153"/>
              <a:gd name="T48" fmla="*/ 1358 w 2400"/>
              <a:gd name="T49" fmla="*/ 2127 h 2153"/>
              <a:gd name="T50" fmla="*/ 1527 w 2400"/>
              <a:gd name="T51" fmla="*/ 2084 h 2153"/>
              <a:gd name="T52" fmla="*/ 1693 w 2400"/>
              <a:gd name="T53" fmla="*/ 2026 h 2153"/>
              <a:gd name="T54" fmla="*/ 1848 w 2400"/>
              <a:gd name="T55" fmla="*/ 1960 h 2153"/>
              <a:gd name="T56" fmla="*/ 1984 w 2400"/>
              <a:gd name="T57" fmla="*/ 1880 h 2153"/>
              <a:gd name="T58" fmla="*/ 2099 w 2400"/>
              <a:gd name="T59" fmla="*/ 1794 h 2153"/>
              <a:gd name="T60" fmla="*/ 2185 w 2400"/>
              <a:gd name="T61" fmla="*/ 1705 h 2153"/>
              <a:gd name="T62" fmla="*/ 2241 w 2400"/>
              <a:gd name="T63" fmla="*/ 1613 h 2153"/>
              <a:gd name="T64" fmla="*/ 2268 w 2400"/>
              <a:gd name="T65" fmla="*/ 1522 h 2153"/>
              <a:gd name="T66" fmla="*/ 2267 w 2400"/>
              <a:gd name="T67" fmla="*/ 1437 h 2153"/>
              <a:gd name="T68" fmla="*/ 2229 w 2400"/>
              <a:gd name="T69" fmla="*/ 1329 h 2153"/>
              <a:gd name="T70" fmla="*/ 2193 w 2400"/>
              <a:gd name="T71" fmla="*/ 1199 h 2153"/>
              <a:gd name="T72" fmla="*/ 2180 w 2400"/>
              <a:gd name="T73" fmla="*/ 1076 h 2153"/>
              <a:gd name="T74" fmla="*/ 2188 w 2400"/>
              <a:gd name="T75" fmla="*/ 968 h 2153"/>
              <a:gd name="T76" fmla="*/ 2221 w 2400"/>
              <a:gd name="T77" fmla="*/ 879 h 2153"/>
              <a:gd name="T78" fmla="*/ 2270 w 2400"/>
              <a:gd name="T79" fmla="*/ 813 h 2153"/>
              <a:gd name="T80" fmla="*/ 2337 w 2400"/>
              <a:gd name="T81" fmla="*/ 780 h 2153"/>
              <a:gd name="T82" fmla="*/ 2375 w 2400"/>
              <a:gd name="T83" fmla="*/ 754 h 2153"/>
              <a:gd name="T84" fmla="*/ 2395 w 2400"/>
              <a:gd name="T85" fmla="*/ 699 h 2153"/>
              <a:gd name="T86" fmla="*/ 2399 w 2400"/>
              <a:gd name="T87" fmla="*/ 618 h 2153"/>
              <a:gd name="T88" fmla="*/ 2384 w 2400"/>
              <a:gd name="T89" fmla="*/ 521 h 2153"/>
              <a:gd name="T90" fmla="*/ 2351 w 2400"/>
              <a:gd name="T91" fmla="*/ 413 h 2153"/>
              <a:gd name="T92" fmla="*/ 2307 w 2400"/>
              <a:gd name="T93" fmla="*/ 313 h 2153"/>
              <a:gd name="T94" fmla="*/ 2236 w 2400"/>
              <a:gd name="T95" fmla="*/ 229 h 2153"/>
              <a:gd name="T96" fmla="*/ 2140 w 2400"/>
              <a:gd name="T97" fmla="*/ 156 h 2153"/>
              <a:gd name="T98" fmla="*/ 2016 w 2400"/>
              <a:gd name="T99" fmla="*/ 97 h 2153"/>
              <a:gd name="T100" fmla="*/ 1865 w 2400"/>
              <a:gd name="T101" fmla="*/ 50 h 2153"/>
              <a:gd name="T102" fmla="*/ 1696 w 2400"/>
              <a:gd name="T103" fmla="*/ 20 h 2153"/>
              <a:gd name="T104" fmla="*/ 1507 w 2400"/>
              <a:gd name="T105" fmla="*/ 2 h 2153"/>
              <a:gd name="T106" fmla="*/ 1310 w 2400"/>
              <a:gd name="T107" fmla="*/ 4 h 2153"/>
              <a:gd name="T108" fmla="*/ 1104 w 2400"/>
              <a:gd name="T109" fmla="*/ 17 h 2153"/>
              <a:gd name="T110" fmla="*/ 890 w 2400"/>
              <a:gd name="T111" fmla="*/ 48 h 2153"/>
              <a:gd name="T112" fmla="*/ 681 w 2400"/>
              <a:gd name="T113" fmla="*/ 9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0" h="2153">
                <a:moveTo>
                  <a:pt x="681" y="93"/>
                </a:moveTo>
                <a:lnTo>
                  <a:pt x="597" y="117"/>
                </a:lnTo>
                <a:lnTo>
                  <a:pt x="516" y="147"/>
                </a:lnTo>
                <a:lnTo>
                  <a:pt x="440" y="184"/>
                </a:lnTo>
                <a:lnTo>
                  <a:pt x="365" y="224"/>
                </a:lnTo>
                <a:lnTo>
                  <a:pt x="299" y="269"/>
                </a:lnTo>
                <a:lnTo>
                  <a:pt x="237" y="319"/>
                </a:lnTo>
                <a:lnTo>
                  <a:pt x="183" y="372"/>
                </a:lnTo>
                <a:lnTo>
                  <a:pt x="132" y="431"/>
                </a:lnTo>
                <a:lnTo>
                  <a:pt x="91" y="490"/>
                </a:lnTo>
                <a:lnTo>
                  <a:pt x="55" y="553"/>
                </a:lnTo>
                <a:lnTo>
                  <a:pt x="29" y="619"/>
                </a:lnTo>
                <a:lnTo>
                  <a:pt x="10" y="685"/>
                </a:lnTo>
                <a:lnTo>
                  <a:pt x="0" y="752"/>
                </a:lnTo>
                <a:lnTo>
                  <a:pt x="0" y="820"/>
                </a:lnTo>
                <a:lnTo>
                  <a:pt x="4" y="885"/>
                </a:lnTo>
                <a:lnTo>
                  <a:pt x="19" y="951"/>
                </a:lnTo>
                <a:lnTo>
                  <a:pt x="44" y="1018"/>
                </a:lnTo>
                <a:lnTo>
                  <a:pt x="76" y="1091"/>
                </a:lnTo>
                <a:lnTo>
                  <a:pt x="103" y="1168"/>
                </a:lnTo>
                <a:lnTo>
                  <a:pt x="135" y="1240"/>
                </a:lnTo>
                <a:lnTo>
                  <a:pt x="163" y="1311"/>
                </a:lnTo>
                <a:lnTo>
                  <a:pt x="190" y="1379"/>
                </a:lnTo>
                <a:lnTo>
                  <a:pt x="217" y="1444"/>
                </a:lnTo>
                <a:lnTo>
                  <a:pt x="237" y="1506"/>
                </a:lnTo>
                <a:lnTo>
                  <a:pt x="260" y="1564"/>
                </a:lnTo>
                <a:lnTo>
                  <a:pt x="277" y="1613"/>
                </a:lnTo>
                <a:lnTo>
                  <a:pt x="295" y="1659"/>
                </a:lnTo>
                <a:lnTo>
                  <a:pt x="308" y="1697"/>
                </a:lnTo>
                <a:lnTo>
                  <a:pt x="317" y="1732"/>
                </a:lnTo>
                <a:lnTo>
                  <a:pt x="324" y="1757"/>
                </a:lnTo>
                <a:lnTo>
                  <a:pt x="329" y="1778"/>
                </a:lnTo>
                <a:lnTo>
                  <a:pt x="330" y="1788"/>
                </a:lnTo>
                <a:lnTo>
                  <a:pt x="328" y="1796"/>
                </a:lnTo>
                <a:lnTo>
                  <a:pt x="352" y="1843"/>
                </a:lnTo>
                <a:lnTo>
                  <a:pt x="383" y="1890"/>
                </a:lnTo>
                <a:lnTo>
                  <a:pt x="420" y="1932"/>
                </a:lnTo>
                <a:lnTo>
                  <a:pt x="467" y="1971"/>
                </a:lnTo>
                <a:lnTo>
                  <a:pt x="521" y="2011"/>
                </a:lnTo>
                <a:lnTo>
                  <a:pt x="581" y="2045"/>
                </a:lnTo>
                <a:lnTo>
                  <a:pt x="645" y="2072"/>
                </a:lnTo>
                <a:lnTo>
                  <a:pt x="710" y="2096"/>
                </a:lnTo>
                <a:lnTo>
                  <a:pt x="785" y="2119"/>
                </a:lnTo>
                <a:lnTo>
                  <a:pt x="860" y="2135"/>
                </a:lnTo>
                <a:lnTo>
                  <a:pt x="941" y="2145"/>
                </a:lnTo>
                <a:lnTo>
                  <a:pt x="1022" y="2152"/>
                </a:lnTo>
                <a:lnTo>
                  <a:pt x="1105" y="2150"/>
                </a:lnTo>
                <a:lnTo>
                  <a:pt x="1191" y="2149"/>
                </a:lnTo>
                <a:lnTo>
                  <a:pt x="1275" y="2139"/>
                </a:lnTo>
                <a:lnTo>
                  <a:pt x="1358" y="2127"/>
                </a:lnTo>
                <a:lnTo>
                  <a:pt x="1442" y="2109"/>
                </a:lnTo>
                <a:lnTo>
                  <a:pt x="1527" y="2084"/>
                </a:lnTo>
                <a:lnTo>
                  <a:pt x="1614" y="2056"/>
                </a:lnTo>
                <a:lnTo>
                  <a:pt x="1693" y="2026"/>
                </a:lnTo>
                <a:lnTo>
                  <a:pt x="1773" y="1992"/>
                </a:lnTo>
                <a:lnTo>
                  <a:pt x="1848" y="1960"/>
                </a:lnTo>
                <a:lnTo>
                  <a:pt x="1920" y="1919"/>
                </a:lnTo>
                <a:lnTo>
                  <a:pt x="1984" y="1880"/>
                </a:lnTo>
                <a:lnTo>
                  <a:pt x="2045" y="1837"/>
                </a:lnTo>
                <a:lnTo>
                  <a:pt x="2099" y="1794"/>
                </a:lnTo>
                <a:lnTo>
                  <a:pt x="2144" y="1751"/>
                </a:lnTo>
                <a:lnTo>
                  <a:pt x="2185" y="1705"/>
                </a:lnTo>
                <a:lnTo>
                  <a:pt x="2216" y="1659"/>
                </a:lnTo>
                <a:lnTo>
                  <a:pt x="2241" y="1613"/>
                </a:lnTo>
                <a:lnTo>
                  <a:pt x="2260" y="1567"/>
                </a:lnTo>
                <a:lnTo>
                  <a:pt x="2268" y="1522"/>
                </a:lnTo>
                <a:lnTo>
                  <a:pt x="2269" y="1479"/>
                </a:lnTo>
                <a:lnTo>
                  <a:pt x="2267" y="1437"/>
                </a:lnTo>
                <a:lnTo>
                  <a:pt x="2255" y="1396"/>
                </a:lnTo>
                <a:lnTo>
                  <a:pt x="2229" y="1329"/>
                </a:lnTo>
                <a:lnTo>
                  <a:pt x="2210" y="1264"/>
                </a:lnTo>
                <a:lnTo>
                  <a:pt x="2193" y="1199"/>
                </a:lnTo>
                <a:lnTo>
                  <a:pt x="2183" y="1136"/>
                </a:lnTo>
                <a:lnTo>
                  <a:pt x="2180" y="1076"/>
                </a:lnTo>
                <a:lnTo>
                  <a:pt x="2182" y="1019"/>
                </a:lnTo>
                <a:lnTo>
                  <a:pt x="2188" y="968"/>
                </a:lnTo>
                <a:lnTo>
                  <a:pt x="2201" y="920"/>
                </a:lnTo>
                <a:lnTo>
                  <a:pt x="2221" y="879"/>
                </a:lnTo>
                <a:lnTo>
                  <a:pt x="2243" y="842"/>
                </a:lnTo>
                <a:lnTo>
                  <a:pt x="2270" y="813"/>
                </a:lnTo>
                <a:lnTo>
                  <a:pt x="2301" y="791"/>
                </a:lnTo>
                <a:lnTo>
                  <a:pt x="2337" y="780"/>
                </a:lnTo>
                <a:lnTo>
                  <a:pt x="2356" y="770"/>
                </a:lnTo>
                <a:lnTo>
                  <a:pt x="2375" y="754"/>
                </a:lnTo>
                <a:lnTo>
                  <a:pt x="2388" y="730"/>
                </a:lnTo>
                <a:lnTo>
                  <a:pt x="2395" y="699"/>
                </a:lnTo>
                <a:lnTo>
                  <a:pt x="2398" y="664"/>
                </a:lnTo>
                <a:lnTo>
                  <a:pt x="2399" y="618"/>
                </a:lnTo>
                <a:lnTo>
                  <a:pt x="2393" y="570"/>
                </a:lnTo>
                <a:lnTo>
                  <a:pt x="2384" y="521"/>
                </a:lnTo>
                <a:lnTo>
                  <a:pt x="2371" y="467"/>
                </a:lnTo>
                <a:lnTo>
                  <a:pt x="2351" y="413"/>
                </a:lnTo>
                <a:lnTo>
                  <a:pt x="2331" y="355"/>
                </a:lnTo>
                <a:lnTo>
                  <a:pt x="2307" y="313"/>
                </a:lnTo>
                <a:lnTo>
                  <a:pt x="2278" y="269"/>
                </a:lnTo>
                <a:lnTo>
                  <a:pt x="2236" y="229"/>
                </a:lnTo>
                <a:lnTo>
                  <a:pt x="2193" y="192"/>
                </a:lnTo>
                <a:lnTo>
                  <a:pt x="2140" y="156"/>
                </a:lnTo>
                <a:lnTo>
                  <a:pt x="2081" y="125"/>
                </a:lnTo>
                <a:lnTo>
                  <a:pt x="2016" y="97"/>
                </a:lnTo>
                <a:lnTo>
                  <a:pt x="1942" y="74"/>
                </a:lnTo>
                <a:lnTo>
                  <a:pt x="1865" y="50"/>
                </a:lnTo>
                <a:lnTo>
                  <a:pt x="1785" y="33"/>
                </a:lnTo>
                <a:lnTo>
                  <a:pt x="1696" y="20"/>
                </a:lnTo>
                <a:lnTo>
                  <a:pt x="1604" y="8"/>
                </a:lnTo>
                <a:lnTo>
                  <a:pt x="1507" y="2"/>
                </a:lnTo>
                <a:lnTo>
                  <a:pt x="1411" y="0"/>
                </a:lnTo>
                <a:lnTo>
                  <a:pt x="1310" y="4"/>
                </a:lnTo>
                <a:lnTo>
                  <a:pt x="1206" y="8"/>
                </a:lnTo>
                <a:lnTo>
                  <a:pt x="1104" y="17"/>
                </a:lnTo>
                <a:lnTo>
                  <a:pt x="998" y="33"/>
                </a:lnTo>
                <a:lnTo>
                  <a:pt x="890" y="48"/>
                </a:lnTo>
                <a:lnTo>
                  <a:pt x="786" y="69"/>
                </a:lnTo>
                <a:lnTo>
                  <a:pt x="681" y="93"/>
                </a:lnTo>
              </a:path>
            </a:pathLst>
          </a:custGeom>
          <a:solidFill>
            <a:schemeClr val="accent3">
              <a:lumMod val="20000"/>
              <a:lumOff val="80000"/>
            </a:schemeClr>
          </a:solidFill>
          <a:ln w="12700" cap="rnd" cmpd="sng">
            <a:solidFill>
              <a:srgbClr val="000000"/>
            </a:solidFill>
            <a:prstDash val="solid"/>
            <a:round/>
            <a:headEnd type="none" w="med" len="med"/>
            <a:tailEnd type="none" w="med" len="med"/>
          </a:ln>
          <a:effectLst>
            <a:outerShdw blurRad="63500" dist="107763" dir="2700000" algn="ctr" rotWithShape="0">
              <a:srgbClr val="000000"/>
            </a:outerShdw>
          </a:effectLst>
        </p:spPr>
        <p:txBody>
          <a:bodyPr/>
          <a:lstStyle/>
          <a:p>
            <a:endParaRPr lang="en-US"/>
          </a:p>
        </p:txBody>
      </p:sp>
      <p:sp>
        <p:nvSpPr>
          <p:cNvPr id="65539" name="Rectangle 3"/>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normAutofit fontScale="90000"/>
          </a:bodyPr>
          <a:lstStyle/>
          <a:p>
            <a:r>
              <a:rPr lang="en-US" altLang="x-none"/>
              <a:t>Population &amp; Sample Regression Models</a:t>
            </a:r>
          </a:p>
        </p:txBody>
      </p:sp>
      <p:sp>
        <p:nvSpPr>
          <p:cNvPr id="65540" name="Rectangle 4"/>
          <p:cNvSpPr>
            <a:spLocks noChangeArrowheads="1"/>
          </p:cNvSpPr>
          <p:nvPr/>
        </p:nvSpPr>
        <p:spPr bwMode="auto">
          <a:xfrm>
            <a:off x="3087689" y="2916238"/>
            <a:ext cx="205422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400" b="1">
                <a:solidFill>
                  <a:schemeClr val="tx2"/>
                </a:solidFill>
              </a:rPr>
              <a:t>Unknown Relationship</a:t>
            </a:r>
          </a:p>
        </p:txBody>
      </p:sp>
      <p:sp>
        <p:nvSpPr>
          <p:cNvPr id="65541" name="Rectangle 5"/>
          <p:cNvSpPr>
            <a:spLocks noChangeArrowheads="1"/>
          </p:cNvSpPr>
          <p:nvPr/>
        </p:nvSpPr>
        <p:spPr bwMode="auto">
          <a:xfrm>
            <a:off x="3089276" y="1978025"/>
            <a:ext cx="20542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800" b="1" dirty="0"/>
              <a:t>Population</a:t>
            </a:r>
          </a:p>
        </p:txBody>
      </p:sp>
      <p:graphicFrame>
        <p:nvGraphicFramePr>
          <p:cNvPr id="65542" name="Object 6">
            <a:hlinkClick r:id="" action="ppaction://ole?verb=0"/>
          </p:cNvPr>
          <p:cNvGraphicFramePr>
            <a:graphicFrameLocks/>
          </p:cNvGraphicFramePr>
          <p:nvPr/>
        </p:nvGraphicFramePr>
        <p:xfrm>
          <a:off x="2408239" y="3843339"/>
          <a:ext cx="3252787" cy="458787"/>
        </p:xfrm>
        <a:graphic>
          <a:graphicData uri="http://schemas.openxmlformats.org/presentationml/2006/ole">
            <mc:AlternateContent xmlns:mc="http://schemas.openxmlformats.org/markup-compatibility/2006">
              <mc:Choice xmlns:v="urn:schemas-microsoft-com:vml" Requires="v">
                <p:oleObj spid="_x0000_s1056" name="MathType Equation" r:id="rId4" imgW="3260520" imgH="466560" progId="Equation">
                  <p:embed/>
                </p:oleObj>
              </mc:Choice>
              <mc:Fallback>
                <p:oleObj name="MathType Equation" r:id="rId4" imgW="3260520" imgH="466560" progId="Equation">
                  <p:embed/>
                  <p:pic>
                    <p:nvPicPr>
                      <p:cNvPr id="65542" name="Object 6">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8239" y="3843339"/>
                        <a:ext cx="3252787"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5543" name="Rectangle 7"/>
          <p:cNvSpPr>
            <a:spLocks noChangeArrowheads="1"/>
          </p:cNvSpPr>
          <p:nvPr/>
        </p:nvSpPr>
        <p:spPr bwMode="auto">
          <a:xfrm>
            <a:off x="2728979" y="44799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65544" name="Rectangle 8"/>
          <p:cNvSpPr>
            <a:spLocks noChangeArrowheads="1"/>
          </p:cNvSpPr>
          <p:nvPr/>
        </p:nvSpPr>
        <p:spPr bwMode="auto">
          <a:xfrm>
            <a:off x="5251516" y="32813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5545" name="Rectangle 9"/>
          <p:cNvSpPr>
            <a:spLocks noChangeArrowheads="1"/>
          </p:cNvSpPr>
          <p:nvPr/>
        </p:nvSpPr>
        <p:spPr bwMode="auto">
          <a:xfrm>
            <a:off x="3476691" y="55165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5546" name="Rectangle 10"/>
          <p:cNvSpPr>
            <a:spLocks noChangeArrowheads="1"/>
          </p:cNvSpPr>
          <p:nvPr/>
        </p:nvSpPr>
        <p:spPr bwMode="auto">
          <a:xfrm>
            <a:off x="4130741" y="449580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5547" name="Rectangle 11"/>
          <p:cNvSpPr>
            <a:spLocks noChangeArrowheads="1"/>
          </p:cNvSpPr>
          <p:nvPr/>
        </p:nvSpPr>
        <p:spPr bwMode="auto">
          <a:xfrm>
            <a:off x="3949766" y="49371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15" name="TextBox 14"/>
          <p:cNvSpPr txBox="1"/>
          <p:nvPr/>
        </p:nvSpPr>
        <p:spPr>
          <a:xfrm>
            <a:off x="1524001" y="6519447"/>
            <a:ext cx="884238"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2505443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4"/>
          <p:cNvSpPr>
            <a:spLocks noGrp="1"/>
          </p:cNvSpPr>
          <p:nvPr>
            <p:ph type="sldNum" sz="quarter" idx="12"/>
          </p:nvPr>
        </p:nvSpPr>
        <p:spPr/>
        <p:txBody>
          <a:bodyPr/>
          <a:lstStyle/>
          <a:p>
            <a:fld id="{E0EC6F64-F78D-014F-AAED-A94B0CB5F271}" type="slidenum">
              <a:rPr lang="en-US" altLang="x-none"/>
              <a:pPr/>
              <a:t>13</a:t>
            </a:fld>
            <a:endParaRPr lang="en-US" altLang="x-none"/>
          </a:p>
        </p:txBody>
      </p:sp>
      <p:sp>
        <p:nvSpPr>
          <p:cNvPr id="67586" name="Freeform 2"/>
          <p:cNvSpPr>
            <a:spLocks/>
          </p:cNvSpPr>
          <p:nvPr/>
        </p:nvSpPr>
        <p:spPr bwMode="auto">
          <a:xfrm>
            <a:off x="2287588" y="2743200"/>
            <a:ext cx="3810000" cy="3417888"/>
          </a:xfrm>
          <a:custGeom>
            <a:avLst/>
            <a:gdLst>
              <a:gd name="T0" fmla="*/ 597 w 2400"/>
              <a:gd name="T1" fmla="*/ 117 h 2153"/>
              <a:gd name="T2" fmla="*/ 440 w 2400"/>
              <a:gd name="T3" fmla="*/ 184 h 2153"/>
              <a:gd name="T4" fmla="*/ 299 w 2400"/>
              <a:gd name="T5" fmla="*/ 269 h 2153"/>
              <a:gd name="T6" fmla="*/ 183 w 2400"/>
              <a:gd name="T7" fmla="*/ 372 h 2153"/>
              <a:gd name="T8" fmla="*/ 91 w 2400"/>
              <a:gd name="T9" fmla="*/ 490 h 2153"/>
              <a:gd name="T10" fmla="*/ 29 w 2400"/>
              <a:gd name="T11" fmla="*/ 619 h 2153"/>
              <a:gd name="T12" fmla="*/ 0 w 2400"/>
              <a:gd name="T13" fmla="*/ 752 h 2153"/>
              <a:gd name="T14" fmla="*/ 4 w 2400"/>
              <a:gd name="T15" fmla="*/ 885 h 2153"/>
              <a:gd name="T16" fmla="*/ 44 w 2400"/>
              <a:gd name="T17" fmla="*/ 1018 h 2153"/>
              <a:gd name="T18" fmla="*/ 103 w 2400"/>
              <a:gd name="T19" fmla="*/ 1168 h 2153"/>
              <a:gd name="T20" fmla="*/ 163 w 2400"/>
              <a:gd name="T21" fmla="*/ 1311 h 2153"/>
              <a:gd name="T22" fmla="*/ 217 w 2400"/>
              <a:gd name="T23" fmla="*/ 1444 h 2153"/>
              <a:gd name="T24" fmla="*/ 260 w 2400"/>
              <a:gd name="T25" fmla="*/ 1564 h 2153"/>
              <a:gd name="T26" fmla="*/ 295 w 2400"/>
              <a:gd name="T27" fmla="*/ 1659 h 2153"/>
              <a:gd name="T28" fmla="*/ 317 w 2400"/>
              <a:gd name="T29" fmla="*/ 1732 h 2153"/>
              <a:gd name="T30" fmla="*/ 329 w 2400"/>
              <a:gd name="T31" fmla="*/ 1778 h 2153"/>
              <a:gd name="T32" fmla="*/ 328 w 2400"/>
              <a:gd name="T33" fmla="*/ 1796 h 2153"/>
              <a:gd name="T34" fmla="*/ 383 w 2400"/>
              <a:gd name="T35" fmla="*/ 1890 h 2153"/>
              <a:gd name="T36" fmla="*/ 467 w 2400"/>
              <a:gd name="T37" fmla="*/ 1971 h 2153"/>
              <a:gd name="T38" fmla="*/ 581 w 2400"/>
              <a:gd name="T39" fmla="*/ 2045 h 2153"/>
              <a:gd name="T40" fmla="*/ 710 w 2400"/>
              <a:gd name="T41" fmla="*/ 2096 h 2153"/>
              <a:gd name="T42" fmla="*/ 860 w 2400"/>
              <a:gd name="T43" fmla="*/ 2135 h 2153"/>
              <a:gd name="T44" fmla="*/ 1022 w 2400"/>
              <a:gd name="T45" fmla="*/ 2152 h 2153"/>
              <a:gd name="T46" fmla="*/ 1191 w 2400"/>
              <a:gd name="T47" fmla="*/ 2149 h 2153"/>
              <a:gd name="T48" fmla="*/ 1358 w 2400"/>
              <a:gd name="T49" fmla="*/ 2127 h 2153"/>
              <a:gd name="T50" fmla="*/ 1527 w 2400"/>
              <a:gd name="T51" fmla="*/ 2084 h 2153"/>
              <a:gd name="T52" fmla="*/ 1693 w 2400"/>
              <a:gd name="T53" fmla="*/ 2026 h 2153"/>
              <a:gd name="T54" fmla="*/ 1848 w 2400"/>
              <a:gd name="T55" fmla="*/ 1960 h 2153"/>
              <a:gd name="T56" fmla="*/ 1984 w 2400"/>
              <a:gd name="T57" fmla="*/ 1880 h 2153"/>
              <a:gd name="T58" fmla="*/ 2099 w 2400"/>
              <a:gd name="T59" fmla="*/ 1794 h 2153"/>
              <a:gd name="T60" fmla="*/ 2185 w 2400"/>
              <a:gd name="T61" fmla="*/ 1705 h 2153"/>
              <a:gd name="T62" fmla="*/ 2241 w 2400"/>
              <a:gd name="T63" fmla="*/ 1613 h 2153"/>
              <a:gd name="T64" fmla="*/ 2268 w 2400"/>
              <a:gd name="T65" fmla="*/ 1522 h 2153"/>
              <a:gd name="T66" fmla="*/ 2267 w 2400"/>
              <a:gd name="T67" fmla="*/ 1437 h 2153"/>
              <a:gd name="T68" fmla="*/ 2229 w 2400"/>
              <a:gd name="T69" fmla="*/ 1329 h 2153"/>
              <a:gd name="T70" fmla="*/ 2193 w 2400"/>
              <a:gd name="T71" fmla="*/ 1199 h 2153"/>
              <a:gd name="T72" fmla="*/ 2180 w 2400"/>
              <a:gd name="T73" fmla="*/ 1076 h 2153"/>
              <a:gd name="T74" fmla="*/ 2188 w 2400"/>
              <a:gd name="T75" fmla="*/ 968 h 2153"/>
              <a:gd name="T76" fmla="*/ 2221 w 2400"/>
              <a:gd name="T77" fmla="*/ 879 h 2153"/>
              <a:gd name="T78" fmla="*/ 2270 w 2400"/>
              <a:gd name="T79" fmla="*/ 813 h 2153"/>
              <a:gd name="T80" fmla="*/ 2337 w 2400"/>
              <a:gd name="T81" fmla="*/ 780 h 2153"/>
              <a:gd name="T82" fmla="*/ 2375 w 2400"/>
              <a:gd name="T83" fmla="*/ 754 h 2153"/>
              <a:gd name="T84" fmla="*/ 2395 w 2400"/>
              <a:gd name="T85" fmla="*/ 699 h 2153"/>
              <a:gd name="T86" fmla="*/ 2399 w 2400"/>
              <a:gd name="T87" fmla="*/ 618 h 2153"/>
              <a:gd name="T88" fmla="*/ 2384 w 2400"/>
              <a:gd name="T89" fmla="*/ 521 h 2153"/>
              <a:gd name="T90" fmla="*/ 2351 w 2400"/>
              <a:gd name="T91" fmla="*/ 413 h 2153"/>
              <a:gd name="T92" fmla="*/ 2307 w 2400"/>
              <a:gd name="T93" fmla="*/ 313 h 2153"/>
              <a:gd name="T94" fmla="*/ 2236 w 2400"/>
              <a:gd name="T95" fmla="*/ 229 h 2153"/>
              <a:gd name="T96" fmla="*/ 2140 w 2400"/>
              <a:gd name="T97" fmla="*/ 156 h 2153"/>
              <a:gd name="T98" fmla="*/ 2016 w 2400"/>
              <a:gd name="T99" fmla="*/ 97 h 2153"/>
              <a:gd name="T100" fmla="*/ 1865 w 2400"/>
              <a:gd name="T101" fmla="*/ 50 h 2153"/>
              <a:gd name="T102" fmla="*/ 1696 w 2400"/>
              <a:gd name="T103" fmla="*/ 20 h 2153"/>
              <a:gd name="T104" fmla="*/ 1507 w 2400"/>
              <a:gd name="T105" fmla="*/ 2 h 2153"/>
              <a:gd name="T106" fmla="*/ 1310 w 2400"/>
              <a:gd name="T107" fmla="*/ 4 h 2153"/>
              <a:gd name="T108" fmla="*/ 1104 w 2400"/>
              <a:gd name="T109" fmla="*/ 17 h 2153"/>
              <a:gd name="T110" fmla="*/ 890 w 2400"/>
              <a:gd name="T111" fmla="*/ 48 h 2153"/>
              <a:gd name="T112" fmla="*/ 681 w 2400"/>
              <a:gd name="T113" fmla="*/ 9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0" h="2153">
                <a:moveTo>
                  <a:pt x="681" y="93"/>
                </a:moveTo>
                <a:lnTo>
                  <a:pt x="597" y="117"/>
                </a:lnTo>
                <a:lnTo>
                  <a:pt x="516" y="147"/>
                </a:lnTo>
                <a:lnTo>
                  <a:pt x="440" y="184"/>
                </a:lnTo>
                <a:lnTo>
                  <a:pt x="365" y="224"/>
                </a:lnTo>
                <a:lnTo>
                  <a:pt x="299" y="269"/>
                </a:lnTo>
                <a:lnTo>
                  <a:pt x="237" y="319"/>
                </a:lnTo>
                <a:lnTo>
                  <a:pt x="183" y="372"/>
                </a:lnTo>
                <a:lnTo>
                  <a:pt x="132" y="431"/>
                </a:lnTo>
                <a:lnTo>
                  <a:pt x="91" y="490"/>
                </a:lnTo>
                <a:lnTo>
                  <a:pt x="55" y="553"/>
                </a:lnTo>
                <a:lnTo>
                  <a:pt x="29" y="619"/>
                </a:lnTo>
                <a:lnTo>
                  <a:pt x="10" y="685"/>
                </a:lnTo>
                <a:lnTo>
                  <a:pt x="0" y="752"/>
                </a:lnTo>
                <a:lnTo>
                  <a:pt x="0" y="820"/>
                </a:lnTo>
                <a:lnTo>
                  <a:pt x="4" y="885"/>
                </a:lnTo>
                <a:lnTo>
                  <a:pt x="19" y="951"/>
                </a:lnTo>
                <a:lnTo>
                  <a:pt x="44" y="1018"/>
                </a:lnTo>
                <a:lnTo>
                  <a:pt x="76" y="1091"/>
                </a:lnTo>
                <a:lnTo>
                  <a:pt x="103" y="1168"/>
                </a:lnTo>
                <a:lnTo>
                  <a:pt x="135" y="1240"/>
                </a:lnTo>
                <a:lnTo>
                  <a:pt x="163" y="1311"/>
                </a:lnTo>
                <a:lnTo>
                  <a:pt x="190" y="1379"/>
                </a:lnTo>
                <a:lnTo>
                  <a:pt x="217" y="1444"/>
                </a:lnTo>
                <a:lnTo>
                  <a:pt x="237" y="1506"/>
                </a:lnTo>
                <a:lnTo>
                  <a:pt x="260" y="1564"/>
                </a:lnTo>
                <a:lnTo>
                  <a:pt x="277" y="1613"/>
                </a:lnTo>
                <a:lnTo>
                  <a:pt x="295" y="1659"/>
                </a:lnTo>
                <a:lnTo>
                  <a:pt x="308" y="1697"/>
                </a:lnTo>
                <a:lnTo>
                  <a:pt x="317" y="1732"/>
                </a:lnTo>
                <a:lnTo>
                  <a:pt x="324" y="1757"/>
                </a:lnTo>
                <a:lnTo>
                  <a:pt x="329" y="1778"/>
                </a:lnTo>
                <a:lnTo>
                  <a:pt x="330" y="1788"/>
                </a:lnTo>
                <a:lnTo>
                  <a:pt x="328" y="1796"/>
                </a:lnTo>
                <a:lnTo>
                  <a:pt x="352" y="1843"/>
                </a:lnTo>
                <a:lnTo>
                  <a:pt x="383" y="1890"/>
                </a:lnTo>
                <a:lnTo>
                  <a:pt x="420" y="1932"/>
                </a:lnTo>
                <a:lnTo>
                  <a:pt x="467" y="1971"/>
                </a:lnTo>
                <a:lnTo>
                  <a:pt x="521" y="2011"/>
                </a:lnTo>
                <a:lnTo>
                  <a:pt x="581" y="2045"/>
                </a:lnTo>
                <a:lnTo>
                  <a:pt x="645" y="2072"/>
                </a:lnTo>
                <a:lnTo>
                  <a:pt x="710" y="2096"/>
                </a:lnTo>
                <a:lnTo>
                  <a:pt x="785" y="2119"/>
                </a:lnTo>
                <a:lnTo>
                  <a:pt x="860" y="2135"/>
                </a:lnTo>
                <a:lnTo>
                  <a:pt x="941" y="2145"/>
                </a:lnTo>
                <a:lnTo>
                  <a:pt x="1022" y="2152"/>
                </a:lnTo>
                <a:lnTo>
                  <a:pt x="1105" y="2150"/>
                </a:lnTo>
                <a:lnTo>
                  <a:pt x="1191" y="2149"/>
                </a:lnTo>
                <a:lnTo>
                  <a:pt x="1275" y="2139"/>
                </a:lnTo>
                <a:lnTo>
                  <a:pt x="1358" y="2127"/>
                </a:lnTo>
                <a:lnTo>
                  <a:pt x="1442" y="2109"/>
                </a:lnTo>
                <a:lnTo>
                  <a:pt x="1527" y="2084"/>
                </a:lnTo>
                <a:lnTo>
                  <a:pt x="1614" y="2056"/>
                </a:lnTo>
                <a:lnTo>
                  <a:pt x="1693" y="2026"/>
                </a:lnTo>
                <a:lnTo>
                  <a:pt x="1773" y="1992"/>
                </a:lnTo>
                <a:lnTo>
                  <a:pt x="1848" y="1960"/>
                </a:lnTo>
                <a:lnTo>
                  <a:pt x="1920" y="1919"/>
                </a:lnTo>
                <a:lnTo>
                  <a:pt x="1984" y="1880"/>
                </a:lnTo>
                <a:lnTo>
                  <a:pt x="2045" y="1837"/>
                </a:lnTo>
                <a:lnTo>
                  <a:pt x="2099" y="1794"/>
                </a:lnTo>
                <a:lnTo>
                  <a:pt x="2144" y="1751"/>
                </a:lnTo>
                <a:lnTo>
                  <a:pt x="2185" y="1705"/>
                </a:lnTo>
                <a:lnTo>
                  <a:pt x="2216" y="1659"/>
                </a:lnTo>
                <a:lnTo>
                  <a:pt x="2241" y="1613"/>
                </a:lnTo>
                <a:lnTo>
                  <a:pt x="2260" y="1567"/>
                </a:lnTo>
                <a:lnTo>
                  <a:pt x="2268" y="1522"/>
                </a:lnTo>
                <a:lnTo>
                  <a:pt x="2269" y="1479"/>
                </a:lnTo>
                <a:lnTo>
                  <a:pt x="2267" y="1437"/>
                </a:lnTo>
                <a:lnTo>
                  <a:pt x="2255" y="1396"/>
                </a:lnTo>
                <a:lnTo>
                  <a:pt x="2229" y="1329"/>
                </a:lnTo>
                <a:lnTo>
                  <a:pt x="2210" y="1264"/>
                </a:lnTo>
                <a:lnTo>
                  <a:pt x="2193" y="1199"/>
                </a:lnTo>
                <a:lnTo>
                  <a:pt x="2183" y="1136"/>
                </a:lnTo>
                <a:lnTo>
                  <a:pt x="2180" y="1076"/>
                </a:lnTo>
                <a:lnTo>
                  <a:pt x="2182" y="1019"/>
                </a:lnTo>
                <a:lnTo>
                  <a:pt x="2188" y="968"/>
                </a:lnTo>
                <a:lnTo>
                  <a:pt x="2201" y="920"/>
                </a:lnTo>
                <a:lnTo>
                  <a:pt x="2221" y="879"/>
                </a:lnTo>
                <a:lnTo>
                  <a:pt x="2243" y="842"/>
                </a:lnTo>
                <a:lnTo>
                  <a:pt x="2270" y="813"/>
                </a:lnTo>
                <a:lnTo>
                  <a:pt x="2301" y="791"/>
                </a:lnTo>
                <a:lnTo>
                  <a:pt x="2337" y="780"/>
                </a:lnTo>
                <a:lnTo>
                  <a:pt x="2356" y="770"/>
                </a:lnTo>
                <a:lnTo>
                  <a:pt x="2375" y="754"/>
                </a:lnTo>
                <a:lnTo>
                  <a:pt x="2388" y="730"/>
                </a:lnTo>
                <a:lnTo>
                  <a:pt x="2395" y="699"/>
                </a:lnTo>
                <a:lnTo>
                  <a:pt x="2398" y="664"/>
                </a:lnTo>
                <a:lnTo>
                  <a:pt x="2399" y="618"/>
                </a:lnTo>
                <a:lnTo>
                  <a:pt x="2393" y="570"/>
                </a:lnTo>
                <a:lnTo>
                  <a:pt x="2384" y="521"/>
                </a:lnTo>
                <a:lnTo>
                  <a:pt x="2371" y="467"/>
                </a:lnTo>
                <a:lnTo>
                  <a:pt x="2351" y="413"/>
                </a:lnTo>
                <a:lnTo>
                  <a:pt x="2331" y="355"/>
                </a:lnTo>
                <a:lnTo>
                  <a:pt x="2307" y="313"/>
                </a:lnTo>
                <a:lnTo>
                  <a:pt x="2278" y="269"/>
                </a:lnTo>
                <a:lnTo>
                  <a:pt x="2236" y="229"/>
                </a:lnTo>
                <a:lnTo>
                  <a:pt x="2193" y="192"/>
                </a:lnTo>
                <a:lnTo>
                  <a:pt x="2140" y="156"/>
                </a:lnTo>
                <a:lnTo>
                  <a:pt x="2081" y="125"/>
                </a:lnTo>
                <a:lnTo>
                  <a:pt x="2016" y="97"/>
                </a:lnTo>
                <a:lnTo>
                  <a:pt x="1942" y="74"/>
                </a:lnTo>
                <a:lnTo>
                  <a:pt x="1865" y="50"/>
                </a:lnTo>
                <a:lnTo>
                  <a:pt x="1785" y="33"/>
                </a:lnTo>
                <a:lnTo>
                  <a:pt x="1696" y="20"/>
                </a:lnTo>
                <a:lnTo>
                  <a:pt x="1604" y="8"/>
                </a:lnTo>
                <a:lnTo>
                  <a:pt x="1507" y="2"/>
                </a:lnTo>
                <a:lnTo>
                  <a:pt x="1411" y="0"/>
                </a:lnTo>
                <a:lnTo>
                  <a:pt x="1310" y="4"/>
                </a:lnTo>
                <a:lnTo>
                  <a:pt x="1206" y="8"/>
                </a:lnTo>
                <a:lnTo>
                  <a:pt x="1104" y="17"/>
                </a:lnTo>
                <a:lnTo>
                  <a:pt x="998" y="33"/>
                </a:lnTo>
                <a:lnTo>
                  <a:pt x="890" y="48"/>
                </a:lnTo>
                <a:lnTo>
                  <a:pt x="786" y="69"/>
                </a:lnTo>
                <a:lnTo>
                  <a:pt x="681" y="93"/>
                </a:lnTo>
              </a:path>
            </a:pathLst>
          </a:custGeom>
          <a:solidFill>
            <a:schemeClr val="accent3">
              <a:lumMod val="20000"/>
              <a:lumOff val="80000"/>
            </a:schemeClr>
          </a:solidFill>
          <a:ln w="12700" cap="rnd" cmpd="sng">
            <a:solidFill>
              <a:srgbClr val="000000"/>
            </a:solidFill>
            <a:prstDash val="solid"/>
            <a:round/>
            <a:headEnd type="none" w="med" len="med"/>
            <a:tailEnd type="none" w="med" len="med"/>
          </a:ln>
          <a:effectLst>
            <a:outerShdw blurRad="63500" dist="107763" dir="2700000" algn="ctr" rotWithShape="0">
              <a:srgbClr val="000000"/>
            </a:outerShdw>
          </a:effectLst>
        </p:spPr>
        <p:txBody>
          <a:bodyPr/>
          <a:lstStyle/>
          <a:p>
            <a:endParaRPr lang="en-US"/>
          </a:p>
        </p:txBody>
      </p:sp>
      <p:sp>
        <p:nvSpPr>
          <p:cNvPr id="67587" name="Rectangle 3"/>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normAutofit fontScale="90000"/>
          </a:bodyPr>
          <a:lstStyle/>
          <a:p>
            <a:r>
              <a:rPr lang="en-US" altLang="x-none"/>
              <a:t>Population &amp; Sample Regression Models</a:t>
            </a:r>
          </a:p>
        </p:txBody>
      </p:sp>
      <p:sp>
        <p:nvSpPr>
          <p:cNvPr id="67588" name="Rectangle 4"/>
          <p:cNvSpPr>
            <a:spLocks noChangeArrowheads="1"/>
          </p:cNvSpPr>
          <p:nvPr/>
        </p:nvSpPr>
        <p:spPr bwMode="auto">
          <a:xfrm>
            <a:off x="3087689" y="2916238"/>
            <a:ext cx="205422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400" b="1" dirty="0">
                <a:solidFill>
                  <a:schemeClr val="tx2"/>
                </a:solidFill>
              </a:rPr>
              <a:t>Unknown Relationship</a:t>
            </a:r>
          </a:p>
        </p:txBody>
      </p:sp>
      <p:sp>
        <p:nvSpPr>
          <p:cNvPr id="67589" name="Rectangle 5"/>
          <p:cNvSpPr>
            <a:spLocks noChangeArrowheads="1"/>
          </p:cNvSpPr>
          <p:nvPr/>
        </p:nvSpPr>
        <p:spPr bwMode="auto">
          <a:xfrm>
            <a:off x="3089276" y="1978025"/>
            <a:ext cx="20542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800" b="1" dirty="0"/>
              <a:t>Population</a:t>
            </a:r>
          </a:p>
        </p:txBody>
      </p:sp>
      <p:sp>
        <p:nvSpPr>
          <p:cNvPr id="67590" name="Rectangle 6"/>
          <p:cNvSpPr>
            <a:spLocks noChangeArrowheads="1"/>
          </p:cNvSpPr>
          <p:nvPr/>
        </p:nvSpPr>
        <p:spPr bwMode="auto">
          <a:xfrm>
            <a:off x="6810376" y="1976439"/>
            <a:ext cx="31210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800" b="1"/>
              <a:t>Random Sample</a:t>
            </a:r>
          </a:p>
        </p:txBody>
      </p:sp>
      <p:sp>
        <p:nvSpPr>
          <p:cNvPr id="67591" name="Oval 7"/>
          <p:cNvSpPr>
            <a:spLocks noChangeArrowheads="1"/>
          </p:cNvSpPr>
          <p:nvPr/>
        </p:nvSpPr>
        <p:spPr bwMode="auto">
          <a:xfrm>
            <a:off x="7577138" y="3587750"/>
            <a:ext cx="1587500" cy="977900"/>
          </a:xfrm>
          <a:prstGeom prst="ellipse">
            <a:avLst/>
          </a:prstGeom>
          <a:solidFill>
            <a:schemeClr val="accent1"/>
          </a:solidFill>
          <a:ln w="12700">
            <a:solidFill>
              <a:srgbClr val="000000"/>
            </a:solidFill>
            <a:round/>
            <a:headEnd/>
            <a:tailEnd/>
          </a:ln>
          <a:effectLst>
            <a:outerShdw blurRad="63500" dist="107763" dir="2700000" algn="ctr" rotWithShape="0">
              <a:srgbClr val="000000">
                <a:alpha val="74998"/>
              </a:srgbClr>
            </a:outerShdw>
          </a:effectLst>
        </p:spPr>
        <p:txBody>
          <a:bodyPr wrap="none" anchor="ctr"/>
          <a:lstStyle/>
          <a:p>
            <a:endParaRPr lang="en-US"/>
          </a:p>
        </p:txBody>
      </p:sp>
      <p:sp>
        <p:nvSpPr>
          <p:cNvPr id="67592" name="Oval 8"/>
          <p:cNvSpPr>
            <a:spLocks noChangeArrowheads="1"/>
          </p:cNvSpPr>
          <p:nvPr/>
        </p:nvSpPr>
        <p:spPr bwMode="auto">
          <a:xfrm>
            <a:off x="3587750" y="4502150"/>
            <a:ext cx="1587500" cy="977900"/>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67593" name="Object 9">
            <a:hlinkClick r:id="" action="ppaction://ole?verb=0"/>
          </p:cNvPr>
          <p:cNvGraphicFramePr>
            <a:graphicFrameLocks/>
          </p:cNvGraphicFramePr>
          <p:nvPr/>
        </p:nvGraphicFramePr>
        <p:xfrm>
          <a:off x="2408239" y="3843339"/>
          <a:ext cx="3252787" cy="458787"/>
        </p:xfrm>
        <a:graphic>
          <a:graphicData uri="http://schemas.openxmlformats.org/presentationml/2006/ole">
            <mc:AlternateContent xmlns:mc="http://schemas.openxmlformats.org/markup-compatibility/2006">
              <mc:Choice xmlns:v="urn:schemas-microsoft-com:vml" Requires="v">
                <p:oleObj spid="_x0000_s2080" name="MathType Equation" r:id="rId4" imgW="3260520" imgH="466560" progId="Equation">
                  <p:embed/>
                </p:oleObj>
              </mc:Choice>
              <mc:Fallback>
                <p:oleObj name="MathType Equation" r:id="rId4" imgW="3260520" imgH="466560" progId="Equation">
                  <p:embed/>
                  <p:pic>
                    <p:nvPicPr>
                      <p:cNvPr id="67593" name="Object 9">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8239" y="3843339"/>
                        <a:ext cx="3252787"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7594" name="Rectangle 10"/>
          <p:cNvSpPr>
            <a:spLocks noChangeArrowheads="1"/>
          </p:cNvSpPr>
          <p:nvPr/>
        </p:nvSpPr>
        <p:spPr bwMode="auto">
          <a:xfrm>
            <a:off x="2728979" y="44799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67595" name="Rectangle 11"/>
          <p:cNvSpPr>
            <a:spLocks noChangeArrowheads="1"/>
          </p:cNvSpPr>
          <p:nvPr/>
        </p:nvSpPr>
        <p:spPr bwMode="auto">
          <a:xfrm>
            <a:off x="4130741" y="449580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latin typeface="Wingdings" charset="2"/>
              </a:rPr>
              <a:t></a:t>
            </a:r>
            <a:r>
              <a:rPr lang="en-US" altLang="x-none" sz="3200" b="1" dirty="0"/>
              <a:t> </a:t>
            </a:r>
          </a:p>
        </p:txBody>
      </p:sp>
      <p:sp>
        <p:nvSpPr>
          <p:cNvPr id="67596" name="Rectangle 12"/>
          <p:cNvSpPr>
            <a:spLocks noChangeArrowheads="1"/>
          </p:cNvSpPr>
          <p:nvPr/>
        </p:nvSpPr>
        <p:spPr bwMode="auto">
          <a:xfrm>
            <a:off x="5251516" y="32813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67597" name="Rectangle 13"/>
          <p:cNvSpPr>
            <a:spLocks noChangeArrowheads="1"/>
          </p:cNvSpPr>
          <p:nvPr/>
        </p:nvSpPr>
        <p:spPr bwMode="auto">
          <a:xfrm>
            <a:off x="3476691" y="55165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7598" name="Rectangle 14"/>
          <p:cNvSpPr>
            <a:spLocks noChangeArrowheads="1"/>
          </p:cNvSpPr>
          <p:nvPr/>
        </p:nvSpPr>
        <p:spPr bwMode="auto">
          <a:xfrm>
            <a:off x="3949766" y="49371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sp>
        <p:nvSpPr>
          <p:cNvPr id="67599" name="Rectangle 15"/>
          <p:cNvSpPr>
            <a:spLocks noChangeArrowheads="1"/>
          </p:cNvSpPr>
          <p:nvPr/>
        </p:nvSpPr>
        <p:spPr bwMode="auto">
          <a:xfrm>
            <a:off x="8202679" y="36290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sp>
        <p:nvSpPr>
          <p:cNvPr id="67600" name="Rectangle 16"/>
          <p:cNvSpPr>
            <a:spLocks noChangeArrowheads="1"/>
          </p:cNvSpPr>
          <p:nvPr/>
        </p:nvSpPr>
        <p:spPr bwMode="auto">
          <a:xfrm>
            <a:off x="8021704" y="407035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grpSp>
        <p:nvGrpSpPr>
          <p:cNvPr id="67603" name="Group 19"/>
          <p:cNvGrpSpPr>
            <a:grpSpLocks/>
          </p:cNvGrpSpPr>
          <p:nvPr/>
        </p:nvGrpSpPr>
        <p:grpSpPr bwMode="auto">
          <a:xfrm>
            <a:off x="4837114" y="4667250"/>
            <a:ext cx="3108325" cy="1100138"/>
            <a:chOff x="2087" y="2940"/>
            <a:chExt cx="1958" cy="693"/>
          </a:xfrm>
          <a:solidFill>
            <a:schemeClr val="tx2"/>
          </a:solidFill>
        </p:grpSpPr>
        <p:sp>
          <p:nvSpPr>
            <p:cNvPr id="67601" name="Freeform 17"/>
            <p:cNvSpPr>
              <a:spLocks/>
            </p:cNvSpPr>
            <p:nvPr/>
          </p:nvSpPr>
          <p:spPr bwMode="auto">
            <a:xfrm>
              <a:off x="2087" y="2940"/>
              <a:ext cx="1958" cy="655"/>
            </a:xfrm>
            <a:custGeom>
              <a:avLst/>
              <a:gdLst>
                <a:gd name="T0" fmla="*/ 38 w 1958"/>
                <a:gd name="T1" fmla="*/ 357 h 655"/>
                <a:gd name="T2" fmla="*/ 139 w 1958"/>
                <a:gd name="T3" fmla="*/ 422 h 655"/>
                <a:gd name="T4" fmla="*/ 270 w 1958"/>
                <a:gd name="T5" fmla="*/ 486 h 655"/>
                <a:gd name="T6" fmla="*/ 408 w 1958"/>
                <a:gd name="T7" fmla="*/ 533 h 655"/>
                <a:gd name="T8" fmla="*/ 565 w 1958"/>
                <a:gd name="T9" fmla="*/ 581 h 655"/>
                <a:gd name="T10" fmla="*/ 733 w 1958"/>
                <a:gd name="T11" fmla="*/ 614 h 655"/>
                <a:gd name="T12" fmla="*/ 937 w 1958"/>
                <a:gd name="T13" fmla="*/ 636 h 655"/>
                <a:gd name="T14" fmla="*/ 1118 w 1958"/>
                <a:gd name="T15" fmla="*/ 643 h 655"/>
                <a:gd name="T16" fmla="*/ 1302 w 1958"/>
                <a:gd name="T17" fmla="*/ 615 h 655"/>
                <a:gd name="T18" fmla="*/ 1471 w 1958"/>
                <a:gd name="T19" fmla="*/ 563 h 655"/>
                <a:gd name="T20" fmla="*/ 1571 w 1958"/>
                <a:gd name="T21" fmla="*/ 505 h 655"/>
                <a:gd name="T22" fmla="*/ 1647 w 1958"/>
                <a:gd name="T23" fmla="*/ 449 h 655"/>
                <a:gd name="T24" fmla="*/ 1807 w 1958"/>
                <a:gd name="T25" fmla="*/ 654 h 655"/>
                <a:gd name="T26" fmla="*/ 1825 w 1958"/>
                <a:gd name="T27" fmla="*/ 473 h 655"/>
                <a:gd name="T28" fmla="*/ 1866 w 1958"/>
                <a:gd name="T29" fmla="*/ 277 h 655"/>
                <a:gd name="T30" fmla="*/ 1957 w 1958"/>
                <a:gd name="T31" fmla="*/ 127 h 655"/>
                <a:gd name="T32" fmla="*/ 1839 w 1958"/>
                <a:gd name="T33" fmla="*/ 83 h 655"/>
                <a:gd name="T34" fmla="*/ 1640 w 1958"/>
                <a:gd name="T35" fmla="*/ 71 h 655"/>
                <a:gd name="T36" fmla="*/ 1496 w 1958"/>
                <a:gd name="T37" fmla="*/ 36 h 655"/>
                <a:gd name="T38" fmla="*/ 1541 w 1958"/>
                <a:gd name="T39" fmla="*/ 197 h 655"/>
                <a:gd name="T40" fmla="*/ 1419 w 1958"/>
                <a:gd name="T41" fmla="*/ 291 h 655"/>
                <a:gd name="T42" fmla="*/ 1265 w 1958"/>
                <a:gd name="T43" fmla="*/ 360 h 655"/>
                <a:gd name="T44" fmla="*/ 1086 w 1958"/>
                <a:gd name="T45" fmla="*/ 411 h 655"/>
                <a:gd name="T46" fmla="*/ 855 w 1958"/>
                <a:gd name="T47" fmla="*/ 445 h 655"/>
                <a:gd name="T48" fmla="*/ 649 w 1958"/>
                <a:gd name="T49" fmla="*/ 447 h 655"/>
                <a:gd name="T50" fmla="*/ 551 w 1958"/>
                <a:gd name="T51" fmla="*/ 444 h 655"/>
                <a:gd name="T52" fmla="*/ 468 w 1958"/>
                <a:gd name="T53" fmla="*/ 434 h 655"/>
                <a:gd name="T54" fmla="*/ 335 w 1958"/>
                <a:gd name="T55" fmla="*/ 412 h 655"/>
                <a:gd name="T56" fmla="*/ 252 w 1958"/>
                <a:gd name="T57" fmla="*/ 392 h 655"/>
                <a:gd name="T58" fmla="*/ 173 w 1958"/>
                <a:gd name="T59" fmla="*/ 368 h 655"/>
                <a:gd name="T60" fmla="*/ 86 w 1958"/>
                <a:gd name="T61" fmla="*/ 331 h 655"/>
                <a:gd name="T62" fmla="*/ 0 w 1958"/>
                <a:gd name="T63" fmla="*/ 29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8" h="655">
                  <a:moveTo>
                    <a:pt x="0" y="291"/>
                  </a:moveTo>
                  <a:lnTo>
                    <a:pt x="38" y="357"/>
                  </a:lnTo>
                  <a:lnTo>
                    <a:pt x="95" y="393"/>
                  </a:lnTo>
                  <a:lnTo>
                    <a:pt x="139" y="422"/>
                  </a:lnTo>
                  <a:lnTo>
                    <a:pt x="200" y="455"/>
                  </a:lnTo>
                  <a:lnTo>
                    <a:pt x="270" y="486"/>
                  </a:lnTo>
                  <a:lnTo>
                    <a:pt x="329" y="503"/>
                  </a:lnTo>
                  <a:lnTo>
                    <a:pt x="408" y="533"/>
                  </a:lnTo>
                  <a:lnTo>
                    <a:pt x="488" y="557"/>
                  </a:lnTo>
                  <a:lnTo>
                    <a:pt x="565" y="581"/>
                  </a:lnTo>
                  <a:lnTo>
                    <a:pt x="664" y="604"/>
                  </a:lnTo>
                  <a:lnTo>
                    <a:pt x="733" y="614"/>
                  </a:lnTo>
                  <a:lnTo>
                    <a:pt x="830" y="625"/>
                  </a:lnTo>
                  <a:lnTo>
                    <a:pt x="937" y="636"/>
                  </a:lnTo>
                  <a:lnTo>
                    <a:pt x="1040" y="642"/>
                  </a:lnTo>
                  <a:lnTo>
                    <a:pt x="1118" y="643"/>
                  </a:lnTo>
                  <a:lnTo>
                    <a:pt x="1219" y="630"/>
                  </a:lnTo>
                  <a:lnTo>
                    <a:pt x="1302" y="615"/>
                  </a:lnTo>
                  <a:lnTo>
                    <a:pt x="1387" y="593"/>
                  </a:lnTo>
                  <a:lnTo>
                    <a:pt x="1471" y="563"/>
                  </a:lnTo>
                  <a:lnTo>
                    <a:pt x="1518" y="538"/>
                  </a:lnTo>
                  <a:lnTo>
                    <a:pt x="1571" y="505"/>
                  </a:lnTo>
                  <a:lnTo>
                    <a:pt x="1610" y="476"/>
                  </a:lnTo>
                  <a:lnTo>
                    <a:pt x="1647" y="449"/>
                  </a:lnTo>
                  <a:lnTo>
                    <a:pt x="1671" y="421"/>
                  </a:lnTo>
                  <a:lnTo>
                    <a:pt x="1807" y="654"/>
                  </a:lnTo>
                  <a:lnTo>
                    <a:pt x="1813" y="571"/>
                  </a:lnTo>
                  <a:lnTo>
                    <a:pt x="1825" y="473"/>
                  </a:lnTo>
                  <a:lnTo>
                    <a:pt x="1839" y="375"/>
                  </a:lnTo>
                  <a:lnTo>
                    <a:pt x="1866" y="277"/>
                  </a:lnTo>
                  <a:lnTo>
                    <a:pt x="1894" y="213"/>
                  </a:lnTo>
                  <a:lnTo>
                    <a:pt x="1957" y="127"/>
                  </a:lnTo>
                  <a:lnTo>
                    <a:pt x="1926" y="77"/>
                  </a:lnTo>
                  <a:lnTo>
                    <a:pt x="1839" y="83"/>
                  </a:lnTo>
                  <a:lnTo>
                    <a:pt x="1744" y="86"/>
                  </a:lnTo>
                  <a:lnTo>
                    <a:pt x="1640" y="71"/>
                  </a:lnTo>
                  <a:lnTo>
                    <a:pt x="1550" y="52"/>
                  </a:lnTo>
                  <a:lnTo>
                    <a:pt x="1496" y="36"/>
                  </a:lnTo>
                  <a:lnTo>
                    <a:pt x="1427" y="0"/>
                  </a:lnTo>
                  <a:lnTo>
                    <a:pt x="1541" y="197"/>
                  </a:lnTo>
                  <a:lnTo>
                    <a:pt x="1478" y="251"/>
                  </a:lnTo>
                  <a:lnTo>
                    <a:pt x="1419" y="291"/>
                  </a:lnTo>
                  <a:lnTo>
                    <a:pt x="1343" y="330"/>
                  </a:lnTo>
                  <a:lnTo>
                    <a:pt x="1265" y="360"/>
                  </a:lnTo>
                  <a:lnTo>
                    <a:pt x="1170" y="389"/>
                  </a:lnTo>
                  <a:lnTo>
                    <a:pt x="1086" y="411"/>
                  </a:lnTo>
                  <a:lnTo>
                    <a:pt x="961" y="435"/>
                  </a:lnTo>
                  <a:lnTo>
                    <a:pt x="855" y="445"/>
                  </a:lnTo>
                  <a:lnTo>
                    <a:pt x="758" y="449"/>
                  </a:lnTo>
                  <a:lnTo>
                    <a:pt x="649" y="447"/>
                  </a:lnTo>
                  <a:lnTo>
                    <a:pt x="598" y="445"/>
                  </a:lnTo>
                  <a:lnTo>
                    <a:pt x="551" y="444"/>
                  </a:lnTo>
                  <a:lnTo>
                    <a:pt x="509" y="438"/>
                  </a:lnTo>
                  <a:lnTo>
                    <a:pt x="468" y="434"/>
                  </a:lnTo>
                  <a:lnTo>
                    <a:pt x="391" y="425"/>
                  </a:lnTo>
                  <a:lnTo>
                    <a:pt x="335" y="412"/>
                  </a:lnTo>
                  <a:lnTo>
                    <a:pt x="294" y="402"/>
                  </a:lnTo>
                  <a:lnTo>
                    <a:pt x="252" y="392"/>
                  </a:lnTo>
                  <a:lnTo>
                    <a:pt x="210" y="378"/>
                  </a:lnTo>
                  <a:lnTo>
                    <a:pt x="173" y="368"/>
                  </a:lnTo>
                  <a:lnTo>
                    <a:pt x="131" y="352"/>
                  </a:lnTo>
                  <a:lnTo>
                    <a:pt x="86" y="331"/>
                  </a:lnTo>
                  <a:lnTo>
                    <a:pt x="39" y="312"/>
                  </a:lnTo>
                  <a:lnTo>
                    <a:pt x="0"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7602" name="Freeform 18"/>
            <p:cNvSpPr>
              <a:spLocks/>
            </p:cNvSpPr>
            <p:nvPr/>
          </p:nvSpPr>
          <p:spPr bwMode="auto">
            <a:xfrm>
              <a:off x="2127" y="2997"/>
              <a:ext cx="1918" cy="636"/>
            </a:xfrm>
            <a:custGeom>
              <a:avLst/>
              <a:gdLst>
                <a:gd name="T0" fmla="*/ 0 w 1918"/>
                <a:gd name="T1" fmla="*/ 297 h 636"/>
                <a:gd name="T2" fmla="*/ 52 w 1918"/>
                <a:gd name="T3" fmla="*/ 342 h 636"/>
                <a:gd name="T4" fmla="*/ 97 w 1918"/>
                <a:gd name="T5" fmla="*/ 377 h 636"/>
                <a:gd name="T6" fmla="*/ 139 w 1918"/>
                <a:gd name="T7" fmla="*/ 403 h 636"/>
                <a:gd name="T8" fmla="*/ 187 w 1918"/>
                <a:gd name="T9" fmla="*/ 432 h 636"/>
                <a:gd name="T10" fmla="*/ 256 w 1918"/>
                <a:gd name="T11" fmla="*/ 472 h 636"/>
                <a:gd name="T12" fmla="*/ 325 w 1918"/>
                <a:gd name="T13" fmla="*/ 504 h 636"/>
                <a:gd name="T14" fmla="*/ 405 w 1918"/>
                <a:gd name="T15" fmla="*/ 534 h 636"/>
                <a:gd name="T16" fmla="*/ 485 w 1918"/>
                <a:gd name="T17" fmla="*/ 558 h 636"/>
                <a:gd name="T18" fmla="*/ 560 w 1918"/>
                <a:gd name="T19" fmla="*/ 578 h 636"/>
                <a:gd name="T20" fmla="*/ 657 w 1918"/>
                <a:gd name="T21" fmla="*/ 600 h 636"/>
                <a:gd name="T22" fmla="*/ 727 w 1918"/>
                <a:gd name="T23" fmla="*/ 611 h 636"/>
                <a:gd name="T24" fmla="*/ 823 w 1918"/>
                <a:gd name="T25" fmla="*/ 620 h 636"/>
                <a:gd name="T26" fmla="*/ 928 w 1918"/>
                <a:gd name="T27" fmla="*/ 630 h 636"/>
                <a:gd name="T28" fmla="*/ 1032 w 1918"/>
                <a:gd name="T29" fmla="*/ 634 h 636"/>
                <a:gd name="T30" fmla="*/ 1109 w 1918"/>
                <a:gd name="T31" fmla="*/ 635 h 636"/>
                <a:gd name="T32" fmla="*/ 1211 w 1918"/>
                <a:gd name="T33" fmla="*/ 622 h 636"/>
                <a:gd name="T34" fmla="*/ 1291 w 1918"/>
                <a:gd name="T35" fmla="*/ 606 h 636"/>
                <a:gd name="T36" fmla="*/ 1376 w 1918"/>
                <a:gd name="T37" fmla="*/ 584 h 636"/>
                <a:gd name="T38" fmla="*/ 1461 w 1918"/>
                <a:gd name="T39" fmla="*/ 554 h 636"/>
                <a:gd name="T40" fmla="*/ 1508 w 1918"/>
                <a:gd name="T41" fmla="*/ 532 h 636"/>
                <a:gd name="T42" fmla="*/ 1561 w 1918"/>
                <a:gd name="T43" fmla="*/ 498 h 636"/>
                <a:gd name="T44" fmla="*/ 1599 w 1918"/>
                <a:gd name="T45" fmla="*/ 468 h 636"/>
                <a:gd name="T46" fmla="*/ 1636 w 1918"/>
                <a:gd name="T47" fmla="*/ 439 h 636"/>
                <a:gd name="T48" fmla="*/ 1663 w 1918"/>
                <a:gd name="T49" fmla="*/ 413 h 636"/>
                <a:gd name="T50" fmla="*/ 1774 w 1918"/>
                <a:gd name="T51" fmla="*/ 606 h 636"/>
                <a:gd name="T52" fmla="*/ 1782 w 1918"/>
                <a:gd name="T53" fmla="*/ 519 h 636"/>
                <a:gd name="T54" fmla="*/ 1795 w 1918"/>
                <a:gd name="T55" fmla="*/ 439 h 636"/>
                <a:gd name="T56" fmla="*/ 1812 w 1918"/>
                <a:gd name="T57" fmla="*/ 332 h 636"/>
                <a:gd name="T58" fmla="*/ 1840 w 1918"/>
                <a:gd name="T59" fmla="*/ 239 h 636"/>
                <a:gd name="T60" fmla="*/ 1872 w 1918"/>
                <a:gd name="T61" fmla="*/ 158 h 636"/>
                <a:gd name="T62" fmla="*/ 1917 w 1918"/>
                <a:gd name="T63" fmla="*/ 71 h 636"/>
                <a:gd name="T64" fmla="*/ 1831 w 1918"/>
                <a:gd name="T65" fmla="*/ 77 h 636"/>
                <a:gd name="T66" fmla="*/ 1737 w 1918"/>
                <a:gd name="T67" fmla="*/ 80 h 636"/>
                <a:gd name="T68" fmla="*/ 1633 w 1918"/>
                <a:gd name="T69" fmla="*/ 68 h 636"/>
                <a:gd name="T70" fmla="*/ 1544 w 1918"/>
                <a:gd name="T71" fmla="*/ 48 h 636"/>
                <a:gd name="T72" fmla="*/ 1491 w 1918"/>
                <a:gd name="T73" fmla="*/ 34 h 636"/>
                <a:gd name="T74" fmla="*/ 1422 w 1918"/>
                <a:gd name="T75" fmla="*/ 0 h 636"/>
                <a:gd name="T76" fmla="*/ 1534 w 1918"/>
                <a:gd name="T77" fmla="*/ 195 h 636"/>
                <a:gd name="T78" fmla="*/ 1472 w 1918"/>
                <a:gd name="T79" fmla="*/ 245 h 636"/>
                <a:gd name="T80" fmla="*/ 1413 w 1918"/>
                <a:gd name="T81" fmla="*/ 287 h 636"/>
                <a:gd name="T82" fmla="*/ 1335 w 1918"/>
                <a:gd name="T83" fmla="*/ 325 h 636"/>
                <a:gd name="T84" fmla="*/ 1258 w 1918"/>
                <a:gd name="T85" fmla="*/ 357 h 636"/>
                <a:gd name="T86" fmla="*/ 1164 w 1918"/>
                <a:gd name="T87" fmla="*/ 384 h 636"/>
                <a:gd name="T88" fmla="*/ 1080 w 1918"/>
                <a:gd name="T89" fmla="*/ 405 h 636"/>
                <a:gd name="T90" fmla="*/ 954 w 1918"/>
                <a:gd name="T91" fmla="*/ 431 h 636"/>
                <a:gd name="T92" fmla="*/ 851 w 1918"/>
                <a:gd name="T93" fmla="*/ 442 h 636"/>
                <a:gd name="T94" fmla="*/ 753 w 1918"/>
                <a:gd name="T95" fmla="*/ 449 h 636"/>
                <a:gd name="T96" fmla="*/ 645 w 1918"/>
                <a:gd name="T97" fmla="*/ 446 h 636"/>
                <a:gd name="T98" fmla="*/ 595 w 1918"/>
                <a:gd name="T99" fmla="*/ 445 h 636"/>
                <a:gd name="T100" fmla="*/ 548 w 1918"/>
                <a:gd name="T101" fmla="*/ 444 h 636"/>
                <a:gd name="T102" fmla="*/ 505 w 1918"/>
                <a:gd name="T103" fmla="*/ 438 h 636"/>
                <a:gd name="T104" fmla="*/ 463 w 1918"/>
                <a:gd name="T105" fmla="*/ 433 h 636"/>
                <a:gd name="T106" fmla="*/ 390 w 1918"/>
                <a:gd name="T107" fmla="*/ 427 h 636"/>
                <a:gd name="T108" fmla="*/ 334 w 1918"/>
                <a:gd name="T109" fmla="*/ 414 h 636"/>
                <a:gd name="T110" fmla="*/ 293 w 1918"/>
                <a:gd name="T111" fmla="*/ 404 h 636"/>
                <a:gd name="T112" fmla="*/ 250 w 1918"/>
                <a:gd name="T113" fmla="*/ 394 h 636"/>
                <a:gd name="T114" fmla="*/ 208 w 1918"/>
                <a:gd name="T115" fmla="*/ 382 h 636"/>
                <a:gd name="T116" fmla="*/ 173 w 1918"/>
                <a:gd name="T117" fmla="*/ 371 h 636"/>
                <a:gd name="T118" fmla="*/ 130 w 1918"/>
                <a:gd name="T119" fmla="*/ 357 h 636"/>
                <a:gd name="T120" fmla="*/ 84 w 1918"/>
                <a:gd name="T121" fmla="*/ 337 h 636"/>
                <a:gd name="T122" fmla="*/ 41 w 1918"/>
                <a:gd name="T123" fmla="*/ 320 h 636"/>
                <a:gd name="T124" fmla="*/ 0 w 1918"/>
                <a:gd name="T125" fmla="*/ 29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18" h="636">
                  <a:moveTo>
                    <a:pt x="0" y="297"/>
                  </a:moveTo>
                  <a:lnTo>
                    <a:pt x="52" y="342"/>
                  </a:lnTo>
                  <a:lnTo>
                    <a:pt x="97" y="377"/>
                  </a:lnTo>
                  <a:lnTo>
                    <a:pt x="139" y="403"/>
                  </a:lnTo>
                  <a:lnTo>
                    <a:pt x="187" y="432"/>
                  </a:lnTo>
                  <a:lnTo>
                    <a:pt x="256" y="472"/>
                  </a:lnTo>
                  <a:lnTo>
                    <a:pt x="325" y="504"/>
                  </a:lnTo>
                  <a:lnTo>
                    <a:pt x="405" y="534"/>
                  </a:lnTo>
                  <a:lnTo>
                    <a:pt x="485" y="558"/>
                  </a:lnTo>
                  <a:lnTo>
                    <a:pt x="560" y="578"/>
                  </a:lnTo>
                  <a:lnTo>
                    <a:pt x="657" y="600"/>
                  </a:lnTo>
                  <a:lnTo>
                    <a:pt x="727" y="611"/>
                  </a:lnTo>
                  <a:lnTo>
                    <a:pt x="823" y="620"/>
                  </a:lnTo>
                  <a:lnTo>
                    <a:pt x="928" y="630"/>
                  </a:lnTo>
                  <a:lnTo>
                    <a:pt x="1032" y="634"/>
                  </a:lnTo>
                  <a:lnTo>
                    <a:pt x="1109" y="635"/>
                  </a:lnTo>
                  <a:lnTo>
                    <a:pt x="1211" y="622"/>
                  </a:lnTo>
                  <a:lnTo>
                    <a:pt x="1291" y="606"/>
                  </a:lnTo>
                  <a:lnTo>
                    <a:pt x="1376" y="584"/>
                  </a:lnTo>
                  <a:lnTo>
                    <a:pt x="1461" y="554"/>
                  </a:lnTo>
                  <a:lnTo>
                    <a:pt x="1508" y="532"/>
                  </a:lnTo>
                  <a:lnTo>
                    <a:pt x="1561" y="498"/>
                  </a:lnTo>
                  <a:lnTo>
                    <a:pt x="1599" y="468"/>
                  </a:lnTo>
                  <a:lnTo>
                    <a:pt x="1636" y="439"/>
                  </a:lnTo>
                  <a:lnTo>
                    <a:pt x="1663" y="413"/>
                  </a:lnTo>
                  <a:lnTo>
                    <a:pt x="1774" y="606"/>
                  </a:lnTo>
                  <a:lnTo>
                    <a:pt x="1782" y="519"/>
                  </a:lnTo>
                  <a:lnTo>
                    <a:pt x="1795" y="439"/>
                  </a:lnTo>
                  <a:lnTo>
                    <a:pt x="1812" y="332"/>
                  </a:lnTo>
                  <a:lnTo>
                    <a:pt x="1840" y="239"/>
                  </a:lnTo>
                  <a:lnTo>
                    <a:pt x="1872" y="158"/>
                  </a:lnTo>
                  <a:lnTo>
                    <a:pt x="1917" y="71"/>
                  </a:lnTo>
                  <a:lnTo>
                    <a:pt x="1831" y="77"/>
                  </a:lnTo>
                  <a:lnTo>
                    <a:pt x="1737" y="80"/>
                  </a:lnTo>
                  <a:lnTo>
                    <a:pt x="1633" y="68"/>
                  </a:lnTo>
                  <a:lnTo>
                    <a:pt x="1544" y="48"/>
                  </a:lnTo>
                  <a:lnTo>
                    <a:pt x="1491" y="34"/>
                  </a:lnTo>
                  <a:lnTo>
                    <a:pt x="1422" y="0"/>
                  </a:lnTo>
                  <a:lnTo>
                    <a:pt x="1534" y="195"/>
                  </a:lnTo>
                  <a:lnTo>
                    <a:pt x="1472" y="245"/>
                  </a:lnTo>
                  <a:lnTo>
                    <a:pt x="1413" y="287"/>
                  </a:lnTo>
                  <a:lnTo>
                    <a:pt x="1335" y="325"/>
                  </a:lnTo>
                  <a:lnTo>
                    <a:pt x="1258" y="357"/>
                  </a:lnTo>
                  <a:lnTo>
                    <a:pt x="1164" y="384"/>
                  </a:lnTo>
                  <a:lnTo>
                    <a:pt x="1080" y="405"/>
                  </a:lnTo>
                  <a:lnTo>
                    <a:pt x="954" y="431"/>
                  </a:lnTo>
                  <a:lnTo>
                    <a:pt x="851" y="442"/>
                  </a:lnTo>
                  <a:lnTo>
                    <a:pt x="753" y="449"/>
                  </a:lnTo>
                  <a:lnTo>
                    <a:pt x="645" y="446"/>
                  </a:lnTo>
                  <a:lnTo>
                    <a:pt x="595" y="445"/>
                  </a:lnTo>
                  <a:lnTo>
                    <a:pt x="548" y="444"/>
                  </a:lnTo>
                  <a:lnTo>
                    <a:pt x="505" y="438"/>
                  </a:lnTo>
                  <a:lnTo>
                    <a:pt x="463" y="433"/>
                  </a:lnTo>
                  <a:lnTo>
                    <a:pt x="390" y="427"/>
                  </a:lnTo>
                  <a:lnTo>
                    <a:pt x="334" y="414"/>
                  </a:lnTo>
                  <a:lnTo>
                    <a:pt x="293" y="404"/>
                  </a:lnTo>
                  <a:lnTo>
                    <a:pt x="250" y="394"/>
                  </a:lnTo>
                  <a:lnTo>
                    <a:pt x="208" y="382"/>
                  </a:lnTo>
                  <a:lnTo>
                    <a:pt x="173" y="371"/>
                  </a:lnTo>
                  <a:lnTo>
                    <a:pt x="130" y="357"/>
                  </a:lnTo>
                  <a:lnTo>
                    <a:pt x="84" y="337"/>
                  </a:lnTo>
                  <a:lnTo>
                    <a:pt x="41" y="320"/>
                  </a:lnTo>
                  <a:lnTo>
                    <a:pt x="0" y="297"/>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23" name="TextBox 22"/>
          <p:cNvSpPr txBox="1"/>
          <p:nvPr/>
        </p:nvSpPr>
        <p:spPr>
          <a:xfrm>
            <a:off x="1524001" y="6519447"/>
            <a:ext cx="614597" cy="584775"/>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3428728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4"/>
          <p:cNvSpPr>
            <a:spLocks noGrp="1"/>
          </p:cNvSpPr>
          <p:nvPr>
            <p:ph type="sldNum" sz="quarter" idx="12"/>
          </p:nvPr>
        </p:nvSpPr>
        <p:spPr/>
        <p:txBody>
          <a:bodyPr/>
          <a:lstStyle/>
          <a:p>
            <a:fld id="{DB2BD70C-9922-174F-A2C5-8A18619FF15B}" type="slidenum">
              <a:rPr lang="en-US" altLang="x-none"/>
              <a:pPr/>
              <a:t>14</a:t>
            </a:fld>
            <a:endParaRPr lang="en-US" altLang="x-none"/>
          </a:p>
        </p:txBody>
      </p:sp>
      <p:sp>
        <p:nvSpPr>
          <p:cNvPr id="69634" name="Freeform 2"/>
          <p:cNvSpPr>
            <a:spLocks/>
          </p:cNvSpPr>
          <p:nvPr/>
        </p:nvSpPr>
        <p:spPr bwMode="auto">
          <a:xfrm>
            <a:off x="2287588" y="2743200"/>
            <a:ext cx="3810000" cy="3417888"/>
          </a:xfrm>
          <a:custGeom>
            <a:avLst/>
            <a:gdLst>
              <a:gd name="T0" fmla="*/ 597 w 2400"/>
              <a:gd name="T1" fmla="*/ 117 h 2153"/>
              <a:gd name="T2" fmla="*/ 440 w 2400"/>
              <a:gd name="T3" fmla="*/ 184 h 2153"/>
              <a:gd name="T4" fmla="*/ 299 w 2400"/>
              <a:gd name="T5" fmla="*/ 269 h 2153"/>
              <a:gd name="T6" fmla="*/ 183 w 2400"/>
              <a:gd name="T7" fmla="*/ 372 h 2153"/>
              <a:gd name="T8" fmla="*/ 91 w 2400"/>
              <a:gd name="T9" fmla="*/ 490 h 2153"/>
              <a:gd name="T10" fmla="*/ 29 w 2400"/>
              <a:gd name="T11" fmla="*/ 619 h 2153"/>
              <a:gd name="T12" fmla="*/ 0 w 2400"/>
              <a:gd name="T13" fmla="*/ 752 h 2153"/>
              <a:gd name="T14" fmla="*/ 4 w 2400"/>
              <a:gd name="T15" fmla="*/ 885 h 2153"/>
              <a:gd name="T16" fmla="*/ 44 w 2400"/>
              <a:gd name="T17" fmla="*/ 1018 h 2153"/>
              <a:gd name="T18" fmla="*/ 103 w 2400"/>
              <a:gd name="T19" fmla="*/ 1168 h 2153"/>
              <a:gd name="T20" fmla="*/ 163 w 2400"/>
              <a:gd name="T21" fmla="*/ 1311 h 2153"/>
              <a:gd name="T22" fmla="*/ 217 w 2400"/>
              <a:gd name="T23" fmla="*/ 1444 h 2153"/>
              <a:gd name="T24" fmla="*/ 260 w 2400"/>
              <a:gd name="T25" fmla="*/ 1564 h 2153"/>
              <a:gd name="T26" fmla="*/ 295 w 2400"/>
              <a:gd name="T27" fmla="*/ 1659 h 2153"/>
              <a:gd name="T28" fmla="*/ 317 w 2400"/>
              <a:gd name="T29" fmla="*/ 1732 h 2153"/>
              <a:gd name="T30" fmla="*/ 329 w 2400"/>
              <a:gd name="T31" fmla="*/ 1778 h 2153"/>
              <a:gd name="T32" fmla="*/ 328 w 2400"/>
              <a:gd name="T33" fmla="*/ 1796 h 2153"/>
              <a:gd name="T34" fmla="*/ 383 w 2400"/>
              <a:gd name="T35" fmla="*/ 1890 h 2153"/>
              <a:gd name="T36" fmla="*/ 467 w 2400"/>
              <a:gd name="T37" fmla="*/ 1971 h 2153"/>
              <a:gd name="T38" fmla="*/ 581 w 2400"/>
              <a:gd name="T39" fmla="*/ 2045 h 2153"/>
              <a:gd name="T40" fmla="*/ 710 w 2400"/>
              <a:gd name="T41" fmla="*/ 2096 h 2153"/>
              <a:gd name="T42" fmla="*/ 860 w 2400"/>
              <a:gd name="T43" fmla="*/ 2135 h 2153"/>
              <a:gd name="T44" fmla="*/ 1022 w 2400"/>
              <a:gd name="T45" fmla="*/ 2152 h 2153"/>
              <a:gd name="T46" fmla="*/ 1191 w 2400"/>
              <a:gd name="T47" fmla="*/ 2149 h 2153"/>
              <a:gd name="T48" fmla="*/ 1358 w 2400"/>
              <a:gd name="T49" fmla="*/ 2127 h 2153"/>
              <a:gd name="T50" fmla="*/ 1527 w 2400"/>
              <a:gd name="T51" fmla="*/ 2084 h 2153"/>
              <a:gd name="T52" fmla="*/ 1693 w 2400"/>
              <a:gd name="T53" fmla="*/ 2026 h 2153"/>
              <a:gd name="T54" fmla="*/ 1848 w 2400"/>
              <a:gd name="T55" fmla="*/ 1960 h 2153"/>
              <a:gd name="T56" fmla="*/ 1984 w 2400"/>
              <a:gd name="T57" fmla="*/ 1880 h 2153"/>
              <a:gd name="T58" fmla="*/ 2099 w 2400"/>
              <a:gd name="T59" fmla="*/ 1794 h 2153"/>
              <a:gd name="T60" fmla="*/ 2185 w 2400"/>
              <a:gd name="T61" fmla="*/ 1705 h 2153"/>
              <a:gd name="T62" fmla="*/ 2241 w 2400"/>
              <a:gd name="T63" fmla="*/ 1613 h 2153"/>
              <a:gd name="T64" fmla="*/ 2268 w 2400"/>
              <a:gd name="T65" fmla="*/ 1522 h 2153"/>
              <a:gd name="T66" fmla="*/ 2267 w 2400"/>
              <a:gd name="T67" fmla="*/ 1437 h 2153"/>
              <a:gd name="T68" fmla="*/ 2229 w 2400"/>
              <a:gd name="T69" fmla="*/ 1329 h 2153"/>
              <a:gd name="T70" fmla="*/ 2193 w 2400"/>
              <a:gd name="T71" fmla="*/ 1199 h 2153"/>
              <a:gd name="T72" fmla="*/ 2180 w 2400"/>
              <a:gd name="T73" fmla="*/ 1076 h 2153"/>
              <a:gd name="T74" fmla="*/ 2188 w 2400"/>
              <a:gd name="T75" fmla="*/ 968 h 2153"/>
              <a:gd name="T76" fmla="*/ 2221 w 2400"/>
              <a:gd name="T77" fmla="*/ 879 h 2153"/>
              <a:gd name="T78" fmla="*/ 2270 w 2400"/>
              <a:gd name="T79" fmla="*/ 813 h 2153"/>
              <a:gd name="T80" fmla="*/ 2337 w 2400"/>
              <a:gd name="T81" fmla="*/ 780 h 2153"/>
              <a:gd name="T82" fmla="*/ 2375 w 2400"/>
              <a:gd name="T83" fmla="*/ 754 h 2153"/>
              <a:gd name="T84" fmla="*/ 2395 w 2400"/>
              <a:gd name="T85" fmla="*/ 699 h 2153"/>
              <a:gd name="T86" fmla="*/ 2399 w 2400"/>
              <a:gd name="T87" fmla="*/ 618 h 2153"/>
              <a:gd name="T88" fmla="*/ 2384 w 2400"/>
              <a:gd name="T89" fmla="*/ 521 h 2153"/>
              <a:gd name="T90" fmla="*/ 2351 w 2400"/>
              <a:gd name="T91" fmla="*/ 413 h 2153"/>
              <a:gd name="T92" fmla="*/ 2307 w 2400"/>
              <a:gd name="T93" fmla="*/ 313 h 2153"/>
              <a:gd name="T94" fmla="*/ 2236 w 2400"/>
              <a:gd name="T95" fmla="*/ 229 h 2153"/>
              <a:gd name="T96" fmla="*/ 2140 w 2400"/>
              <a:gd name="T97" fmla="*/ 156 h 2153"/>
              <a:gd name="T98" fmla="*/ 2016 w 2400"/>
              <a:gd name="T99" fmla="*/ 97 h 2153"/>
              <a:gd name="T100" fmla="*/ 1865 w 2400"/>
              <a:gd name="T101" fmla="*/ 50 h 2153"/>
              <a:gd name="T102" fmla="*/ 1696 w 2400"/>
              <a:gd name="T103" fmla="*/ 20 h 2153"/>
              <a:gd name="T104" fmla="*/ 1507 w 2400"/>
              <a:gd name="T105" fmla="*/ 2 h 2153"/>
              <a:gd name="T106" fmla="*/ 1310 w 2400"/>
              <a:gd name="T107" fmla="*/ 4 h 2153"/>
              <a:gd name="T108" fmla="*/ 1104 w 2400"/>
              <a:gd name="T109" fmla="*/ 17 h 2153"/>
              <a:gd name="T110" fmla="*/ 890 w 2400"/>
              <a:gd name="T111" fmla="*/ 48 h 2153"/>
              <a:gd name="T112" fmla="*/ 681 w 2400"/>
              <a:gd name="T113" fmla="*/ 9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0" h="2153">
                <a:moveTo>
                  <a:pt x="681" y="93"/>
                </a:moveTo>
                <a:lnTo>
                  <a:pt x="597" y="117"/>
                </a:lnTo>
                <a:lnTo>
                  <a:pt x="516" y="147"/>
                </a:lnTo>
                <a:lnTo>
                  <a:pt x="440" y="184"/>
                </a:lnTo>
                <a:lnTo>
                  <a:pt x="365" y="224"/>
                </a:lnTo>
                <a:lnTo>
                  <a:pt x="299" y="269"/>
                </a:lnTo>
                <a:lnTo>
                  <a:pt x="237" y="319"/>
                </a:lnTo>
                <a:lnTo>
                  <a:pt x="183" y="372"/>
                </a:lnTo>
                <a:lnTo>
                  <a:pt x="132" y="431"/>
                </a:lnTo>
                <a:lnTo>
                  <a:pt x="91" y="490"/>
                </a:lnTo>
                <a:lnTo>
                  <a:pt x="55" y="553"/>
                </a:lnTo>
                <a:lnTo>
                  <a:pt x="29" y="619"/>
                </a:lnTo>
                <a:lnTo>
                  <a:pt x="10" y="685"/>
                </a:lnTo>
                <a:lnTo>
                  <a:pt x="0" y="752"/>
                </a:lnTo>
                <a:lnTo>
                  <a:pt x="0" y="820"/>
                </a:lnTo>
                <a:lnTo>
                  <a:pt x="4" y="885"/>
                </a:lnTo>
                <a:lnTo>
                  <a:pt x="19" y="951"/>
                </a:lnTo>
                <a:lnTo>
                  <a:pt x="44" y="1018"/>
                </a:lnTo>
                <a:lnTo>
                  <a:pt x="76" y="1091"/>
                </a:lnTo>
                <a:lnTo>
                  <a:pt x="103" y="1168"/>
                </a:lnTo>
                <a:lnTo>
                  <a:pt x="135" y="1240"/>
                </a:lnTo>
                <a:lnTo>
                  <a:pt x="163" y="1311"/>
                </a:lnTo>
                <a:lnTo>
                  <a:pt x="190" y="1379"/>
                </a:lnTo>
                <a:lnTo>
                  <a:pt x="217" y="1444"/>
                </a:lnTo>
                <a:lnTo>
                  <a:pt x="237" y="1506"/>
                </a:lnTo>
                <a:lnTo>
                  <a:pt x="260" y="1564"/>
                </a:lnTo>
                <a:lnTo>
                  <a:pt x="277" y="1613"/>
                </a:lnTo>
                <a:lnTo>
                  <a:pt x="295" y="1659"/>
                </a:lnTo>
                <a:lnTo>
                  <a:pt x="308" y="1697"/>
                </a:lnTo>
                <a:lnTo>
                  <a:pt x="317" y="1732"/>
                </a:lnTo>
                <a:lnTo>
                  <a:pt x="324" y="1757"/>
                </a:lnTo>
                <a:lnTo>
                  <a:pt x="329" y="1778"/>
                </a:lnTo>
                <a:lnTo>
                  <a:pt x="330" y="1788"/>
                </a:lnTo>
                <a:lnTo>
                  <a:pt x="328" y="1796"/>
                </a:lnTo>
                <a:lnTo>
                  <a:pt x="352" y="1843"/>
                </a:lnTo>
                <a:lnTo>
                  <a:pt x="383" y="1890"/>
                </a:lnTo>
                <a:lnTo>
                  <a:pt x="420" y="1932"/>
                </a:lnTo>
                <a:lnTo>
                  <a:pt x="467" y="1971"/>
                </a:lnTo>
                <a:lnTo>
                  <a:pt x="521" y="2011"/>
                </a:lnTo>
                <a:lnTo>
                  <a:pt x="581" y="2045"/>
                </a:lnTo>
                <a:lnTo>
                  <a:pt x="645" y="2072"/>
                </a:lnTo>
                <a:lnTo>
                  <a:pt x="710" y="2096"/>
                </a:lnTo>
                <a:lnTo>
                  <a:pt x="785" y="2119"/>
                </a:lnTo>
                <a:lnTo>
                  <a:pt x="860" y="2135"/>
                </a:lnTo>
                <a:lnTo>
                  <a:pt x="941" y="2145"/>
                </a:lnTo>
                <a:lnTo>
                  <a:pt x="1022" y="2152"/>
                </a:lnTo>
                <a:lnTo>
                  <a:pt x="1105" y="2150"/>
                </a:lnTo>
                <a:lnTo>
                  <a:pt x="1191" y="2149"/>
                </a:lnTo>
                <a:lnTo>
                  <a:pt x="1275" y="2139"/>
                </a:lnTo>
                <a:lnTo>
                  <a:pt x="1358" y="2127"/>
                </a:lnTo>
                <a:lnTo>
                  <a:pt x="1442" y="2109"/>
                </a:lnTo>
                <a:lnTo>
                  <a:pt x="1527" y="2084"/>
                </a:lnTo>
                <a:lnTo>
                  <a:pt x="1614" y="2056"/>
                </a:lnTo>
                <a:lnTo>
                  <a:pt x="1693" y="2026"/>
                </a:lnTo>
                <a:lnTo>
                  <a:pt x="1773" y="1992"/>
                </a:lnTo>
                <a:lnTo>
                  <a:pt x="1848" y="1960"/>
                </a:lnTo>
                <a:lnTo>
                  <a:pt x="1920" y="1919"/>
                </a:lnTo>
                <a:lnTo>
                  <a:pt x="1984" y="1880"/>
                </a:lnTo>
                <a:lnTo>
                  <a:pt x="2045" y="1837"/>
                </a:lnTo>
                <a:lnTo>
                  <a:pt x="2099" y="1794"/>
                </a:lnTo>
                <a:lnTo>
                  <a:pt x="2144" y="1751"/>
                </a:lnTo>
                <a:lnTo>
                  <a:pt x="2185" y="1705"/>
                </a:lnTo>
                <a:lnTo>
                  <a:pt x="2216" y="1659"/>
                </a:lnTo>
                <a:lnTo>
                  <a:pt x="2241" y="1613"/>
                </a:lnTo>
                <a:lnTo>
                  <a:pt x="2260" y="1567"/>
                </a:lnTo>
                <a:lnTo>
                  <a:pt x="2268" y="1522"/>
                </a:lnTo>
                <a:lnTo>
                  <a:pt x="2269" y="1479"/>
                </a:lnTo>
                <a:lnTo>
                  <a:pt x="2267" y="1437"/>
                </a:lnTo>
                <a:lnTo>
                  <a:pt x="2255" y="1396"/>
                </a:lnTo>
                <a:lnTo>
                  <a:pt x="2229" y="1329"/>
                </a:lnTo>
                <a:lnTo>
                  <a:pt x="2210" y="1264"/>
                </a:lnTo>
                <a:lnTo>
                  <a:pt x="2193" y="1199"/>
                </a:lnTo>
                <a:lnTo>
                  <a:pt x="2183" y="1136"/>
                </a:lnTo>
                <a:lnTo>
                  <a:pt x="2180" y="1076"/>
                </a:lnTo>
                <a:lnTo>
                  <a:pt x="2182" y="1019"/>
                </a:lnTo>
                <a:lnTo>
                  <a:pt x="2188" y="968"/>
                </a:lnTo>
                <a:lnTo>
                  <a:pt x="2201" y="920"/>
                </a:lnTo>
                <a:lnTo>
                  <a:pt x="2221" y="879"/>
                </a:lnTo>
                <a:lnTo>
                  <a:pt x="2243" y="842"/>
                </a:lnTo>
                <a:lnTo>
                  <a:pt x="2270" y="813"/>
                </a:lnTo>
                <a:lnTo>
                  <a:pt x="2301" y="791"/>
                </a:lnTo>
                <a:lnTo>
                  <a:pt x="2337" y="780"/>
                </a:lnTo>
                <a:lnTo>
                  <a:pt x="2356" y="770"/>
                </a:lnTo>
                <a:lnTo>
                  <a:pt x="2375" y="754"/>
                </a:lnTo>
                <a:lnTo>
                  <a:pt x="2388" y="730"/>
                </a:lnTo>
                <a:lnTo>
                  <a:pt x="2395" y="699"/>
                </a:lnTo>
                <a:lnTo>
                  <a:pt x="2398" y="664"/>
                </a:lnTo>
                <a:lnTo>
                  <a:pt x="2399" y="618"/>
                </a:lnTo>
                <a:lnTo>
                  <a:pt x="2393" y="570"/>
                </a:lnTo>
                <a:lnTo>
                  <a:pt x="2384" y="521"/>
                </a:lnTo>
                <a:lnTo>
                  <a:pt x="2371" y="467"/>
                </a:lnTo>
                <a:lnTo>
                  <a:pt x="2351" y="413"/>
                </a:lnTo>
                <a:lnTo>
                  <a:pt x="2331" y="355"/>
                </a:lnTo>
                <a:lnTo>
                  <a:pt x="2307" y="313"/>
                </a:lnTo>
                <a:lnTo>
                  <a:pt x="2278" y="269"/>
                </a:lnTo>
                <a:lnTo>
                  <a:pt x="2236" y="229"/>
                </a:lnTo>
                <a:lnTo>
                  <a:pt x="2193" y="192"/>
                </a:lnTo>
                <a:lnTo>
                  <a:pt x="2140" y="156"/>
                </a:lnTo>
                <a:lnTo>
                  <a:pt x="2081" y="125"/>
                </a:lnTo>
                <a:lnTo>
                  <a:pt x="2016" y="97"/>
                </a:lnTo>
                <a:lnTo>
                  <a:pt x="1942" y="74"/>
                </a:lnTo>
                <a:lnTo>
                  <a:pt x="1865" y="50"/>
                </a:lnTo>
                <a:lnTo>
                  <a:pt x="1785" y="33"/>
                </a:lnTo>
                <a:lnTo>
                  <a:pt x="1696" y="20"/>
                </a:lnTo>
                <a:lnTo>
                  <a:pt x="1604" y="8"/>
                </a:lnTo>
                <a:lnTo>
                  <a:pt x="1507" y="2"/>
                </a:lnTo>
                <a:lnTo>
                  <a:pt x="1411" y="0"/>
                </a:lnTo>
                <a:lnTo>
                  <a:pt x="1310" y="4"/>
                </a:lnTo>
                <a:lnTo>
                  <a:pt x="1206" y="8"/>
                </a:lnTo>
                <a:lnTo>
                  <a:pt x="1104" y="17"/>
                </a:lnTo>
                <a:lnTo>
                  <a:pt x="998" y="33"/>
                </a:lnTo>
                <a:lnTo>
                  <a:pt x="890" y="48"/>
                </a:lnTo>
                <a:lnTo>
                  <a:pt x="786" y="69"/>
                </a:lnTo>
                <a:lnTo>
                  <a:pt x="681" y="93"/>
                </a:lnTo>
              </a:path>
            </a:pathLst>
          </a:custGeom>
          <a:solidFill>
            <a:schemeClr val="accent3">
              <a:lumMod val="20000"/>
              <a:lumOff val="80000"/>
            </a:schemeClr>
          </a:solidFill>
          <a:ln w="12700" cap="rnd" cmpd="sng">
            <a:solidFill>
              <a:srgbClr val="000000"/>
            </a:solidFill>
            <a:prstDash val="solid"/>
            <a:round/>
            <a:headEnd type="none" w="med" len="med"/>
            <a:tailEnd type="none" w="med" len="med"/>
          </a:ln>
          <a:effectLst>
            <a:outerShdw blurRad="63500" dist="107763" dir="2700000" algn="ctr" rotWithShape="0">
              <a:srgbClr val="000000"/>
            </a:outerShdw>
          </a:effectLst>
        </p:spPr>
        <p:txBody>
          <a:bodyPr/>
          <a:lstStyle/>
          <a:p>
            <a:endParaRPr lang="en-US"/>
          </a:p>
        </p:txBody>
      </p:sp>
      <p:sp>
        <p:nvSpPr>
          <p:cNvPr id="69635" name="Rectangle 3"/>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normAutofit fontScale="90000"/>
          </a:bodyPr>
          <a:lstStyle/>
          <a:p>
            <a:r>
              <a:rPr lang="en-US" altLang="x-none" dirty="0"/>
              <a:t>Population &amp; Sample Regression Models</a:t>
            </a:r>
          </a:p>
        </p:txBody>
      </p:sp>
      <p:sp>
        <p:nvSpPr>
          <p:cNvPr id="69636" name="Rectangle 4"/>
          <p:cNvSpPr>
            <a:spLocks noChangeArrowheads="1"/>
          </p:cNvSpPr>
          <p:nvPr/>
        </p:nvSpPr>
        <p:spPr bwMode="auto">
          <a:xfrm>
            <a:off x="3087689" y="2916238"/>
            <a:ext cx="205422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400" b="1">
                <a:solidFill>
                  <a:schemeClr val="tx2"/>
                </a:solidFill>
              </a:rPr>
              <a:t>Unknown Relationship</a:t>
            </a:r>
          </a:p>
        </p:txBody>
      </p:sp>
      <p:sp>
        <p:nvSpPr>
          <p:cNvPr id="69637" name="Rectangle 5"/>
          <p:cNvSpPr>
            <a:spLocks noChangeArrowheads="1"/>
          </p:cNvSpPr>
          <p:nvPr/>
        </p:nvSpPr>
        <p:spPr bwMode="auto">
          <a:xfrm>
            <a:off x="3089276" y="1978025"/>
            <a:ext cx="20542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800" b="1" dirty="0"/>
              <a:t>Population</a:t>
            </a:r>
          </a:p>
        </p:txBody>
      </p:sp>
      <p:sp>
        <p:nvSpPr>
          <p:cNvPr id="69638" name="Rectangle 6"/>
          <p:cNvSpPr>
            <a:spLocks noChangeArrowheads="1"/>
          </p:cNvSpPr>
          <p:nvPr/>
        </p:nvSpPr>
        <p:spPr bwMode="auto">
          <a:xfrm>
            <a:off x="6810376" y="1976439"/>
            <a:ext cx="31210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800" b="1"/>
              <a:t>Random Sample</a:t>
            </a:r>
          </a:p>
        </p:txBody>
      </p:sp>
      <p:sp>
        <p:nvSpPr>
          <p:cNvPr id="69639" name="Oval 7"/>
          <p:cNvSpPr>
            <a:spLocks noChangeArrowheads="1"/>
          </p:cNvSpPr>
          <p:nvPr/>
        </p:nvSpPr>
        <p:spPr bwMode="auto">
          <a:xfrm>
            <a:off x="7577138" y="3587750"/>
            <a:ext cx="1587500" cy="977900"/>
          </a:xfrm>
          <a:prstGeom prst="ellipse">
            <a:avLst/>
          </a:prstGeom>
          <a:solidFill>
            <a:schemeClr val="accent1"/>
          </a:solidFill>
          <a:ln w="12700">
            <a:solidFill>
              <a:srgbClr val="000000"/>
            </a:solidFill>
            <a:round/>
            <a:headEnd/>
            <a:tailEnd/>
          </a:ln>
          <a:effectLst>
            <a:outerShdw blurRad="63500" dist="107763" dir="2700000" algn="ctr" rotWithShape="0">
              <a:srgbClr val="000000">
                <a:alpha val="74998"/>
              </a:srgbClr>
            </a:outerShdw>
          </a:effectLst>
        </p:spPr>
        <p:txBody>
          <a:bodyPr wrap="none" anchor="ctr"/>
          <a:lstStyle/>
          <a:p>
            <a:endParaRPr lang="en-US"/>
          </a:p>
        </p:txBody>
      </p:sp>
      <p:sp>
        <p:nvSpPr>
          <p:cNvPr id="69640" name="Oval 8"/>
          <p:cNvSpPr>
            <a:spLocks noChangeArrowheads="1"/>
          </p:cNvSpPr>
          <p:nvPr/>
        </p:nvSpPr>
        <p:spPr bwMode="auto">
          <a:xfrm>
            <a:off x="3587750" y="4502150"/>
            <a:ext cx="1587500" cy="977900"/>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69641" name="Object 9">
            <a:hlinkClick r:id="" action="ppaction://ole?verb=0"/>
          </p:cNvPr>
          <p:cNvGraphicFramePr>
            <a:graphicFrameLocks/>
          </p:cNvGraphicFramePr>
          <p:nvPr/>
        </p:nvGraphicFramePr>
        <p:xfrm>
          <a:off x="2408239" y="3843339"/>
          <a:ext cx="3252787" cy="458787"/>
        </p:xfrm>
        <a:graphic>
          <a:graphicData uri="http://schemas.openxmlformats.org/presentationml/2006/ole">
            <mc:AlternateContent xmlns:mc="http://schemas.openxmlformats.org/markup-compatibility/2006">
              <mc:Choice xmlns:v="urn:schemas-microsoft-com:vml" Requires="v">
                <p:oleObj spid="_x0000_s17443" name="MathType Equation" r:id="rId4" imgW="3260520" imgH="466560" progId="Equation">
                  <p:embed/>
                </p:oleObj>
              </mc:Choice>
              <mc:Fallback>
                <p:oleObj name="MathType Equation" r:id="rId4" imgW="3260520" imgH="466560" progId="Equation">
                  <p:embed/>
                  <p:pic>
                    <p:nvPicPr>
                      <p:cNvPr id="69641" name="Object 9">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8239" y="3843339"/>
                        <a:ext cx="3252787"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69642" name="Object 10">
            <a:hlinkClick r:id="" action="ppaction://ole?verb=0"/>
          </p:cNvPr>
          <p:cNvGraphicFramePr>
            <a:graphicFrameLocks/>
          </p:cNvGraphicFramePr>
          <p:nvPr/>
        </p:nvGraphicFramePr>
        <p:xfrm>
          <a:off x="6623051" y="2724151"/>
          <a:ext cx="3495675" cy="715963"/>
        </p:xfrm>
        <a:graphic>
          <a:graphicData uri="http://schemas.openxmlformats.org/presentationml/2006/ole">
            <mc:AlternateContent xmlns:mc="http://schemas.openxmlformats.org/markup-compatibility/2006">
              <mc:Choice xmlns:v="urn:schemas-microsoft-com:vml" Requires="v">
                <p:oleObj spid="_x0000_s17444" name="MathType Equation" r:id="rId6" imgW="3503520" imgH="722160" progId="Equation">
                  <p:embed/>
                </p:oleObj>
              </mc:Choice>
              <mc:Fallback>
                <p:oleObj name="MathType Equation" r:id="rId6" imgW="3503520" imgH="722160" progId="Equation">
                  <p:embed/>
                  <p:pic>
                    <p:nvPicPr>
                      <p:cNvPr id="69642" name="Object 10">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3051" y="2724151"/>
                        <a:ext cx="3495675" cy="715963"/>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69643" name="Rectangle 11"/>
          <p:cNvSpPr>
            <a:spLocks noChangeArrowheads="1"/>
          </p:cNvSpPr>
          <p:nvPr/>
        </p:nvSpPr>
        <p:spPr bwMode="auto">
          <a:xfrm>
            <a:off x="2728979" y="44799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69644" name="Rectangle 12"/>
          <p:cNvSpPr>
            <a:spLocks noChangeArrowheads="1"/>
          </p:cNvSpPr>
          <p:nvPr/>
        </p:nvSpPr>
        <p:spPr bwMode="auto">
          <a:xfrm>
            <a:off x="4130741" y="449580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latin typeface="Wingdings" charset="2"/>
              </a:rPr>
              <a:t></a:t>
            </a:r>
            <a:r>
              <a:rPr lang="en-US" altLang="x-none" sz="3200" b="1" dirty="0"/>
              <a:t> </a:t>
            </a:r>
          </a:p>
        </p:txBody>
      </p:sp>
      <p:sp>
        <p:nvSpPr>
          <p:cNvPr id="69645" name="Rectangle 13"/>
          <p:cNvSpPr>
            <a:spLocks noChangeArrowheads="1"/>
          </p:cNvSpPr>
          <p:nvPr/>
        </p:nvSpPr>
        <p:spPr bwMode="auto">
          <a:xfrm>
            <a:off x="5251516" y="32813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9646" name="Rectangle 14"/>
          <p:cNvSpPr>
            <a:spLocks noChangeArrowheads="1"/>
          </p:cNvSpPr>
          <p:nvPr/>
        </p:nvSpPr>
        <p:spPr bwMode="auto">
          <a:xfrm>
            <a:off x="3476691" y="55165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9647" name="Rectangle 15"/>
          <p:cNvSpPr>
            <a:spLocks noChangeArrowheads="1"/>
          </p:cNvSpPr>
          <p:nvPr/>
        </p:nvSpPr>
        <p:spPr bwMode="auto">
          <a:xfrm>
            <a:off x="3949766" y="49371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sp>
        <p:nvSpPr>
          <p:cNvPr id="69648" name="Rectangle 16"/>
          <p:cNvSpPr>
            <a:spLocks noChangeArrowheads="1"/>
          </p:cNvSpPr>
          <p:nvPr/>
        </p:nvSpPr>
        <p:spPr bwMode="auto">
          <a:xfrm>
            <a:off x="8202679" y="36290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sp>
        <p:nvSpPr>
          <p:cNvPr id="69649" name="Rectangle 17"/>
          <p:cNvSpPr>
            <a:spLocks noChangeArrowheads="1"/>
          </p:cNvSpPr>
          <p:nvPr/>
        </p:nvSpPr>
        <p:spPr bwMode="auto">
          <a:xfrm>
            <a:off x="8021704" y="407035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grpSp>
        <p:nvGrpSpPr>
          <p:cNvPr id="69652" name="Group 20"/>
          <p:cNvGrpSpPr>
            <a:grpSpLocks/>
          </p:cNvGrpSpPr>
          <p:nvPr/>
        </p:nvGrpSpPr>
        <p:grpSpPr bwMode="auto">
          <a:xfrm>
            <a:off x="4837114" y="4667250"/>
            <a:ext cx="3108325" cy="1100138"/>
            <a:chOff x="2087" y="2940"/>
            <a:chExt cx="1958" cy="693"/>
          </a:xfrm>
          <a:solidFill>
            <a:schemeClr val="tx2"/>
          </a:solidFill>
        </p:grpSpPr>
        <p:sp>
          <p:nvSpPr>
            <p:cNvPr id="69650" name="Freeform 18"/>
            <p:cNvSpPr>
              <a:spLocks/>
            </p:cNvSpPr>
            <p:nvPr/>
          </p:nvSpPr>
          <p:spPr bwMode="auto">
            <a:xfrm>
              <a:off x="2087" y="2940"/>
              <a:ext cx="1958" cy="655"/>
            </a:xfrm>
            <a:custGeom>
              <a:avLst/>
              <a:gdLst>
                <a:gd name="T0" fmla="*/ 38 w 1958"/>
                <a:gd name="T1" fmla="*/ 357 h 655"/>
                <a:gd name="T2" fmla="*/ 139 w 1958"/>
                <a:gd name="T3" fmla="*/ 422 h 655"/>
                <a:gd name="T4" fmla="*/ 270 w 1958"/>
                <a:gd name="T5" fmla="*/ 486 h 655"/>
                <a:gd name="T6" fmla="*/ 408 w 1958"/>
                <a:gd name="T7" fmla="*/ 533 h 655"/>
                <a:gd name="T8" fmla="*/ 565 w 1958"/>
                <a:gd name="T9" fmla="*/ 581 h 655"/>
                <a:gd name="T10" fmla="*/ 733 w 1958"/>
                <a:gd name="T11" fmla="*/ 614 h 655"/>
                <a:gd name="T12" fmla="*/ 937 w 1958"/>
                <a:gd name="T13" fmla="*/ 636 h 655"/>
                <a:gd name="T14" fmla="*/ 1118 w 1958"/>
                <a:gd name="T15" fmla="*/ 643 h 655"/>
                <a:gd name="T16" fmla="*/ 1302 w 1958"/>
                <a:gd name="T17" fmla="*/ 615 h 655"/>
                <a:gd name="T18" fmla="*/ 1471 w 1958"/>
                <a:gd name="T19" fmla="*/ 563 h 655"/>
                <a:gd name="T20" fmla="*/ 1571 w 1958"/>
                <a:gd name="T21" fmla="*/ 505 h 655"/>
                <a:gd name="T22" fmla="*/ 1647 w 1958"/>
                <a:gd name="T23" fmla="*/ 449 h 655"/>
                <a:gd name="T24" fmla="*/ 1807 w 1958"/>
                <a:gd name="T25" fmla="*/ 654 h 655"/>
                <a:gd name="T26" fmla="*/ 1825 w 1958"/>
                <a:gd name="T27" fmla="*/ 473 h 655"/>
                <a:gd name="T28" fmla="*/ 1866 w 1958"/>
                <a:gd name="T29" fmla="*/ 277 h 655"/>
                <a:gd name="T30" fmla="*/ 1957 w 1958"/>
                <a:gd name="T31" fmla="*/ 127 h 655"/>
                <a:gd name="T32" fmla="*/ 1839 w 1958"/>
                <a:gd name="T33" fmla="*/ 83 h 655"/>
                <a:gd name="T34" fmla="*/ 1640 w 1958"/>
                <a:gd name="T35" fmla="*/ 71 h 655"/>
                <a:gd name="T36" fmla="*/ 1496 w 1958"/>
                <a:gd name="T37" fmla="*/ 36 h 655"/>
                <a:gd name="T38" fmla="*/ 1541 w 1958"/>
                <a:gd name="T39" fmla="*/ 197 h 655"/>
                <a:gd name="T40" fmla="*/ 1419 w 1958"/>
                <a:gd name="T41" fmla="*/ 291 h 655"/>
                <a:gd name="T42" fmla="*/ 1265 w 1958"/>
                <a:gd name="T43" fmla="*/ 360 h 655"/>
                <a:gd name="T44" fmla="*/ 1086 w 1958"/>
                <a:gd name="T45" fmla="*/ 411 h 655"/>
                <a:gd name="T46" fmla="*/ 855 w 1958"/>
                <a:gd name="T47" fmla="*/ 445 h 655"/>
                <a:gd name="T48" fmla="*/ 649 w 1958"/>
                <a:gd name="T49" fmla="*/ 447 h 655"/>
                <a:gd name="T50" fmla="*/ 551 w 1958"/>
                <a:gd name="T51" fmla="*/ 444 h 655"/>
                <a:gd name="T52" fmla="*/ 468 w 1958"/>
                <a:gd name="T53" fmla="*/ 434 h 655"/>
                <a:gd name="T54" fmla="*/ 335 w 1958"/>
                <a:gd name="T55" fmla="*/ 412 h 655"/>
                <a:gd name="T56" fmla="*/ 252 w 1958"/>
                <a:gd name="T57" fmla="*/ 392 h 655"/>
                <a:gd name="T58" fmla="*/ 173 w 1958"/>
                <a:gd name="T59" fmla="*/ 368 h 655"/>
                <a:gd name="T60" fmla="*/ 86 w 1958"/>
                <a:gd name="T61" fmla="*/ 331 h 655"/>
                <a:gd name="T62" fmla="*/ 0 w 1958"/>
                <a:gd name="T63" fmla="*/ 29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8" h="655">
                  <a:moveTo>
                    <a:pt x="0" y="291"/>
                  </a:moveTo>
                  <a:lnTo>
                    <a:pt x="38" y="357"/>
                  </a:lnTo>
                  <a:lnTo>
                    <a:pt x="95" y="393"/>
                  </a:lnTo>
                  <a:lnTo>
                    <a:pt x="139" y="422"/>
                  </a:lnTo>
                  <a:lnTo>
                    <a:pt x="200" y="455"/>
                  </a:lnTo>
                  <a:lnTo>
                    <a:pt x="270" y="486"/>
                  </a:lnTo>
                  <a:lnTo>
                    <a:pt x="329" y="503"/>
                  </a:lnTo>
                  <a:lnTo>
                    <a:pt x="408" y="533"/>
                  </a:lnTo>
                  <a:lnTo>
                    <a:pt x="488" y="557"/>
                  </a:lnTo>
                  <a:lnTo>
                    <a:pt x="565" y="581"/>
                  </a:lnTo>
                  <a:lnTo>
                    <a:pt x="664" y="604"/>
                  </a:lnTo>
                  <a:lnTo>
                    <a:pt x="733" y="614"/>
                  </a:lnTo>
                  <a:lnTo>
                    <a:pt x="830" y="625"/>
                  </a:lnTo>
                  <a:lnTo>
                    <a:pt x="937" y="636"/>
                  </a:lnTo>
                  <a:lnTo>
                    <a:pt x="1040" y="642"/>
                  </a:lnTo>
                  <a:lnTo>
                    <a:pt x="1118" y="643"/>
                  </a:lnTo>
                  <a:lnTo>
                    <a:pt x="1219" y="630"/>
                  </a:lnTo>
                  <a:lnTo>
                    <a:pt x="1302" y="615"/>
                  </a:lnTo>
                  <a:lnTo>
                    <a:pt x="1387" y="593"/>
                  </a:lnTo>
                  <a:lnTo>
                    <a:pt x="1471" y="563"/>
                  </a:lnTo>
                  <a:lnTo>
                    <a:pt x="1518" y="538"/>
                  </a:lnTo>
                  <a:lnTo>
                    <a:pt x="1571" y="505"/>
                  </a:lnTo>
                  <a:lnTo>
                    <a:pt x="1610" y="476"/>
                  </a:lnTo>
                  <a:lnTo>
                    <a:pt x="1647" y="449"/>
                  </a:lnTo>
                  <a:lnTo>
                    <a:pt x="1671" y="421"/>
                  </a:lnTo>
                  <a:lnTo>
                    <a:pt x="1807" y="654"/>
                  </a:lnTo>
                  <a:lnTo>
                    <a:pt x="1813" y="571"/>
                  </a:lnTo>
                  <a:lnTo>
                    <a:pt x="1825" y="473"/>
                  </a:lnTo>
                  <a:lnTo>
                    <a:pt x="1839" y="375"/>
                  </a:lnTo>
                  <a:lnTo>
                    <a:pt x="1866" y="277"/>
                  </a:lnTo>
                  <a:lnTo>
                    <a:pt x="1894" y="213"/>
                  </a:lnTo>
                  <a:lnTo>
                    <a:pt x="1957" y="127"/>
                  </a:lnTo>
                  <a:lnTo>
                    <a:pt x="1926" y="77"/>
                  </a:lnTo>
                  <a:lnTo>
                    <a:pt x="1839" y="83"/>
                  </a:lnTo>
                  <a:lnTo>
                    <a:pt x="1744" y="86"/>
                  </a:lnTo>
                  <a:lnTo>
                    <a:pt x="1640" y="71"/>
                  </a:lnTo>
                  <a:lnTo>
                    <a:pt x="1550" y="52"/>
                  </a:lnTo>
                  <a:lnTo>
                    <a:pt x="1496" y="36"/>
                  </a:lnTo>
                  <a:lnTo>
                    <a:pt x="1427" y="0"/>
                  </a:lnTo>
                  <a:lnTo>
                    <a:pt x="1541" y="197"/>
                  </a:lnTo>
                  <a:lnTo>
                    <a:pt x="1478" y="251"/>
                  </a:lnTo>
                  <a:lnTo>
                    <a:pt x="1419" y="291"/>
                  </a:lnTo>
                  <a:lnTo>
                    <a:pt x="1343" y="330"/>
                  </a:lnTo>
                  <a:lnTo>
                    <a:pt x="1265" y="360"/>
                  </a:lnTo>
                  <a:lnTo>
                    <a:pt x="1170" y="389"/>
                  </a:lnTo>
                  <a:lnTo>
                    <a:pt x="1086" y="411"/>
                  </a:lnTo>
                  <a:lnTo>
                    <a:pt x="961" y="435"/>
                  </a:lnTo>
                  <a:lnTo>
                    <a:pt x="855" y="445"/>
                  </a:lnTo>
                  <a:lnTo>
                    <a:pt x="758" y="449"/>
                  </a:lnTo>
                  <a:lnTo>
                    <a:pt x="649" y="447"/>
                  </a:lnTo>
                  <a:lnTo>
                    <a:pt x="598" y="445"/>
                  </a:lnTo>
                  <a:lnTo>
                    <a:pt x="551" y="444"/>
                  </a:lnTo>
                  <a:lnTo>
                    <a:pt x="509" y="438"/>
                  </a:lnTo>
                  <a:lnTo>
                    <a:pt x="468" y="434"/>
                  </a:lnTo>
                  <a:lnTo>
                    <a:pt x="391" y="425"/>
                  </a:lnTo>
                  <a:lnTo>
                    <a:pt x="335" y="412"/>
                  </a:lnTo>
                  <a:lnTo>
                    <a:pt x="294" y="402"/>
                  </a:lnTo>
                  <a:lnTo>
                    <a:pt x="252" y="392"/>
                  </a:lnTo>
                  <a:lnTo>
                    <a:pt x="210" y="378"/>
                  </a:lnTo>
                  <a:lnTo>
                    <a:pt x="173" y="368"/>
                  </a:lnTo>
                  <a:lnTo>
                    <a:pt x="131" y="352"/>
                  </a:lnTo>
                  <a:lnTo>
                    <a:pt x="86" y="331"/>
                  </a:lnTo>
                  <a:lnTo>
                    <a:pt x="39" y="312"/>
                  </a:lnTo>
                  <a:lnTo>
                    <a:pt x="0"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9651" name="Freeform 19"/>
            <p:cNvSpPr>
              <a:spLocks/>
            </p:cNvSpPr>
            <p:nvPr/>
          </p:nvSpPr>
          <p:spPr bwMode="auto">
            <a:xfrm>
              <a:off x="2127" y="2997"/>
              <a:ext cx="1918" cy="636"/>
            </a:xfrm>
            <a:custGeom>
              <a:avLst/>
              <a:gdLst>
                <a:gd name="T0" fmla="*/ 0 w 1918"/>
                <a:gd name="T1" fmla="*/ 297 h 636"/>
                <a:gd name="T2" fmla="*/ 52 w 1918"/>
                <a:gd name="T3" fmla="*/ 342 h 636"/>
                <a:gd name="T4" fmla="*/ 97 w 1918"/>
                <a:gd name="T5" fmla="*/ 377 h 636"/>
                <a:gd name="T6" fmla="*/ 139 w 1918"/>
                <a:gd name="T7" fmla="*/ 403 h 636"/>
                <a:gd name="T8" fmla="*/ 187 w 1918"/>
                <a:gd name="T9" fmla="*/ 432 h 636"/>
                <a:gd name="T10" fmla="*/ 256 w 1918"/>
                <a:gd name="T11" fmla="*/ 472 h 636"/>
                <a:gd name="T12" fmla="*/ 325 w 1918"/>
                <a:gd name="T13" fmla="*/ 504 h 636"/>
                <a:gd name="T14" fmla="*/ 405 w 1918"/>
                <a:gd name="T15" fmla="*/ 534 h 636"/>
                <a:gd name="T16" fmla="*/ 485 w 1918"/>
                <a:gd name="T17" fmla="*/ 558 h 636"/>
                <a:gd name="T18" fmla="*/ 560 w 1918"/>
                <a:gd name="T19" fmla="*/ 578 h 636"/>
                <a:gd name="T20" fmla="*/ 657 w 1918"/>
                <a:gd name="T21" fmla="*/ 600 h 636"/>
                <a:gd name="T22" fmla="*/ 727 w 1918"/>
                <a:gd name="T23" fmla="*/ 611 h 636"/>
                <a:gd name="T24" fmla="*/ 823 w 1918"/>
                <a:gd name="T25" fmla="*/ 620 h 636"/>
                <a:gd name="T26" fmla="*/ 928 w 1918"/>
                <a:gd name="T27" fmla="*/ 630 h 636"/>
                <a:gd name="T28" fmla="*/ 1032 w 1918"/>
                <a:gd name="T29" fmla="*/ 634 h 636"/>
                <a:gd name="T30" fmla="*/ 1109 w 1918"/>
                <a:gd name="T31" fmla="*/ 635 h 636"/>
                <a:gd name="T32" fmla="*/ 1211 w 1918"/>
                <a:gd name="T33" fmla="*/ 622 h 636"/>
                <a:gd name="T34" fmla="*/ 1291 w 1918"/>
                <a:gd name="T35" fmla="*/ 606 h 636"/>
                <a:gd name="T36" fmla="*/ 1376 w 1918"/>
                <a:gd name="T37" fmla="*/ 584 h 636"/>
                <a:gd name="T38" fmla="*/ 1461 w 1918"/>
                <a:gd name="T39" fmla="*/ 554 h 636"/>
                <a:gd name="T40" fmla="*/ 1508 w 1918"/>
                <a:gd name="T41" fmla="*/ 532 h 636"/>
                <a:gd name="T42" fmla="*/ 1561 w 1918"/>
                <a:gd name="T43" fmla="*/ 498 h 636"/>
                <a:gd name="T44" fmla="*/ 1599 w 1918"/>
                <a:gd name="T45" fmla="*/ 468 h 636"/>
                <a:gd name="T46" fmla="*/ 1636 w 1918"/>
                <a:gd name="T47" fmla="*/ 439 h 636"/>
                <a:gd name="T48" fmla="*/ 1663 w 1918"/>
                <a:gd name="T49" fmla="*/ 413 h 636"/>
                <a:gd name="T50" fmla="*/ 1774 w 1918"/>
                <a:gd name="T51" fmla="*/ 606 h 636"/>
                <a:gd name="T52" fmla="*/ 1782 w 1918"/>
                <a:gd name="T53" fmla="*/ 519 h 636"/>
                <a:gd name="T54" fmla="*/ 1795 w 1918"/>
                <a:gd name="T55" fmla="*/ 439 h 636"/>
                <a:gd name="T56" fmla="*/ 1812 w 1918"/>
                <a:gd name="T57" fmla="*/ 332 h 636"/>
                <a:gd name="T58" fmla="*/ 1840 w 1918"/>
                <a:gd name="T59" fmla="*/ 239 h 636"/>
                <a:gd name="T60" fmla="*/ 1872 w 1918"/>
                <a:gd name="T61" fmla="*/ 158 h 636"/>
                <a:gd name="T62" fmla="*/ 1917 w 1918"/>
                <a:gd name="T63" fmla="*/ 71 h 636"/>
                <a:gd name="T64" fmla="*/ 1831 w 1918"/>
                <a:gd name="T65" fmla="*/ 77 h 636"/>
                <a:gd name="T66" fmla="*/ 1737 w 1918"/>
                <a:gd name="T67" fmla="*/ 80 h 636"/>
                <a:gd name="T68" fmla="*/ 1633 w 1918"/>
                <a:gd name="T69" fmla="*/ 68 h 636"/>
                <a:gd name="T70" fmla="*/ 1544 w 1918"/>
                <a:gd name="T71" fmla="*/ 48 h 636"/>
                <a:gd name="T72" fmla="*/ 1491 w 1918"/>
                <a:gd name="T73" fmla="*/ 34 h 636"/>
                <a:gd name="T74" fmla="*/ 1422 w 1918"/>
                <a:gd name="T75" fmla="*/ 0 h 636"/>
                <a:gd name="T76" fmla="*/ 1534 w 1918"/>
                <a:gd name="T77" fmla="*/ 195 h 636"/>
                <a:gd name="T78" fmla="*/ 1472 w 1918"/>
                <a:gd name="T79" fmla="*/ 245 h 636"/>
                <a:gd name="T80" fmla="*/ 1413 w 1918"/>
                <a:gd name="T81" fmla="*/ 287 h 636"/>
                <a:gd name="T82" fmla="*/ 1335 w 1918"/>
                <a:gd name="T83" fmla="*/ 325 h 636"/>
                <a:gd name="T84" fmla="*/ 1258 w 1918"/>
                <a:gd name="T85" fmla="*/ 357 h 636"/>
                <a:gd name="T86" fmla="*/ 1164 w 1918"/>
                <a:gd name="T87" fmla="*/ 384 h 636"/>
                <a:gd name="T88" fmla="*/ 1080 w 1918"/>
                <a:gd name="T89" fmla="*/ 405 h 636"/>
                <a:gd name="T90" fmla="*/ 954 w 1918"/>
                <a:gd name="T91" fmla="*/ 431 h 636"/>
                <a:gd name="T92" fmla="*/ 851 w 1918"/>
                <a:gd name="T93" fmla="*/ 442 h 636"/>
                <a:gd name="T94" fmla="*/ 753 w 1918"/>
                <a:gd name="T95" fmla="*/ 449 h 636"/>
                <a:gd name="T96" fmla="*/ 645 w 1918"/>
                <a:gd name="T97" fmla="*/ 446 h 636"/>
                <a:gd name="T98" fmla="*/ 595 w 1918"/>
                <a:gd name="T99" fmla="*/ 445 h 636"/>
                <a:gd name="T100" fmla="*/ 548 w 1918"/>
                <a:gd name="T101" fmla="*/ 444 h 636"/>
                <a:gd name="T102" fmla="*/ 505 w 1918"/>
                <a:gd name="T103" fmla="*/ 438 h 636"/>
                <a:gd name="T104" fmla="*/ 463 w 1918"/>
                <a:gd name="T105" fmla="*/ 433 h 636"/>
                <a:gd name="T106" fmla="*/ 390 w 1918"/>
                <a:gd name="T107" fmla="*/ 427 h 636"/>
                <a:gd name="T108" fmla="*/ 334 w 1918"/>
                <a:gd name="T109" fmla="*/ 414 h 636"/>
                <a:gd name="T110" fmla="*/ 293 w 1918"/>
                <a:gd name="T111" fmla="*/ 404 h 636"/>
                <a:gd name="T112" fmla="*/ 250 w 1918"/>
                <a:gd name="T113" fmla="*/ 394 h 636"/>
                <a:gd name="T114" fmla="*/ 208 w 1918"/>
                <a:gd name="T115" fmla="*/ 382 h 636"/>
                <a:gd name="T116" fmla="*/ 173 w 1918"/>
                <a:gd name="T117" fmla="*/ 371 h 636"/>
                <a:gd name="T118" fmla="*/ 130 w 1918"/>
                <a:gd name="T119" fmla="*/ 357 h 636"/>
                <a:gd name="T120" fmla="*/ 84 w 1918"/>
                <a:gd name="T121" fmla="*/ 337 h 636"/>
                <a:gd name="T122" fmla="*/ 41 w 1918"/>
                <a:gd name="T123" fmla="*/ 320 h 636"/>
                <a:gd name="T124" fmla="*/ 0 w 1918"/>
                <a:gd name="T125" fmla="*/ 29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18" h="636">
                  <a:moveTo>
                    <a:pt x="0" y="297"/>
                  </a:moveTo>
                  <a:lnTo>
                    <a:pt x="52" y="342"/>
                  </a:lnTo>
                  <a:lnTo>
                    <a:pt x="97" y="377"/>
                  </a:lnTo>
                  <a:lnTo>
                    <a:pt x="139" y="403"/>
                  </a:lnTo>
                  <a:lnTo>
                    <a:pt x="187" y="432"/>
                  </a:lnTo>
                  <a:lnTo>
                    <a:pt x="256" y="472"/>
                  </a:lnTo>
                  <a:lnTo>
                    <a:pt x="325" y="504"/>
                  </a:lnTo>
                  <a:lnTo>
                    <a:pt x="405" y="534"/>
                  </a:lnTo>
                  <a:lnTo>
                    <a:pt x="485" y="558"/>
                  </a:lnTo>
                  <a:lnTo>
                    <a:pt x="560" y="578"/>
                  </a:lnTo>
                  <a:lnTo>
                    <a:pt x="657" y="600"/>
                  </a:lnTo>
                  <a:lnTo>
                    <a:pt x="727" y="611"/>
                  </a:lnTo>
                  <a:lnTo>
                    <a:pt x="823" y="620"/>
                  </a:lnTo>
                  <a:lnTo>
                    <a:pt x="928" y="630"/>
                  </a:lnTo>
                  <a:lnTo>
                    <a:pt x="1032" y="634"/>
                  </a:lnTo>
                  <a:lnTo>
                    <a:pt x="1109" y="635"/>
                  </a:lnTo>
                  <a:lnTo>
                    <a:pt x="1211" y="622"/>
                  </a:lnTo>
                  <a:lnTo>
                    <a:pt x="1291" y="606"/>
                  </a:lnTo>
                  <a:lnTo>
                    <a:pt x="1376" y="584"/>
                  </a:lnTo>
                  <a:lnTo>
                    <a:pt x="1461" y="554"/>
                  </a:lnTo>
                  <a:lnTo>
                    <a:pt x="1508" y="532"/>
                  </a:lnTo>
                  <a:lnTo>
                    <a:pt x="1561" y="498"/>
                  </a:lnTo>
                  <a:lnTo>
                    <a:pt x="1599" y="468"/>
                  </a:lnTo>
                  <a:lnTo>
                    <a:pt x="1636" y="439"/>
                  </a:lnTo>
                  <a:lnTo>
                    <a:pt x="1663" y="413"/>
                  </a:lnTo>
                  <a:lnTo>
                    <a:pt x="1774" y="606"/>
                  </a:lnTo>
                  <a:lnTo>
                    <a:pt x="1782" y="519"/>
                  </a:lnTo>
                  <a:lnTo>
                    <a:pt x="1795" y="439"/>
                  </a:lnTo>
                  <a:lnTo>
                    <a:pt x="1812" y="332"/>
                  </a:lnTo>
                  <a:lnTo>
                    <a:pt x="1840" y="239"/>
                  </a:lnTo>
                  <a:lnTo>
                    <a:pt x="1872" y="158"/>
                  </a:lnTo>
                  <a:lnTo>
                    <a:pt x="1917" y="71"/>
                  </a:lnTo>
                  <a:lnTo>
                    <a:pt x="1831" y="77"/>
                  </a:lnTo>
                  <a:lnTo>
                    <a:pt x="1737" y="80"/>
                  </a:lnTo>
                  <a:lnTo>
                    <a:pt x="1633" y="68"/>
                  </a:lnTo>
                  <a:lnTo>
                    <a:pt x="1544" y="48"/>
                  </a:lnTo>
                  <a:lnTo>
                    <a:pt x="1491" y="34"/>
                  </a:lnTo>
                  <a:lnTo>
                    <a:pt x="1422" y="0"/>
                  </a:lnTo>
                  <a:lnTo>
                    <a:pt x="1534" y="195"/>
                  </a:lnTo>
                  <a:lnTo>
                    <a:pt x="1472" y="245"/>
                  </a:lnTo>
                  <a:lnTo>
                    <a:pt x="1413" y="287"/>
                  </a:lnTo>
                  <a:lnTo>
                    <a:pt x="1335" y="325"/>
                  </a:lnTo>
                  <a:lnTo>
                    <a:pt x="1258" y="357"/>
                  </a:lnTo>
                  <a:lnTo>
                    <a:pt x="1164" y="384"/>
                  </a:lnTo>
                  <a:lnTo>
                    <a:pt x="1080" y="405"/>
                  </a:lnTo>
                  <a:lnTo>
                    <a:pt x="954" y="431"/>
                  </a:lnTo>
                  <a:lnTo>
                    <a:pt x="851" y="442"/>
                  </a:lnTo>
                  <a:lnTo>
                    <a:pt x="753" y="449"/>
                  </a:lnTo>
                  <a:lnTo>
                    <a:pt x="645" y="446"/>
                  </a:lnTo>
                  <a:lnTo>
                    <a:pt x="595" y="445"/>
                  </a:lnTo>
                  <a:lnTo>
                    <a:pt x="548" y="444"/>
                  </a:lnTo>
                  <a:lnTo>
                    <a:pt x="505" y="438"/>
                  </a:lnTo>
                  <a:lnTo>
                    <a:pt x="463" y="433"/>
                  </a:lnTo>
                  <a:lnTo>
                    <a:pt x="390" y="427"/>
                  </a:lnTo>
                  <a:lnTo>
                    <a:pt x="334" y="414"/>
                  </a:lnTo>
                  <a:lnTo>
                    <a:pt x="293" y="404"/>
                  </a:lnTo>
                  <a:lnTo>
                    <a:pt x="250" y="394"/>
                  </a:lnTo>
                  <a:lnTo>
                    <a:pt x="208" y="382"/>
                  </a:lnTo>
                  <a:lnTo>
                    <a:pt x="173" y="371"/>
                  </a:lnTo>
                  <a:lnTo>
                    <a:pt x="130" y="357"/>
                  </a:lnTo>
                  <a:lnTo>
                    <a:pt x="84" y="337"/>
                  </a:lnTo>
                  <a:lnTo>
                    <a:pt x="41" y="320"/>
                  </a:lnTo>
                  <a:lnTo>
                    <a:pt x="0" y="297"/>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69655" name="Group 23"/>
          <p:cNvGrpSpPr>
            <a:grpSpLocks/>
          </p:cNvGrpSpPr>
          <p:nvPr/>
        </p:nvGrpSpPr>
        <p:grpSpPr bwMode="auto">
          <a:xfrm>
            <a:off x="4873626" y="2312988"/>
            <a:ext cx="2487613" cy="881062"/>
            <a:chOff x="2110" y="1457"/>
            <a:chExt cx="1567" cy="555"/>
          </a:xfrm>
          <a:solidFill>
            <a:schemeClr val="tx2"/>
          </a:solidFill>
        </p:grpSpPr>
        <p:sp>
          <p:nvSpPr>
            <p:cNvPr id="69653" name="Freeform 21"/>
            <p:cNvSpPr>
              <a:spLocks/>
            </p:cNvSpPr>
            <p:nvPr/>
          </p:nvSpPr>
          <p:spPr bwMode="auto">
            <a:xfrm>
              <a:off x="2110" y="1487"/>
              <a:ext cx="1567" cy="525"/>
            </a:xfrm>
            <a:custGeom>
              <a:avLst/>
              <a:gdLst>
                <a:gd name="T0" fmla="*/ 1536 w 1567"/>
                <a:gd name="T1" fmla="*/ 238 h 525"/>
                <a:gd name="T2" fmla="*/ 1455 w 1567"/>
                <a:gd name="T3" fmla="*/ 186 h 525"/>
                <a:gd name="T4" fmla="*/ 1350 w 1567"/>
                <a:gd name="T5" fmla="*/ 135 h 525"/>
                <a:gd name="T6" fmla="*/ 1240 w 1567"/>
                <a:gd name="T7" fmla="*/ 97 h 525"/>
                <a:gd name="T8" fmla="*/ 1114 w 1567"/>
                <a:gd name="T9" fmla="*/ 58 h 525"/>
                <a:gd name="T10" fmla="*/ 979 w 1567"/>
                <a:gd name="T11" fmla="*/ 32 h 525"/>
                <a:gd name="T12" fmla="*/ 816 w 1567"/>
                <a:gd name="T13" fmla="*/ 14 h 525"/>
                <a:gd name="T14" fmla="*/ 671 w 1567"/>
                <a:gd name="T15" fmla="*/ 9 h 525"/>
                <a:gd name="T16" fmla="*/ 524 w 1567"/>
                <a:gd name="T17" fmla="*/ 31 h 525"/>
                <a:gd name="T18" fmla="*/ 389 w 1567"/>
                <a:gd name="T19" fmla="*/ 73 h 525"/>
                <a:gd name="T20" fmla="*/ 309 w 1567"/>
                <a:gd name="T21" fmla="*/ 119 h 525"/>
                <a:gd name="T22" fmla="*/ 248 w 1567"/>
                <a:gd name="T23" fmla="*/ 164 h 525"/>
                <a:gd name="T24" fmla="*/ 120 w 1567"/>
                <a:gd name="T25" fmla="*/ 0 h 525"/>
                <a:gd name="T26" fmla="*/ 106 w 1567"/>
                <a:gd name="T27" fmla="*/ 145 h 525"/>
                <a:gd name="T28" fmla="*/ 73 w 1567"/>
                <a:gd name="T29" fmla="*/ 302 h 525"/>
                <a:gd name="T30" fmla="*/ 0 w 1567"/>
                <a:gd name="T31" fmla="*/ 422 h 525"/>
                <a:gd name="T32" fmla="*/ 94 w 1567"/>
                <a:gd name="T33" fmla="*/ 457 h 525"/>
                <a:gd name="T34" fmla="*/ 254 w 1567"/>
                <a:gd name="T35" fmla="*/ 467 h 525"/>
                <a:gd name="T36" fmla="*/ 369 w 1567"/>
                <a:gd name="T37" fmla="*/ 495 h 525"/>
                <a:gd name="T38" fmla="*/ 333 w 1567"/>
                <a:gd name="T39" fmla="*/ 366 h 525"/>
                <a:gd name="T40" fmla="*/ 431 w 1567"/>
                <a:gd name="T41" fmla="*/ 291 h 525"/>
                <a:gd name="T42" fmla="*/ 554 w 1567"/>
                <a:gd name="T43" fmla="*/ 236 h 525"/>
                <a:gd name="T44" fmla="*/ 697 w 1567"/>
                <a:gd name="T45" fmla="*/ 195 h 525"/>
                <a:gd name="T46" fmla="*/ 882 w 1567"/>
                <a:gd name="T47" fmla="*/ 167 h 525"/>
                <a:gd name="T48" fmla="*/ 1047 w 1567"/>
                <a:gd name="T49" fmla="*/ 166 h 525"/>
                <a:gd name="T50" fmla="*/ 1125 w 1567"/>
                <a:gd name="T51" fmla="*/ 168 h 525"/>
                <a:gd name="T52" fmla="*/ 1192 w 1567"/>
                <a:gd name="T53" fmla="*/ 176 h 525"/>
                <a:gd name="T54" fmla="*/ 1298 w 1567"/>
                <a:gd name="T55" fmla="*/ 194 h 525"/>
                <a:gd name="T56" fmla="*/ 1364 w 1567"/>
                <a:gd name="T57" fmla="*/ 210 h 525"/>
                <a:gd name="T58" fmla="*/ 1428 w 1567"/>
                <a:gd name="T59" fmla="*/ 229 h 525"/>
                <a:gd name="T60" fmla="*/ 1497 w 1567"/>
                <a:gd name="T61" fmla="*/ 259 h 525"/>
                <a:gd name="T62" fmla="*/ 1566 w 1567"/>
                <a:gd name="T63" fmla="*/ 29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7" h="525">
                  <a:moveTo>
                    <a:pt x="1566" y="291"/>
                  </a:moveTo>
                  <a:lnTo>
                    <a:pt x="1536" y="238"/>
                  </a:lnTo>
                  <a:lnTo>
                    <a:pt x="1490" y="209"/>
                  </a:lnTo>
                  <a:lnTo>
                    <a:pt x="1455" y="186"/>
                  </a:lnTo>
                  <a:lnTo>
                    <a:pt x="1406" y="159"/>
                  </a:lnTo>
                  <a:lnTo>
                    <a:pt x="1350" y="135"/>
                  </a:lnTo>
                  <a:lnTo>
                    <a:pt x="1303" y="121"/>
                  </a:lnTo>
                  <a:lnTo>
                    <a:pt x="1240" y="97"/>
                  </a:lnTo>
                  <a:lnTo>
                    <a:pt x="1176" y="78"/>
                  </a:lnTo>
                  <a:lnTo>
                    <a:pt x="1114" y="58"/>
                  </a:lnTo>
                  <a:lnTo>
                    <a:pt x="1035" y="40"/>
                  </a:lnTo>
                  <a:lnTo>
                    <a:pt x="979" y="32"/>
                  </a:lnTo>
                  <a:lnTo>
                    <a:pt x="902" y="23"/>
                  </a:lnTo>
                  <a:lnTo>
                    <a:pt x="816" y="14"/>
                  </a:lnTo>
                  <a:lnTo>
                    <a:pt x="734" y="10"/>
                  </a:lnTo>
                  <a:lnTo>
                    <a:pt x="671" y="9"/>
                  </a:lnTo>
                  <a:lnTo>
                    <a:pt x="591" y="19"/>
                  </a:lnTo>
                  <a:lnTo>
                    <a:pt x="524" y="31"/>
                  </a:lnTo>
                  <a:lnTo>
                    <a:pt x="456" y="49"/>
                  </a:lnTo>
                  <a:lnTo>
                    <a:pt x="389" y="73"/>
                  </a:lnTo>
                  <a:lnTo>
                    <a:pt x="351" y="93"/>
                  </a:lnTo>
                  <a:lnTo>
                    <a:pt x="309" y="119"/>
                  </a:lnTo>
                  <a:lnTo>
                    <a:pt x="278" y="143"/>
                  </a:lnTo>
                  <a:lnTo>
                    <a:pt x="248" y="164"/>
                  </a:lnTo>
                  <a:lnTo>
                    <a:pt x="229" y="187"/>
                  </a:lnTo>
                  <a:lnTo>
                    <a:pt x="120" y="0"/>
                  </a:lnTo>
                  <a:lnTo>
                    <a:pt x="115" y="67"/>
                  </a:lnTo>
                  <a:lnTo>
                    <a:pt x="106" y="145"/>
                  </a:lnTo>
                  <a:lnTo>
                    <a:pt x="94" y="224"/>
                  </a:lnTo>
                  <a:lnTo>
                    <a:pt x="73" y="302"/>
                  </a:lnTo>
                  <a:lnTo>
                    <a:pt x="50" y="353"/>
                  </a:lnTo>
                  <a:lnTo>
                    <a:pt x="0" y="422"/>
                  </a:lnTo>
                  <a:lnTo>
                    <a:pt x="25" y="462"/>
                  </a:lnTo>
                  <a:lnTo>
                    <a:pt x="94" y="457"/>
                  </a:lnTo>
                  <a:lnTo>
                    <a:pt x="170" y="455"/>
                  </a:lnTo>
                  <a:lnTo>
                    <a:pt x="254" y="467"/>
                  </a:lnTo>
                  <a:lnTo>
                    <a:pt x="326" y="482"/>
                  </a:lnTo>
                  <a:lnTo>
                    <a:pt x="369" y="495"/>
                  </a:lnTo>
                  <a:lnTo>
                    <a:pt x="424" y="524"/>
                  </a:lnTo>
                  <a:lnTo>
                    <a:pt x="333" y="366"/>
                  </a:lnTo>
                  <a:lnTo>
                    <a:pt x="383" y="323"/>
                  </a:lnTo>
                  <a:lnTo>
                    <a:pt x="431" y="291"/>
                  </a:lnTo>
                  <a:lnTo>
                    <a:pt x="491" y="260"/>
                  </a:lnTo>
                  <a:lnTo>
                    <a:pt x="554" y="236"/>
                  </a:lnTo>
                  <a:lnTo>
                    <a:pt x="630" y="212"/>
                  </a:lnTo>
                  <a:lnTo>
                    <a:pt x="697" y="195"/>
                  </a:lnTo>
                  <a:lnTo>
                    <a:pt x="797" y="175"/>
                  </a:lnTo>
                  <a:lnTo>
                    <a:pt x="882" y="167"/>
                  </a:lnTo>
                  <a:lnTo>
                    <a:pt x="959" y="164"/>
                  </a:lnTo>
                  <a:lnTo>
                    <a:pt x="1047" y="166"/>
                  </a:lnTo>
                  <a:lnTo>
                    <a:pt x="1087" y="167"/>
                  </a:lnTo>
                  <a:lnTo>
                    <a:pt x="1125" y="168"/>
                  </a:lnTo>
                  <a:lnTo>
                    <a:pt x="1159" y="173"/>
                  </a:lnTo>
                  <a:lnTo>
                    <a:pt x="1192" y="176"/>
                  </a:lnTo>
                  <a:lnTo>
                    <a:pt x="1253" y="183"/>
                  </a:lnTo>
                  <a:lnTo>
                    <a:pt x="1298" y="194"/>
                  </a:lnTo>
                  <a:lnTo>
                    <a:pt x="1331" y="202"/>
                  </a:lnTo>
                  <a:lnTo>
                    <a:pt x="1364" y="210"/>
                  </a:lnTo>
                  <a:lnTo>
                    <a:pt x="1398" y="221"/>
                  </a:lnTo>
                  <a:lnTo>
                    <a:pt x="1428" y="229"/>
                  </a:lnTo>
                  <a:lnTo>
                    <a:pt x="1461" y="242"/>
                  </a:lnTo>
                  <a:lnTo>
                    <a:pt x="1497" y="259"/>
                  </a:lnTo>
                  <a:lnTo>
                    <a:pt x="1535" y="274"/>
                  </a:lnTo>
                  <a:lnTo>
                    <a:pt x="1566"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9654" name="Freeform 22"/>
            <p:cNvSpPr>
              <a:spLocks/>
            </p:cNvSpPr>
            <p:nvPr/>
          </p:nvSpPr>
          <p:spPr bwMode="auto">
            <a:xfrm>
              <a:off x="2110" y="1457"/>
              <a:ext cx="1535" cy="509"/>
            </a:xfrm>
            <a:custGeom>
              <a:avLst/>
              <a:gdLst>
                <a:gd name="T0" fmla="*/ 1534 w 1535"/>
                <a:gd name="T1" fmla="*/ 270 h 509"/>
                <a:gd name="T2" fmla="*/ 1492 w 1535"/>
                <a:gd name="T3" fmla="*/ 234 h 509"/>
                <a:gd name="T4" fmla="*/ 1456 w 1535"/>
                <a:gd name="T5" fmla="*/ 206 h 509"/>
                <a:gd name="T6" fmla="*/ 1423 w 1535"/>
                <a:gd name="T7" fmla="*/ 186 h 509"/>
                <a:gd name="T8" fmla="*/ 1384 w 1535"/>
                <a:gd name="T9" fmla="*/ 162 h 509"/>
                <a:gd name="T10" fmla="*/ 1329 w 1535"/>
                <a:gd name="T11" fmla="*/ 130 h 509"/>
                <a:gd name="T12" fmla="*/ 1274 w 1535"/>
                <a:gd name="T13" fmla="*/ 105 h 509"/>
                <a:gd name="T14" fmla="*/ 1210 w 1535"/>
                <a:gd name="T15" fmla="*/ 81 h 509"/>
                <a:gd name="T16" fmla="*/ 1146 w 1535"/>
                <a:gd name="T17" fmla="*/ 62 h 509"/>
                <a:gd name="T18" fmla="*/ 1086 w 1535"/>
                <a:gd name="T19" fmla="*/ 46 h 509"/>
                <a:gd name="T20" fmla="*/ 1008 w 1535"/>
                <a:gd name="T21" fmla="*/ 28 h 509"/>
                <a:gd name="T22" fmla="*/ 952 w 1535"/>
                <a:gd name="T23" fmla="*/ 19 h 509"/>
                <a:gd name="T24" fmla="*/ 875 w 1535"/>
                <a:gd name="T25" fmla="*/ 12 h 509"/>
                <a:gd name="T26" fmla="*/ 791 w 1535"/>
                <a:gd name="T27" fmla="*/ 4 h 509"/>
                <a:gd name="T28" fmla="*/ 708 w 1535"/>
                <a:gd name="T29" fmla="*/ 1 h 509"/>
                <a:gd name="T30" fmla="*/ 647 w 1535"/>
                <a:gd name="T31" fmla="*/ 0 h 509"/>
                <a:gd name="T32" fmla="*/ 565 w 1535"/>
                <a:gd name="T33" fmla="*/ 10 h 509"/>
                <a:gd name="T34" fmla="*/ 501 w 1535"/>
                <a:gd name="T35" fmla="*/ 23 h 509"/>
                <a:gd name="T36" fmla="*/ 433 w 1535"/>
                <a:gd name="T37" fmla="*/ 41 h 509"/>
                <a:gd name="T38" fmla="*/ 365 w 1535"/>
                <a:gd name="T39" fmla="*/ 65 h 509"/>
                <a:gd name="T40" fmla="*/ 327 w 1535"/>
                <a:gd name="T41" fmla="*/ 82 h 509"/>
                <a:gd name="T42" fmla="*/ 285 w 1535"/>
                <a:gd name="T43" fmla="*/ 110 h 509"/>
                <a:gd name="T44" fmla="*/ 254 w 1535"/>
                <a:gd name="T45" fmla="*/ 134 h 509"/>
                <a:gd name="T46" fmla="*/ 225 w 1535"/>
                <a:gd name="T47" fmla="*/ 157 h 509"/>
                <a:gd name="T48" fmla="*/ 203 w 1535"/>
                <a:gd name="T49" fmla="*/ 178 h 509"/>
                <a:gd name="T50" fmla="*/ 114 w 1535"/>
                <a:gd name="T51" fmla="*/ 23 h 509"/>
                <a:gd name="T52" fmla="*/ 108 w 1535"/>
                <a:gd name="T53" fmla="*/ 93 h 509"/>
                <a:gd name="T54" fmla="*/ 98 w 1535"/>
                <a:gd name="T55" fmla="*/ 157 h 509"/>
                <a:gd name="T56" fmla="*/ 84 w 1535"/>
                <a:gd name="T57" fmla="*/ 242 h 509"/>
                <a:gd name="T58" fmla="*/ 62 w 1535"/>
                <a:gd name="T59" fmla="*/ 317 h 509"/>
                <a:gd name="T60" fmla="*/ 36 w 1535"/>
                <a:gd name="T61" fmla="*/ 382 h 509"/>
                <a:gd name="T62" fmla="*/ 0 w 1535"/>
                <a:gd name="T63" fmla="*/ 451 h 509"/>
                <a:gd name="T64" fmla="*/ 69 w 1535"/>
                <a:gd name="T65" fmla="*/ 446 h 509"/>
                <a:gd name="T66" fmla="*/ 144 w 1535"/>
                <a:gd name="T67" fmla="*/ 444 h 509"/>
                <a:gd name="T68" fmla="*/ 227 w 1535"/>
                <a:gd name="T69" fmla="*/ 454 h 509"/>
                <a:gd name="T70" fmla="*/ 298 w 1535"/>
                <a:gd name="T71" fmla="*/ 470 h 509"/>
                <a:gd name="T72" fmla="*/ 341 w 1535"/>
                <a:gd name="T73" fmla="*/ 481 h 509"/>
                <a:gd name="T74" fmla="*/ 396 w 1535"/>
                <a:gd name="T75" fmla="*/ 508 h 509"/>
                <a:gd name="T76" fmla="*/ 306 w 1535"/>
                <a:gd name="T77" fmla="*/ 352 h 509"/>
                <a:gd name="T78" fmla="*/ 356 w 1535"/>
                <a:gd name="T79" fmla="*/ 312 h 509"/>
                <a:gd name="T80" fmla="*/ 403 w 1535"/>
                <a:gd name="T81" fmla="*/ 278 h 509"/>
                <a:gd name="T82" fmla="*/ 466 w 1535"/>
                <a:gd name="T83" fmla="*/ 248 h 509"/>
                <a:gd name="T84" fmla="*/ 527 w 1535"/>
                <a:gd name="T85" fmla="*/ 222 h 509"/>
                <a:gd name="T86" fmla="*/ 603 w 1535"/>
                <a:gd name="T87" fmla="*/ 201 h 509"/>
                <a:gd name="T88" fmla="*/ 670 w 1535"/>
                <a:gd name="T89" fmla="*/ 184 h 509"/>
                <a:gd name="T90" fmla="*/ 771 w 1535"/>
                <a:gd name="T91" fmla="*/ 163 h 509"/>
                <a:gd name="T92" fmla="*/ 853 w 1535"/>
                <a:gd name="T93" fmla="*/ 154 h 509"/>
                <a:gd name="T94" fmla="*/ 931 w 1535"/>
                <a:gd name="T95" fmla="*/ 149 h 509"/>
                <a:gd name="T96" fmla="*/ 1018 w 1535"/>
                <a:gd name="T97" fmla="*/ 151 h 509"/>
                <a:gd name="T98" fmla="*/ 1058 w 1535"/>
                <a:gd name="T99" fmla="*/ 152 h 509"/>
                <a:gd name="T100" fmla="*/ 1095 w 1535"/>
                <a:gd name="T101" fmla="*/ 153 h 509"/>
                <a:gd name="T102" fmla="*/ 1130 w 1535"/>
                <a:gd name="T103" fmla="*/ 158 h 509"/>
                <a:gd name="T104" fmla="*/ 1164 w 1535"/>
                <a:gd name="T105" fmla="*/ 162 h 509"/>
                <a:gd name="T106" fmla="*/ 1222 w 1535"/>
                <a:gd name="T107" fmla="*/ 166 h 509"/>
                <a:gd name="T108" fmla="*/ 1267 w 1535"/>
                <a:gd name="T109" fmla="*/ 177 h 509"/>
                <a:gd name="T110" fmla="*/ 1300 w 1535"/>
                <a:gd name="T111" fmla="*/ 185 h 509"/>
                <a:gd name="T112" fmla="*/ 1334 w 1535"/>
                <a:gd name="T113" fmla="*/ 193 h 509"/>
                <a:gd name="T114" fmla="*/ 1368 w 1535"/>
                <a:gd name="T115" fmla="*/ 202 h 509"/>
                <a:gd name="T116" fmla="*/ 1396 w 1535"/>
                <a:gd name="T117" fmla="*/ 211 h 509"/>
                <a:gd name="T118" fmla="*/ 1430 w 1535"/>
                <a:gd name="T119" fmla="*/ 222 h 509"/>
                <a:gd name="T120" fmla="*/ 1467 w 1535"/>
                <a:gd name="T121" fmla="*/ 238 h 509"/>
                <a:gd name="T122" fmla="*/ 1501 w 1535"/>
                <a:gd name="T123" fmla="*/ 252 h 509"/>
                <a:gd name="T124" fmla="*/ 1534 w 1535"/>
                <a:gd name="T125" fmla="*/ 27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5" h="509">
                  <a:moveTo>
                    <a:pt x="1534" y="270"/>
                  </a:moveTo>
                  <a:lnTo>
                    <a:pt x="1492" y="234"/>
                  </a:lnTo>
                  <a:lnTo>
                    <a:pt x="1456" y="206"/>
                  </a:lnTo>
                  <a:lnTo>
                    <a:pt x="1423" y="186"/>
                  </a:lnTo>
                  <a:lnTo>
                    <a:pt x="1384" y="162"/>
                  </a:lnTo>
                  <a:lnTo>
                    <a:pt x="1329" y="130"/>
                  </a:lnTo>
                  <a:lnTo>
                    <a:pt x="1274" y="105"/>
                  </a:lnTo>
                  <a:lnTo>
                    <a:pt x="1210" y="81"/>
                  </a:lnTo>
                  <a:lnTo>
                    <a:pt x="1146" y="62"/>
                  </a:lnTo>
                  <a:lnTo>
                    <a:pt x="1086" y="46"/>
                  </a:lnTo>
                  <a:lnTo>
                    <a:pt x="1008" y="28"/>
                  </a:lnTo>
                  <a:lnTo>
                    <a:pt x="952" y="19"/>
                  </a:lnTo>
                  <a:lnTo>
                    <a:pt x="875" y="12"/>
                  </a:lnTo>
                  <a:lnTo>
                    <a:pt x="791" y="4"/>
                  </a:lnTo>
                  <a:lnTo>
                    <a:pt x="708" y="1"/>
                  </a:lnTo>
                  <a:lnTo>
                    <a:pt x="647" y="0"/>
                  </a:lnTo>
                  <a:lnTo>
                    <a:pt x="565" y="10"/>
                  </a:lnTo>
                  <a:lnTo>
                    <a:pt x="501" y="23"/>
                  </a:lnTo>
                  <a:lnTo>
                    <a:pt x="433" y="41"/>
                  </a:lnTo>
                  <a:lnTo>
                    <a:pt x="365" y="65"/>
                  </a:lnTo>
                  <a:lnTo>
                    <a:pt x="327" y="82"/>
                  </a:lnTo>
                  <a:lnTo>
                    <a:pt x="285" y="110"/>
                  </a:lnTo>
                  <a:lnTo>
                    <a:pt x="254" y="134"/>
                  </a:lnTo>
                  <a:lnTo>
                    <a:pt x="225" y="157"/>
                  </a:lnTo>
                  <a:lnTo>
                    <a:pt x="203" y="178"/>
                  </a:lnTo>
                  <a:lnTo>
                    <a:pt x="114" y="23"/>
                  </a:lnTo>
                  <a:lnTo>
                    <a:pt x="108" y="93"/>
                  </a:lnTo>
                  <a:lnTo>
                    <a:pt x="98" y="157"/>
                  </a:lnTo>
                  <a:lnTo>
                    <a:pt x="84" y="242"/>
                  </a:lnTo>
                  <a:lnTo>
                    <a:pt x="62" y="317"/>
                  </a:lnTo>
                  <a:lnTo>
                    <a:pt x="36" y="382"/>
                  </a:lnTo>
                  <a:lnTo>
                    <a:pt x="0" y="451"/>
                  </a:lnTo>
                  <a:lnTo>
                    <a:pt x="69" y="446"/>
                  </a:lnTo>
                  <a:lnTo>
                    <a:pt x="144" y="444"/>
                  </a:lnTo>
                  <a:lnTo>
                    <a:pt x="227" y="454"/>
                  </a:lnTo>
                  <a:lnTo>
                    <a:pt x="298" y="470"/>
                  </a:lnTo>
                  <a:lnTo>
                    <a:pt x="341" y="481"/>
                  </a:lnTo>
                  <a:lnTo>
                    <a:pt x="396" y="508"/>
                  </a:lnTo>
                  <a:lnTo>
                    <a:pt x="306" y="352"/>
                  </a:lnTo>
                  <a:lnTo>
                    <a:pt x="356" y="312"/>
                  </a:lnTo>
                  <a:lnTo>
                    <a:pt x="403" y="278"/>
                  </a:lnTo>
                  <a:lnTo>
                    <a:pt x="466" y="248"/>
                  </a:lnTo>
                  <a:lnTo>
                    <a:pt x="527" y="222"/>
                  </a:lnTo>
                  <a:lnTo>
                    <a:pt x="603" y="201"/>
                  </a:lnTo>
                  <a:lnTo>
                    <a:pt x="670" y="184"/>
                  </a:lnTo>
                  <a:lnTo>
                    <a:pt x="771" y="163"/>
                  </a:lnTo>
                  <a:lnTo>
                    <a:pt x="853" y="154"/>
                  </a:lnTo>
                  <a:lnTo>
                    <a:pt x="931" y="149"/>
                  </a:lnTo>
                  <a:lnTo>
                    <a:pt x="1018" y="151"/>
                  </a:lnTo>
                  <a:lnTo>
                    <a:pt x="1058" y="152"/>
                  </a:lnTo>
                  <a:lnTo>
                    <a:pt x="1095" y="153"/>
                  </a:lnTo>
                  <a:lnTo>
                    <a:pt x="1130" y="158"/>
                  </a:lnTo>
                  <a:lnTo>
                    <a:pt x="1164" y="162"/>
                  </a:lnTo>
                  <a:lnTo>
                    <a:pt x="1222" y="166"/>
                  </a:lnTo>
                  <a:lnTo>
                    <a:pt x="1267" y="177"/>
                  </a:lnTo>
                  <a:lnTo>
                    <a:pt x="1300" y="185"/>
                  </a:lnTo>
                  <a:lnTo>
                    <a:pt x="1334" y="193"/>
                  </a:lnTo>
                  <a:lnTo>
                    <a:pt x="1368" y="202"/>
                  </a:lnTo>
                  <a:lnTo>
                    <a:pt x="1396" y="211"/>
                  </a:lnTo>
                  <a:lnTo>
                    <a:pt x="1430" y="222"/>
                  </a:lnTo>
                  <a:lnTo>
                    <a:pt x="1467" y="238"/>
                  </a:lnTo>
                  <a:lnTo>
                    <a:pt x="1501" y="252"/>
                  </a:lnTo>
                  <a:lnTo>
                    <a:pt x="1534" y="270"/>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27" name="TextBox 26"/>
          <p:cNvSpPr txBox="1"/>
          <p:nvPr/>
        </p:nvSpPr>
        <p:spPr>
          <a:xfrm>
            <a:off x="1524001" y="6519447"/>
            <a:ext cx="763587" cy="338554"/>
          </a:xfrm>
          <a:prstGeom prst="rect">
            <a:avLst/>
          </a:prstGeom>
          <a:noFill/>
        </p:spPr>
        <p:txBody>
          <a:bodyPr wrap="square" rtlCol="0">
            <a:spAutoFit/>
          </a:bodyPr>
          <a:lstStyle/>
          <a:p>
            <a:pPr algn="ctr"/>
            <a:r>
              <a:rPr lang="en-US" sz="1600" dirty="0">
                <a:solidFill>
                  <a:schemeClr val="bg1">
                    <a:lumMod val="50000"/>
                  </a:schemeClr>
                </a:solidFill>
              </a:rPr>
              <a:t>[WF]</a:t>
            </a:r>
          </a:p>
        </p:txBody>
      </p:sp>
      <p:pic>
        <p:nvPicPr>
          <p:cNvPr id="2" name="Picture 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444581" y="822640"/>
            <a:ext cx="1852613" cy="1235075"/>
          </a:xfrm>
          <a:prstGeom prst="rect">
            <a:avLst/>
          </a:prstGeom>
        </p:spPr>
      </p:pic>
    </p:spTree>
    <p:extLst>
      <p:ext uri="{BB962C8B-B14F-4D97-AF65-F5344CB8AC3E}">
        <p14:creationId xmlns:p14="http://schemas.microsoft.com/office/powerpoint/2010/main" val="2532514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2" name="Object 2">
            <a:hlinkClick r:id="" action="ppaction://ole?verb=0"/>
          </p:cNvPr>
          <p:cNvGraphicFramePr>
            <a:graphicFrameLocks noGrp="1"/>
          </p:cNvGraphicFramePr>
          <p:nvPr>
            <p:ph idx="1"/>
          </p:nvPr>
        </p:nvGraphicFramePr>
        <p:xfrm>
          <a:off x="2095500" y="1928814"/>
          <a:ext cx="8083550" cy="4308475"/>
        </p:xfrm>
        <a:graphic>
          <a:graphicData uri="http://schemas.openxmlformats.org/presentationml/2006/ole">
            <mc:AlternateContent xmlns:mc="http://schemas.openxmlformats.org/markup-compatibility/2006">
              <mc:Choice xmlns:v="urn:schemas-microsoft-com:vml" Requires="v">
                <p:oleObj spid="_x0000_s4190" name="VISIO" r:id="rId4" imgW="3993840" imgH="2130120" progId="Visio.Drawing.4">
                  <p:embed/>
                </p:oleObj>
              </mc:Choice>
              <mc:Fallback>
                <p:oleObj name="VISIO" r:id="rId4" imgW="3993840" imgH="2130120" progId="Visio.Drawing.4">
                  <p:embed/>
                  <p:pic>
                    <p:nvPicPr>
                      <p:cNvPr id="71682" name="Object 2">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5500" y="1928814"/>
                        <a:ext cx="8083550" cy="4308475"/>
                      </a:xfrm>
                      <a:prstGeom prst="rect">
                        <a:avLst/>
                      </a:prstGeom>
                      <a:noFill/>
                      <a:ln>
                        <a:noFill/>
                      </a:ln>
                      <a:effectLst>
                        <a:outerShdw blurRad="63500"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
        <p:nvSpPr>
          <p:cNvPr id="71683" name="Arc 3"/>
          <p:cNvSpPr>
            <a:spLocks/>
          </p:cNvSpPr>
          <p:nvPr/>
        </p:nvSpPr>
        <p:spPr bwMode="auto">
          <a:xfrm>
            <a:off x="4814888" y="2452688"/>
            <a:ext cx="596900" cy="139700"/>
          </a:xfrm>
          <a:custGeom>
            <a:avLst/>
            <a:gdLst>
              <a:gd name="G0" fmla="+- 21600 0 0"/>
              <a:gd name="G1" fmla="+- 21600 0 0"/>
              <a:gd name="G2" fmla="+- 21600 0 0"/>
              <a:gd name="T0" fmla="*/ 0 w 21600"/>
              <a:gd name="T1" fmla="*/ 21600 h 21600"/>
              <a:gd name="T2" fmla="*/ 21543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1" y="21599"/>
                </a:moveTo>
                <a:cubicBezTo>
                  <a:pt x="-1" y="9692"/>
                  <a:pt x="9635" y="31"/>
                  <a:pt x="21543" y="0"/>
                </a:cubicBezTo>
              </a:path>
              <a:path w="21600" h="21600" stroke="0" extrusionOk="0">
                <a:moveTo>
                  <a:pt x="-1" y="21599"/>
                </a:moveTo>
                <a:cubicBezTo>
                  <a:pt x="-1" y="9692"/>
                  <a:pt x="9635" y="31"/>
                  <a:pt x="21543" y="0"/>
                </a:cubicBezTo>
                <a:lnTo>
                  <a:pt x="21600" y="21600"/>
                </a:lnTo>
                <a:close/>
              </a:path>
            </a:pathLst>
          </a:custGeom>
          <a:noFill/>
          <a:ln w="25400" cap="rnd">
            <a:solidFill>
              <a:schemeClr val="folHlink"/>
            </a:solidFill>
            <a:round/>
            <a:headEnd type="triangle" w="med" len="me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graphicFrame>
        <p:nvGraphicFramePr>
          <p:cNvPr id="71685" name="Object 5">
            <a:hlinkClick r:id="" action="ppaction://ole?verb=0"/>
          </p:cNvPr>
          <p:cNvGraphicFramePr>
            <a:graphicFrameLocks/>
          </p:cNvGraphicFramePr>
          <p:nvPr/>
        </p:nvGraphicFramePr>
        <p:xfrm>
          <a:off x="5545139" y="2243139"/>
          <a:ext cx="3252787" cy="458787"/>
        </p:xfrm>
        <a:graphic>
          <a:graphicData uri="http://schemas.openxmlformats.org/presentationml/2006/ole">
            <mc:AlternateContent xmlns:mc="http://schemas.openxmlformats.org/markup-compatibility/2006">
              <mc:Choice xmlns:v="urn:schemas-microsoft-com:vml" Requires="v">
                <p:oleObj spid="_x0000_s4191" name="MathType Equation" r:id="rId6" imgW="3260520" imgH="466560" progId="Equation">
                  <p:embed/>
                </p:oleObj>
              </mc:Choice>
              <mc:Fallback>
                <p:oleObj name="MathType Equation" r:id="rId6" imgW="3260520" imgH="466560" progId="Equation">
                  <p:embed/>
                  <p:pic>
                    <p:nvPicPr>
                      <p:cNvPr id="71685" name="Object 5">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45139" y="2243139"/>
                        <a:ext cx="3252787" cy="458787"/>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71686" name="Object 6">
            <a:hlinkClick r:id="" action="ppaction://ole?verb=0"/>
          </p:cNvPr>
          <p:cNvGraphicFramePr>
            <a:graphicFrameLocks/>
          </p:cNvGraphicFramePr>
          <p:nvPr/>
        </p:nvGraphicFramePr>
        <p:xfrm>
          <a:off x="7359650" y="4419600"/>
          <a:ext cx="2622550" cy="615950"/>
        </p:xfrm>
        <a:graphic>
          <a:graphicData uri="http://schemas.openxmlformats.org/presentationml/2006/ole">
            <mc:AlternateContent xmlns:mc="http://schemas.openxmlformats.org/markup-compatibility/2006">
              <mc:Choice xmlns:v="urn:schemas-microsoft-com:vml" Requires="v">
                <p:oleObj spid="_x0000_s4192" name="Equation" r:id="rId8" imgW="1066680" imgH="228600" progId="Equation.3">
                  <p:embed/>
                </p:oleObj>
              </mc:Choice>
              <mc:Fallback>
                <p:oleObj name="Equation" r:id="rId8" imgW="1066680" imgH="228600" progId="Equation.3">
                  <p:embed/>
                  <p:pic>
                    <p:nvPicPr>
                      <p:cNvPr id="71686" name="Object 6">
                        <a:hlinkClick r:id="" action="ppaction://ole?verb=0"/>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59650" y="4419600"/>
                        <a:ext cx="2622550" cy="615950"/>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71687" name="Arc 7"/>
          <p:cNvSpPr>
            <a:spLocks/>
          </p:cNvSpPr>
          <p:nvPr/>
        </p:nvSpPr>
        <p:spPr bwMode="auto">
          <a:xfrm>
            <a:off x="5653088" y="4191000"/>
            <a:ext cx="596900" cy="67310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1" y="11929"/>
                  <a:pt x="-1" y="-1"/>
                </a:cubicBezTo>
              </a:path>
              <a:path w="21600" h="21600" stroke="0" extrusionOk="0">
                <a:moveTo>
                  <a:pt x="21600" y="21599"/>
                </a:moveTo>
                <a:cubicBezTo>
                  <a:pt x="9670" y="21599"/>
                  <a:pt x="-1" y="11929"/>
                  <a:pt x="-1" y="-1"/>
                </a:cubicBezTo>
                <a:lnTo>
                  <a:pt x="21600" y="0"/>
                </a:lnTo>
                <a:close/>
              </a:path>
            </a:pathLst>
          </a:custGeom>
          <a:noFill/>
          <a:ln w="25400" cap="rnd">
            <a:solidFill>
              <a:schemeClr val="folHlink"/>
            </a:solidFill>
            <a:round/>
            <a:headEnd/>
            <a:tailEnd type="triangle" w="med" len="me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1688" name="Rectangle 8"/>
          <p:cNvSpPr>
            <a:spLocks noChangeArrowheads="1"/>
          </p:cNvSpPr>
          <p:nvPr/>
        </p:nvSpPr>
        <p:spPr bwMode="auto">
          <a:xfrm>
            <a:off x="8904289" y="2212975"/>
            <a:ext cx="166052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a:solidFill>
                  <a:schemeClr val="tx2"/>
                </a:solidFill>
                <a:effectLst>
                  <a:outerShdw blurRad="38100" dist="38100" dir="2700000" algn="tl">
                    <a:srgbClr val="000000"/>
                  </a:outerShdw>
                </a:effectLst>
              </a:rPr>
              <a:t>Observedvalue</a:t>
            </a:r>
          </a:p>
        </p:txBody>
      </p:sp>
      <p:sp>
        <p:nvSpPr>
          <p:cNvPr id="71689" name="Arc 9"/>
          <p:cNvSpPr>
            <a:spLocks/>
          </p:cNvSpPr>
          <p:nvPr/>
        </p:nvSpPr>
        <p:spPr bwMode="auto">
          <a:xfrm>
            <a:off x="8915400" y="2971800"/>
            <a:ext cx="368300" cy="52070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close/>
              </a:path>
            </a:pathLst>
          </a:custGeom>
          <a:noFill/>
          <a:ln w="25400" cap="rnd">
            <a:solidFill>
              <a:schemeClr val="folHlink"/>
            </a:solidFill>
            <a:round/>
            <a:headEnd/>
            <a:tailEnd type="triangle" w="med" len="me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1690" name="Rectangle 10"/>
          <p:cNvSpPr>
            <a:spLocks noChangeArrowheads="1"/>
          </p:cNvSpPr>
          <p:nvPr/>
        </p:nvSpPr>
        <p:spPr bwMode="auto">
          <a:xfrm>
            <a:off x="2200275" y="5945188"/>
            <a:ext cx="282575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a:solidFill>
                  <a:schemeClr val="tx2"/>
                </a:solidFill>
                <a:effectLst>
                  <a:outerShdw blurRad="38100" dist="38100" dir="2700000" algn="tl">
                    <a:srgbClr val="000000"/>
                  </a:outerShdw>
                </a:effectLst>
              </a:rPr>
              <a:t>Observed value</a:t>
            </a:r>
          </a:p>
        </p:txBody>
      </p:sp>
      <p:sp>
        <p:nvSpPr>
          <p:cNvPr id="71691" name="Arc 11"/>
          <p:cNvSpPr>
            <a:spLocks/>
          </p:cNvSpPr>
          <p:nvPr/>
        </p:nvSpPr>
        <p:spPr bwMode="auto">
          <a:xfrm>
            <a:off x="4724400" y="5410200"/>
            <a:ext cx="368300" cy="74930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close/>
              </a:path>
            </a:pathLst>
          </a:custGeom>
          <a:noFill/>
          <a:ln w="25400" cap="rnd">
            <a:solidFill>
              <a:schemeClr val="folHlink"/>
            </a:solidFill>
            <a:round/>
            <a:headEnd type="triangle" w="med" len="me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1692" name="Rectangle 12"/>
          <p:cNvSpPr>
            <a:spLocks noChangeArrowheads="1"/>
          </p:cNvSpPr>
          <p:nvPr/>
        </p:nvSpPr>
        <p:spPr bwMode="auto">
          <a:xfrm>
            <a:off x="5013326" y="3252789"/>
            <a:ext cx="3363913"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3600" b="1" i="1">
                <a:solidFill>
                  <a:schemeClr val="tx2"/>
                </a:solidFill>
                <a:effectLst>
                  <a:outerShdw blurRad="38100" dist="38100" dir="2700000" algn="tl">
                    <a:srgbClr val="000000"/>
                  </a:outerShdw>
                </a:effectLst>
                <a:latin typeface="Symbol" charset="2"/>
              </a:rPr>
              <a:t></a:t>
            </a:r>
            <a:r>
              <a:rPr lang="en-US" altLang="x-none" sz="3600" b="1" i="1" baseline="-25000">
                <a:solidFill>
                  <a:schemeClr val="tx2"/>
                </a:solidFill>
                <a:effectLst>
                  <a:outerShdw blurRad="38100" dist="38100" dir="2700000" algn="tl">
                    <a:srgbClr val="000000"/>
                  </a:outerShdw>
                </a:effectLst>
              </a:rPr>
              <a:t>i</a:t>
            </a:r>
            <a:r>
              <a:rPr lang="en-US" altLang="x-none" sz="3600" b="1">
                <a:solidFill>
                  <a:schemeClr val="tx2"/>
                </a:solidFill>
                <a:effectLst>
                  <a:outerShdw blurRad="38100" dist="38100" dir="2700000" algn="tl">
                    <a:srgbClr val="000000"/>
                  </a:outerShdw>
                </a:effectLst>
              </a:rPr>
              <a:t> </a:t>
            </a:r>
            <a:r>
              <a:rPr lang="en-US" altLang="x-none" sz="2400" b="1">
                <a:solidFill>
                  <a:schemeClr val="tx2"/>
                </a:solidFill>
                <a:effectLst>
                  <a:outerShdw blurRad="38100" dist="38100" dir="2700000" algn="tl">
                    <a:srgbClr val="000000"/>
                  </a:outerShdw>
                </a:effectLst>
              </a:rPr>
              <a:t>= Random error</a:t>
            </a:r>
          </a:p>
        </p:txBody>
      </p:sp>
      <p:sp>
        <p:nvSpPr>
          <p:cNvPr id="9" name="Title 8"/>
          <p:cNvSpPr>
            <a:spLocks noGrp="1"/>
          </p:cNvSpPr>
          <p:nvPr>
            <p:ph type="title"/>
          </p:nvPr>
        </p:nvSpPr>
        <p:spPr/>
        <p:txBody>
          <a:bodyPr/>
          <a:lstStyle/>
          <a:p>
            <a:r>
              <a:rPr lang="en-US" dirty="0"/>
              <a:t>Linear Regression</a:t>
            </a:r>
          </a:p>
        </p:txBody>
      </p:sp>
      <p:sp>
        <p:nvSpPr>
          <p:cNvPr id="24" name="TextBox 23"/>
          <p:cNvSpPr txBox="1"/>
          <p:nvPr/>
        </p:nvSpPr>
        <p:spPr>
          <a:xfrm>
            <a:off x="1524001" y="6519447"/>
            <a:ext cx="676274"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3142419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730" name="Object 2">
            <a:hlinkClick r:id="" action="ppaction://ole?verb=0"/>
          </p:cNvPr>
          <p:cNvGraphicFramePr>
            <a:graphicFrameLocks noGrp="1"/>
          </p:cNvGraphicFramePr>
          <p:nvPr>
            <p:ph idx="1"/>
          </p:nvPr>
        </p:nvGraphicFramePr>
        <p:xfrm>
          <a:off x="2095500" y="1928814"/>
          <a:ext cx="8083550" cy="4308475"/>
        </p:xfrm>
        <a:graphic>
          <a:graphicData uri="http://schemas.openxmlformats.org/presentationml/2006/ole">
            <mc:AlternateContent xmlns:mc="http://schemas.openxmlformats.org/markup-compatibility/2006">
              <mc:Choice xmlns:v="urn:schemas-microsoft-com:vml" Requires="v">
                <p:oleObj spid="_x0000_s5214" name="VISIO" r:id="rId4" imgW="3993840" imgH="2130120" progId="Visio.Drawing.4">
                  <p:embed/>
                </p:oleObj>
              </mc:Choice>
              <mc:Fallback>
                <p:oleObj name="VISIO" r:id="rId4" imgW="3993840" imgH="2130120" progId="Visio.Drawing.4">
                  <p:embed/>
                  <p:pic>
                    <p:nvPicPr>
                      <p:cNvPr id="73730" name="Object 2">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5500" y="1928814"/>
                        <a:ext cx="8083550" cy="4308475"/>
                      </a:xfrm>
                      <a:prstGeom prst="rect">
                        <a:avLst/>
                      </a:prstGeom>
                      <a:noFill/>
                      <a:ln>
                        <a:noFill/>
                      </a:ln>
                      <a:effectLst>
                        <a:outerShdw blurRad="63500"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graphicFrame>
        <p:nvGraphicFramePr>
          <p:cNvPr id="73731" name="Object 3">
            <a:hlinkClick r:id="" action="ppaction://ole?verb=0"/>
          </p:cNvPr>
          <p:cNvGraphicFramePr>
            <a:graphicFrameLocks/>
          </p:cNvGraphicFramePr>
          <p:nvPr/>
        </p:nvGraphicFramePr>
        <p:xfrm>
          <a:off x="5472114" y="2058988"/>
          <a:ext cx="3495675" cy="715962"/>
        </p:xfrm>
        <a:graphic>
          <a:graphicData uri="http://schemas.openxmlformats.org/presentationml/2006/ole">
            <mc:AlternateContent xmlns:mc="http://schemas.openxmlformats.org/markup-compatibility/2006">
              <mc:Choice xmlns:v="urn:schemas-microsoft-com:vml" Requires="v">
                <p:oleObj spid="_x0000_s5215" name="MathType Equation" r:id="rId6" imgW="3503520" imgH="722160" progId="Equation">
                  <p:embed/>
                </p:oleObj>
              </mc:Choice>
              <mc:Fallback>
                <p:oleObj name="MathType Equation" r:id="rId6" imgW="3503520" imgH="722160" progId="Equation">
                  <p:embed/>
                  <p:pic>
                    <p:nvPicPr>
                      <p:cNvPr id="73731" name="Object 3">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2114" y="2058988"/>
                        <a:ext cx="3495675" cy="715962"/>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73732" name="Rectangle 4"/>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x-none"/>
              <a:t>Sample Linear Regression Model</a:t>
            </a:r>
          </a:p>
        </p:txBody>
      </p:sp>
      <p:graphicFrame>
        <p:nvGraphicFramePr>
          <p:cNvPr id="73733" name="Object 5">
            <a:hlinkClick r:id="" action="ppaction://ole?verb=0"/>
          </p:cNvPr>
          <p:cNvGraphicFramePr>
            <a:graphicFrameLocks/>
          </p:cNvGraphicFramePr>
          <p:nvPr/>
        </p:nvGraphicFramePr>
        <p:xfrm>
          <a:off x="5956301" y="4552951"/>
          <a:ext cx="2708275" cy="714375"/>
        </p:xfrm>
        <a:graphic>
          <a:graphicData uri="http://schemas.openxmlformats.org/presentationml/2006/ole">
            <mc:AlternateContent xmlns:mc="http://schemas.openxmlformats.org/markup-compatibility/2006">
              <mc:Choice xmlns:v="urn:schemas-microsoft-com:vml" Requires="v">
                <p:oleObj spid="_x0000_s5216" name="MathType Equation" r:id="rId8" imgW="2716200" imgH="722160" progId="Equation">
                  <p:embed/>
                </p:oleObj>
              </mc:Choice>
              <mc:Fallback>
                <p:oleObj name="MathType Equation" r:id="rId8" imgW="2716200" imgH="722160" progId="Equation">
                  <p:embed/>
                  <p:pic>
                    <p:nvPicPr>
                      <p:cNvPr id="73733" name="Object 5">
                        <a:hlinkClick r:id="" action="ppaction://ole?verb=0"/>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56301" y="4552951"/>
                        <a:ext cx="2708275" cy="714375"/>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73734" name="Arc 6"/>
          <p:cNvSpPr>
            <a:spLocks/>
          </p:cNvSpPr>
          <p:nvPr/>
        </p:nvSpPr>
        <p:spPr bwMode="auto">
          <a:xfrm>
            <a:off x="5272088" y="4343400"/>
            <a:ext cx="673100" cy="52070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1" y="11929"/>
                  <a:pt x="-1" y="-1"/>
                </a:cubicBezTo>
              </a:path>
              <a:path w="21600" h="21600" stroke="0" extrusionOk="0">
                <a:moveTo>
                  <a:pt x="21600" y="21599"/>
                </a:moveTo>
                <a:cubicBezTo>
                  <a:pt x="9670" y="21599"/>
                  <a:pt x="-1" y="11929"/>
                  <a:pt x="-1" y="-1"/>
                </a:cubicBezTo>
                <a:lnTo>
                  <a:pt x="21600" y="0"/>
                </a:lnTo>
                <a:close/>
              </a:path>
            </a:pathLst>
          </a:custGeom>
          <a:noFill/>
          <a:ln w="25400" cap="rnd">
            <a:solidFill>
              <a:schemeClr val="folHlink"/>
            </a:solidFill>
            <a:round/>
            <a:headEnd/>
            <a:tailEnd type="triangle" w="med" len="me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3735" name="Arc 7"/>
          <p:cNvSpPr>
            <a:spLocks/>
          </p:cNvSpPr>
          <p:nvPr/>
        </p:nvSpPr>
        <p:spPr bwMode="auto">
          <a:xfrm>
            <a:off x="4814888" y="2452688"/>
            <a:ext cx="596900" cy="139700"/>
          </a:xfrm>
          <a:custGeom>
            <a:avLst/>
            <a:gdLst>
              <a:gd name="G0" fmla="+- 21600 0 0"/>
              <a:gd name="G1" fmla="+- 21600 0 0"/>
              <a:gd name="G2" fmla="+- 21600 0 0"/>
              <a:gd name="T0" fmla="*/ 0 w 21600"/>
              <a:gd name="T1" fmla="*/ 21600 h 21600"/>
              <a:gd name="T2" fmla="*/ 21543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1" y="21599"/>
                </a:moveTo>
                <a:cubicBezTo>
                  <a:pt x="-1" y="9692"/>
                  <a:pt x="9635" y="31"/>
                  <a:pt x="21543" y="0"/>
                </a:cubicBezTo>
              </a:path>
              <a:path w="21600" h="21600" stroke="0" extrusionOk="0">
                <a:moveTo>
                  <a:pt x="-1" y="21599"/>
                </a:moveTo>
                <a:cubicBezTo>
                  <a:pt x="-1" y="9692"/>
                  <a:pt x="9635" y="31"/>
                  <a:pt x="21543" y="0"/>
                </a:cubicBezTo>
                <a:lnTo>
                  <a:pt x="21600" y="21600"/>
                </a:lnTo>
                <a:close/>
              </a:path>
            </a:pathLst>
          </a:custGeom>
          <a:noFill/>
          <a:ln w="25400" cap="rnd">
            <a:solidFill>
              <a:schemeClr val="folHlink"/>
            </a:solidFill>
            <a:round/>
            <a:headEnd type="triangle" w="med" len="me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3736" name="Arc 8"/>
          <p:cNvSpPr>
            <a:spLocks/>
          </p:cNvSpPr>
          <p:nvPr/>
        </p:nvSpPr>
        <p:spPr bwMode="auto">
          <a:xfrm>
            <a:off x="4724400" y="5410200"/>
            <a:ext cx="368300" cy="74930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close/>
              </a:path>
            </a:pathLst>
          </a:custGeom>
          <a:noFill/>
          <a:ln w="25400" cap="rnd">
            <a:solidFill>
              <a:schemeClr val="folHlink"/>
            </a:solidFill>
            <a:round/>
            <a:headEnd type="triangle" w="med" len="me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3737" name="Rectangle 9"/>
          <p:cNvSpPr>
            <a:spLocks noChangeArrowheads="1"/>
          </p:cNvSpPr>
          <p:nvPr/>
        </p:nvSpPr>
        <p:spPr bwMode="auto">
          <a:xfrm>
            <a:off x="8601075" y="4040188"/>
            <a:ext cx="1989138"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a:solidFill>
                  <a:schemeClr val="tx2"/>
                </a:solidFill>
                <a:effectLst>
                  <a:outerShdw blurRad="38100" dist="38100" dir="2700000" algn="tl">
                    <a:srgbClr val="000000"/>
                  </a:outerShdw>
                </a:effectLst>
              </a:rPr>
              <a:t>Unsampled observation</a:t>
            </a:r>
          </a:p>
        </p:txBody>
      </p:sp>
      <p:sp>
        <p:nvSpPr>
          <p:cNvPr id="73738" name="Arc 10"/>
          <p:cNvSpPr>
            <a:spLocks/>
          </p:cNvSpPr>
          <p:nvPr/>
        </p:nvSpPr>
        <p:spPr bwMode="auto">
          <a:xfrm>
            <a:off x="8169276" y="4189413"/>
            <a:ext cx="455613" cy="22225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1" y="11929"/>
                  <a:pt x="-1" y="-1"/>
                </a:cubicBezTo>
              </a:path>
              <a:path w="21600" h="21600" stroke="0" extrusionOk="0">
                <a:moveTo>
                  <a:pt x="21600" y="21599"/>
                </a:moveTo>
                <a:cubicBezTo>
                  <a:pt x="9670" y="21599"/>
                  <a:pt x="-1" y="11929"/>
                  <a:pt x="-1" y="-1"/>
                </a:cubicBezTo>
                <a:lnTo>
                  <a:pt x="21600" y="0"/>
                </a:lnTo>
                <a:close/>
              </a:path>
            </a:pathLst>
          </a:custGeom>
          <a:noFill/>
          <a:ln w="25400" cap="rnd">
            <a:solidFill>
              <a:schemeClr val="folHlink"/>
            </a:solidFill>
            <a:round/>
            <a:headEnd/>
            <a:tailEnd type="triangle" w="med" len="me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3739" name="Rectangle 11"/>
          <p:cNvSpPr>
            <a:spLocks noChangeArrowheads="1"/>
          </p:cNvSpPr>
          <p:nvPr/>
        </p:nvSpPr>
        <p:spPr bwMode="auto">
          <a:xfrm>
            <a:off x="5014913" y="3008313"/>
            <a:ext cx="2100262"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i="1">
                <a:solidFill>
                  <a:schemeClr val="tx2"/>
                </a:solidFill>
                <a:effectLst>
                  <a:outerShdw blurRad="38100" dist="38100" dir="2700000" algn="tl">
                    <a:srgbClr val="000000"/>
                  </a:outerShdw>
                </a:effectLst>
                <a:latin typeface="Symbol" charset="2"/>
              </a:rPr>
              <a:t></a:t>
            </a:r>
            <a:r>
              <a:rPr lang="en-US" altLang="x-none" sz="3600" b="1" i="1" baseline="-25000">
                <a:solidFill>
                  <a:schemeClr val="tx2"/>
                </a:solidFill>
                <a:effectLst>
                  <a:outerShdw blurRad="38100" dist="38100" dir="2700000" algn="tl">
                    <a:srgbClr val="000000"/>
                  </a:outerShdw>
                </a:effectLst>
              </a:rPr>
              <a:t>i</a:t>
            </a:r>
            <a:r>
              <a:rPr lang="en-US" altLang="x-none" sz="3600" b="1" i="1">
                <a:solidFill>
                  <a:schemeClr val="tx2"/>
                </a:solidFill>
                <a:effectLst>
                  <a:outerShdw blurRad="38100" dist="38100" dir="2700000" algn="tl">
                    <a:srgbClr val="000000"/>
                  </a:outerShdw>
                </a:effectLst>
              </a:rPr>
              <a:t> </a:t>
            </a:r>
            <a:r>
              <a:rPr lang="en-US" altLang="x-none" sz="2400" b="1">
                <a:solidFill>
                  <a:schemeClr val="tx2"/>
                </a:solidFill>
                <a:effectLst>
                  <a:outerShdw blurRad="38100" dist="38100" dir="2700000" algn="tl">
                    <a:srgbClr val="000000"/>
                  </a:outerShdw>
                </a:effectLst>
              </a:rPr>
              <a:t>= Random error</a:t>
            </a:r>
          </a:p>
        </p:txBody>
      </p:sp>
      <p:sp>
        <p:nvSpPr>
          <p:cNvPr id="73740" name="Rectangle 12"/>
          <p:cNvSpPr>
            <a:spLocks noChangeArrowheads="1"/>
          </p:cNvSpPr>
          <p:nvPr/>
        </p:nvSpPr>
        <p:spPr bwMode="auto">
          <a:xfrm>
            <a:off x="2200275" y="5945188"/>
            <a:ext cx="282575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a:solidFill>
                  <a:schemeClr val="tx2"/>
                </a:solidFill>
                <a:effectLst>
                  <a:outerShdw blurRad="38100" dist="38100" dir="2700000" algn="tl">
                    <a:srgbClr val="000000"/>
                  </a:outerShdw>
                </a:effectLst>
              </a:rPr>
              <a:t>Observed value</a:t>
            </a:r>
          </a:p>
        </p:txBody>
      </p:sp>
      <p:sp>
        <p:nvSpPr>
          <p:cNvPr id="73741" name="Rectangle 13"/>
          <p:cNvSpPr>
            <a:spLocks noChangeArrowheads="1"/>
          </p:cNvSpPr>
          <p:nvPr/>
        </p:nvSpPr>
        <p:spPr bwMode="auto">
          <a:xfrm>
            <a:off x="5100638" y="3049588"/>
            <a:ext cx="37306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400" b="1">
                <a:solidFill>
                  <a:schemeClr val="tx2"/>
                </a:solidFill>
                <a:effectLst>
                  <a:outerShdw blurRad="38100" dist="38100" dir="2700000" algn="tl">
                    <a:srgbClr val="000000"/>
                  </a:outerShdw>
                </a:effectLst>
              </a:rPr>
              <a:t>^</a:t>
            </a:r>
          </a:p>
        </p:txBody>
      </p:sp>
      <p:sp>
        <p:nvSpPr>
          <p:cNvPr id="17" name="TextBox 16"/>
          <p:cNvSpPr txBox="1"/>
          <p:nvPr/>
        </p:nvSpPr>
        <p:spPr>
          <a:xfrm>
            <a:off x="1524001" y="6519447"/>
            <a:ext cx="779812"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3378389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524000" y="5486400"/>
            <a:ext cx="9144000" cy="137160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normAutofit/>
          </a:bodyPr>
          <a:lstStyle/>
          <a:p>
            <a:r>
              <a:rPr lang="en-US" altLang="x-none" dirty="0"/>
              <a:t>Estimating Parameters:</a:t>
            </a:r>
            <a:br>
              <a:rPr lang="en-US" altLang="x-none" dirty="0"/>
            </a:br>
            <a:r>
              <a:rPr lang="en-US" altLang="x-none" dirty="0"/>
              <a:t>Least Squares Method</a:t>
            </a:r>
          </a:p>
        </p:txBody>
      </p:sp>
      <p:sp>
        <p:nvSpPr>
          <p:cNvPr id="2" name="TextBox 1"/>
          <p:cNvSpPr txBox="1"/>
          <p:nvPr/>
        </p:nvSpPr>
        <p:spPr>
          <a:xfrm>
            <a:off x="3931576" y="0"/>
            <a:ext cx="7064974" cy="7725192"/>
          </a:xfrm>
          <a:prstGeom prst="rect">
            <a:avLst/>
          </a:prstGeom>
          <a:noFill/>
        </p:spPr>
        <p:txBody>
          <a:bodyPr wrap="square" rtlCol="0" anchor="ctr">
            <a:spAutoFit/>
          </a:bodyPr>
          <a:lstStyle/>
          <a:p>
            <a:pPr algn="ctr"/>
            <a:r>
              <a:rPr lang="en-US" sz="49600" dirty="0"/>
              <a:t>?</a:t>
            </a:r>
          </a:p>
        </p:txBody>
      </p:sp>
      <p:sp>
        <p:nvSpPr>
          <p:cNvPr id="3" name="Slide Number Placeholder 2"/>
          <p:cNvSpPr>
            <a:spLocks noGrp="1"/>
          </p:cNvSpPr>
          <p:nvPr>
            <p:ph type="sldNum" sz="quarter" idx="12"/>
          </p:nvPr>
        </p:nvSpPr>
        <p:spPr/>
        <p:txBody>
          <a:bodyPr/>
          <a:lstStyle/>
          <a:p>
            <a:fld id="{A2EF37A0-74FC-AB4F-AE4C-D9BFC6719E9F}" type="slidenum">
              <a:rPr lang="en-US" smtClean="0"/>
              <a:t>17</a:t>
            </a:fld>
            <a:endParaRPr lang="en-US"/>
          </a:p>
        </p:txBody>
      </p:sp>
    </p:spTree>
    <p:extLst>
      <p:ext uri="{BB962C8B-B14F-4D97-AF65-F5344CB8AC3E}">
        <p14:creationId xmlns:p14="http://schemas.microsoft.com/office/powerpoint/2010/main" val="93251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3311525" y="3235326"/>
            <a:ext cx="5657850" cy="2911475"/>
          </a:xfrm>
          <a:prstGeom prst="rect">
            <a:avLst/>
          </a:prstGeom>
          <a:solidFill>
            <a:schemeClr val="tx1"/>
          </a:solidFill>
          <a:ln w="12700">
            <a:solidFill>
              <a:schemeClr val="bg1"/>
            </a:solidFill>
            <a:miter lim="800000"/>
            <a:headEnd/>
            <a:tailEnd/>
          </a:ln>
          <a:effectLst>
            <a:prstShdw prst="shdw17" dist="17961" dir="2700000">
              <a:schemeClr val="bg1">
                <a:gamma/>
                <a:shade val="60000"/>
                <a:invGamma/>
                <a:alpha val="74998"/>
              </a:schemeClr>
            </a:prstShdw>
          </a:effectLst>
        </p:spPr>
        <p:txBody>
          <a:bodyPr wrap="none" anchor="ctr"/>
          <a:lstStyle/>
          <a:p>
            <a:endParaRPr lang="en-US"/>
          </a:p>
        </p:txBody>
      </p:sp>
      <p:grpSp>
        <p:nvGrpSpPr>
          <p:cNvPr id="5" name="Group 4"/>
          <p:cNvGrpSpPr/>
          <p:nvPr/>
        </p:nvGrpSpPr>
        <p:grpSpPr>
          <a:xfrm>
            <a:off x="4883150" y="3736975"/>
            <a:ext cx="3035300" cy="1435100"/>
            <a:chOff x="3359150" y="3736975"/>
            <a:chExt cx="3035300" cy="1435100"/>
          </a:xfrm>
          <a:solidFill>
            <a:schemeClr val="bg1"/>
          </a:solidFill>
        </p:grpSpPr>
        <p:sp>
          <p:nvSpPr>
            <p:cNvPr id="79910" name="Oval 38"/>
            <p:cNvSpPr>
              <a:spLocks noChangeArrowheads="1"/>
            </p:cNvSpPr>
            <p:nvPr/>
          </p:nvSpPr>
          <p:spPr bwMode="auto">
            <a:xfrm>
              <a:off x="4349750" y="49561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911" name="Oval 39"/>
            <p:cNvSpPr>
              <a:spLocks noChangeArrowheads="1"/>
            </p:cNvSpPr>
            <p:nvPr/>
          </p:nvSpPr>
          <p:spPr bwMode="auto">
            <a:xfrm>
              <a:off x="6178550" y="37369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912" name="Oval 40"/>
            <p:cNvSpPr>
              <a:spLocks noChangeArrowheads="1"/>
            </p:cNvSpPr>
            <p:nvPr/>
          </p:nvSpPr>
          <p:spPr bwMode="auto">
            <a:xfrm>
              <a:off x="3968750" y="42703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913" name="Oval 41"/>
            <p:cNvSpPr>
              <a:spLocks noChangeArrowheads="1"/>
            </p:cNvSpPr>
            <p:nvPr/>
          </p:nvSpPr>
          <p:spPr bwMode="auto">
            <a:xfrm>
              <a:off x="5416550" y="38131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914" name="Oval 42"/>
            <p:cNvSpPr>
              <a:spLocks noChangeArrowheads="1"/>
            </p:cNvSpPr>
            <p:nvPr/>
          </p:nvSpPr>
          <p:spPr bwMode="auto">
            <a:xfrm>
              <a:off x="5111750" y="47275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915" name="Oval 43"/>
            <p:cNvSpPr>
              <a:spLocks noChangeArrowheads="1"/>
            </p:cNvSpPr>
            <p:nvPr/>
          </p:nvSpPr>
          <p:spPr bwMode="auto">
            <a:xfrm>
              <a:off x="3359150" y="46513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79908" name="Rectangle 36"/>
          <p:cNvSpPr>
            <a:spLocks noGrp="1" noChangeArrowheads="1"/>
          </p:cNvSpPr>
          <p:nvPr>
            <p:ph type="title"/>
          </p:nvPr>
        </p:nvSpPr>
        <p:spPr/>
        <p:txBody>
          <a:bodyPr/>
          <a:lstStyle/>
          <a:p>
            <a:r>
              <a:rPr lang="en-US" altLang="x-none" dirty="0"/>
              <a:t>Scatter Plot</a:t>
            </a:r>
          </a:p>
        </p:txBody>
      </p:sp>
      <p:sp>
        <p:nvSpPr>
          <p:cNvPr id="79909" name="Rectangle 37"/>
          <p:cNvSpPr>
            <a:spLocks noGrp="1" noChangeArrowheads="1"/>
          </p:cNvSpPr>
          <p:nvPr>
            <p:ph type="body" idx="1"/>
          </p:nvPr>
        </p:nvSpPr>
        <p:spPr/>
        <p:txBody>
          <a:bodyPr/>
          <a:lstStyle/>
          <a:p>
            <a:r>
              <a:rPr lang="en-US" altLang="x-none" dirty="0"/>
              <a:t>Plot all (X</a:t>
            </a:r>
            <a:r>
              <a:rPr lang="en-US" altLang="x-none" baseline="-25000" dirty="0"/>
              <a:t>i</a:t>
            </a:r>
            <a:r>
              <a:rPr lang="en-US" altLang="x-none" dirty="0"/>
              <a:t>, Y</a:t>
            </a:r>
            <a:r>
              <a:rPr lang="en-US" altLang="x-none" baseline="-25000" dirty="0"/>
              <a:t>i</a:t>
            </a:r>
            <a:r>
              <a:rPr lang="en-US" altLang="x-none" dirty="0"/>
              <a:t>) pairs, and plot your learned model</a:t>
            </a:r>
          </a:p>
          <a:p>
            <a:r>
              <a:rPr lang="en-US" altLang="x-none" dirty="0"/>
              <a:t>If you squint, suggests how well the model fits the data</a:t>
            </a:r>
          </a:p>
        </p:txBody>
      </p:sp>
      <p:sp>
        <p:nvSpPr>
          <p:cNvPr id="79875" name="Line 3"/>
          <p:cNvSpPr>
            <a:spLocks noChangeShapeType="1"/>
          </p:cNvSpPr>
          <p:nvPr/>
        </p:nvSpPr>
        <p:spPr bwMode="auto">
          <a:xfrm>
            <a:off x="4095750" y="3894138"/>
            <a:ext cx="0" cy="137795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76" name="Line 4"/>
          <p:cNvSpPr>
            <a:spLocks noChangeShapeType="1"/>
          </p:cNvSpPr>
          <p:nvPr/>
        </p:nvSpPr>
        <p:spPr bwMode="auto">
          <a:xfrm>
            <a:off x="3998914" y="528478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77" name="Line 5"/>
          <p:cNvSpPr>
            <a:spLocks noChangeShapeType="1"/>
          </p:cNvSpPr>
          <p:nvPr/>
        </p:nvSpPr>
        <p:spPr bwMode="auto">
          <a:xfrm>
            <a:off x="3998914" y="48180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78" name="Line 6"/>
          <p:cNvSpPr>
            <a:spLocks noChangeShapeType="1"/>
          </p:cNvSpPr>
          <p:nvPr/>
        </p:nvSpPr>
        <p:spPr bwMode="auto">
          <a:xfrm>
            <a:off x="3998914" y="43481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79" name="Line 7"/>
          <p:cNvSpPr>
            <a:spLocks noChangeShapeType="1"/>
          </p:cNvSpPr>
          <p:nvPr/>
        </p:nvSpPr>
        <p:spPr bwMode="auto">
          <a:xfrm>
            <a:off x="3998914" y="388143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0" name="Line 8"/>
          <p:cNvSpPr>
            <a:spLocks noChangeShapeType="1"/>
          </p:cNvSpPr>
          <p:nvPr/>
        </p:nvSpPr>
        <p:spPr bwMode="auto">
          <a:xfrm>
            <a:off x="4108451" y="5284788"/>
            <a:ext cx="44354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1" name="Line 9"/>
          <p:cNvSpPr>
            <a:spLocks noChangeShapeType="1"/>
          </p:cNvSpPr>
          <p:nvPr/>
        </p:nvSpPr>
        <p:spPr bwMode="auto">
          <a:xfrm flipV="1">
            <a:off x="40957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2" name="Line 10"/>
          <p:cNvSpPr>
            <a:spLocks noChangeShapeType="1"/>
          </p:cNvSpPr>
          <p:nvPr/>
        </p:nvSpPr>
        <p:spPr bwMode="auto">
          <a:xfrm flipV="1">
            <a:off x="484187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3" name="Line 11"/>
          <p:cNvSpPr>
            <a:spLocks noChangeShapeType="1"/>
          </p:cNvSpPr>
          <p:nvPr/>
        </p:nvSpPr>
        <p:spPr bwMode="auto">
          <a:xfrm flipV="1">
            <a:off x="55816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4" name="Line 12"/>
          <p:cNvSpPr>
            <a:spLocks noChangeShapeType="1"/>
          </p:cNvSpPr>
          <p:nvPr/>
        </p:nvSpPr>
        <p:spPr bwMode="auto">
          <a:xfrm flipV="1">
            <a:off x="63261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5" name="Line 13"/>
          <p:cNvSpPr>
            <a:spLocks noChangeShapeType="1"/>
          </p:cNvSpPr>
          <p:nvPr/>
        </p:nvSpPr>
        <p:spPr bwMode="auto">
          <a:xfrm flipV="1">
            <a:off x="7072313"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6" name="Line 14"/>
          <p:cNvSpPr>
            <a:spLocks noChangeShapeType="1"/>
          </p:cNvSpPr>
          <p:nvPr/>
        </p:nvSpPr>
        <p:spPr bwMode="auto">
          <a:xfrm flipV="1">
            <a:off x="78120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7" name="Line 15"/>
          <p:cNvSpPr>
            <a:spLocks noChangeShapeType="1"/>
          </p:cNvSpPr>
          <p:nvPr/>
        </p:nvSpPr>
        <p:spPr bwMode="auto">
          <a:xfrm flipV="1">
            <a:off x="855662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8" name="Line 16"/>
          <p:cNvSpPr>
            <a:spLocks noChangeShapeType="1"/>
          </p:cNvSpPr>
          <p:nvPr/>
        </p:nvSpPr>
        <p:spPr bwMode="auto">
          <a:xfrm flipV="1">
            <a:off x="40957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9" name="Line 17"/>
          <p:cNvSpPr>
            <a:spLocks noChangeShapeType="1"/>
          </p:cNvSpPr>
          <p:nvPr/>
        </p:nvSpPr>
        <p:spPr bwMode="auto">
          <a:xfrm flipV="1">
            <a:off x="55816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90" name="Line 18"/>
          <p:cNvSpPr>
            <a:spLocks noChangeShapeType="1"/>
          </p:cNvSpPr>
          <p:nvPr/>
        </p:nvSpPr>
        <p:spPr bwMode="auto">
          <a:xfrm flipV="1">
            <a:off x="7072313"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91" name="Line 19"/>
          <p:cNvSpPr>
            <a:spLocks noChangeShapeType="1"/>
          </p:cNvSpPr>
          <p:nvPr/>
        </p:nvSpPr>
        <p:spPr bwMode="auto">
          <a:xfrm flipV="1">
            <a:off x="8556625"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98" name="Rectangle 26"/>
          <p:cNvSpPr>
            <a:spLocks noChangeArrowheads="1"/>
          </p:cNvSpPr>
          <p:nvPr/>
        </p:nvSpPr>
        <p:spPr bwMode="auto">
          <a:xfrm>
            <a:off x="3544888" y="5045076"/>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79899" name="Rectangle 27"/>
          <p:cNvSpPr>
            <a:spLocks noChangeArrowheads="1"/>
          </p:cNvSpPr>
          <p:nvPr/>
        </p:nvSpPr>
        <p:spPr bwMode="auto">
          <a:xfrm>
            <a:off x="3352800" y="4579939"/>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79900" name="Rectangle 28"/>
          <p:cNvSpPr>
            <a:spLocks noChangeArrowheads="1"/>
          </p:cNvSpPr>
          <p:nvPr/>
        </p:nvSpPr>
        <p:spPr bwMode="auto">
          <a:xfrm>
            <a:off x="3352800" y="4108451"/>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dirty="0">
                <a:solidFill>
                  <a:srgbClr val="FFFFFF"/>
                </a:solidFill>
              </a:rPr>
              <a:t>40</a:t>
            </a:r>
          </a:p>
        </p:txBody>
      </p:sp>
      <p:sp>
        <p:nvSpPr>
          <p:cNvPr id="79901" name="Rectangle 29"/>
          <p:cNvSpPr>
            <a:spLocks noChangeArrowheads="1"/>
          </p:cNvSpPr>
          <p:nvPr/>
        </p:nvSpPr>
        <p:spPr bwMode="auto">
          <a:xfrm>
            <a:off x="3352800" y="3641726"/>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79902" name="Rectangle 30"/>
          <p:cNvSpPr>
            <a:spLocks noChangeArrowheads="1"/>
          </p:cNvSpPr>
          <p:nvPr/>
        </p:nvSpPr>
        <p:spPr bwMode="auto">
          <a:xfrm>
            <a:off x="3910013" y="5561014"/>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79903" name="Rectangle 31"/>
          <p:cNvSpPr>
            <a:spLocks noChangeArrowheads="1"/>
          </p:cNvSpPr>
          <p:nvPr/>
        </p:nvSpPr>
        <p:spPr bwMode="auto">
          <a:xfrm>
            <a:off x="5299075"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79904" name="Rectangle 32"/>
          <p:cNvSpPr>
            <a:spLocks noChangeArrowheads="1"/>
          </p:cNvSpPr>
          <p:nvPr/>
        </p:nvSpPr>
        <p:spPr bwMode="auto">
          <a:xfrm>
            <a:off x="67897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79905" name="Rectangle 33"/>
          <p:cNvSpPr>
            <a:spLocks noChangeArrowheads="1"/>
          </p:cNvSpPr>
          <p:nvPr/>
        </p:nvSpPr>
        <p:spPr bwMode="auto">
          <a:xfrm>
            <a:off x="82756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79906" name="Rectangle 34"/>
          <p:cNvSpPr>
            <a:spLocks noChangeArrowheads="1"/>
          </p:cNvSpPr>
          <p:nvPr/>
        </p:nvSpPr>
        <p:spPr bwMode="auto">
          <a:xfrm>
            <a:off x="8580438" y="5054601"/>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X</a:t>
            </a:r>
          </a:p>
        </p:txBody>
      </p:sp>
      <p:sp>
        <p:nvSpPr>
          <p:cNvPr id="79907" name="Rectangle 35"/>
          <p:cNvSpPr>
            <a:spLocks noChangeArrowheads="1"/>
          </p:cNvSpPr>
          <p:nvPr/>
        </p:nvSpPr>
        <p:spPr bwMode="auto">
          <a:xfrm>
            <a:off x="3905250" y="3349626"/>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Y</a:t>
            </a:r>
          </a:p>
        </p:txBody>
      </p:sp>
      <p:sp>
        <p:nvSpPr>
          <p:cNvPr id="50" name="TextBox 49"/>
          <p:cNvSpPr txBox="1"/>
          <p:nvPr/>
        </p:nvSpPr>
        <p:spPr>
          <a:xfrm>
            <a:off x="1524001" y="6519447"/>
            <a:ext cx="851064"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69482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9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9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8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animBg="1"/>
      <p:bldP spid="79909"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4"/>
          <p:cNvSpPr>
            <a:spLocks noGrp="1" noChangeArrowheads="1"/>
          </p:cNvSpPr>
          <p:nvPr>
            <p:ph type="title"/>
          </p:nvPr>
        </p:nvSpPr>
        <p:spPr/>
        <p:txBody>
          <a:bodyPr/>
          <a:lstStyle/>
          <a:p>
            <a:r>
              <a:rPr lang="en-US" altLang="x-none" dirty="0"/>
              <a:t>Question</a:t>
            </a:r>
          </a:p>
        </p:txBody>
      </p:sp>
      <p:sp>
        <p:nvSpPr>
          <p:cNvPr id="4" name="Content Placeholder 3"/>
          <p:cNvSpPr>
            <a:spLocks noGrp="1"/>
          </p:cNvSpPr>
          <p:nvPr>
            <p:ph idx="1"/>
          </p:nvPr>
        </p:nvSpPr>
        <p:spPr/>
        <p:txBody>
          <a:bodyPr/>
          <a:lstStyle/>
          <a:p>
            <a:r>
              <a:rPr lang="en-US" altLang="x-none" dirty="0"/>
              <a:t>How would you draw a line through the points?</a:t>
            </a:r>
          </a:p>
          <a:p>
            <a:r>
              <a:rPr lang="en-US" altLang="x-none" dirty="0"/>
              <a:t>How do you determine which line “fits the best” </a:t>
            </a:r>
            <a:r>
              <a:rPr lang="mr-IN" altLang="x-none" dirty="0"/>
              <a:t>…</a:t>
            </a:r>
            <a:r>
              <a:rPr lang="en-US" altLang="x-none" dirty="0"/>
              <a:t>?</a:t>
            </a:r>
            <a:br>
              <a:rPr lang="en-US" altLang="x-none" dirty="0"/>
            </a:br>
            <a:r>
              <a:rPr lang="en-US" altLang="x-none" dirty="0"/>
              <a:t>			?????????</a:t>
            </a:r>
          </a:p>
          <a:p>
            <a:endParaRPr lang="en-US" dirty="0"/>
          </a:p>
        </p:txBody>
      </p:sp>
      <p:sp>
        <p:nvSpPr>
          <p:cNvPr id="81935" name="Rectangle 15"/>
          <p:cNvSpPr>
            <a:spLocks noChangeArrowheads="1"/>
          </p:cNvSpPr>
          <p:nvPr/>
        </p:nvSpPr>
        <p:spPr bwMode="auto">
          <a:xfrm>
            <a:off x="3311525" y="3235326"/>
            <a:ext cx="5657850" cy="2911475"/>
          </a:xfrm>
          <a:prstGeom prst="rect">
            <a:avLst/>
          </a:prstGeom>
          <a:solidFill>
            <a:schemeClr val="tx1"/>
          </a:solidFill>
          <a:ln w="12700">
            <a:solidFill>
              <a:schemeClr val="bg1"/>
            </a:solidFill>
            <a:miter lim="800000"/>
            <a:headEnd/>
            <a:tailEnd/>
          </a:ln>
          <a:effectLst>
            <a:prstShdw prst="shdw17" dist="17961" dir="2700000">
              <a:schemeClr val="bg1">
                <a:gamma/>
                <a:shade val="60000"/>
                <a:invGamma/>
                <a:alpha val="74998"/>
              </a:schemeClr>
            </a:prstShdw>
          </a:effectLst>
        </p:spPr>
        <p:txBody>
          <a:bodyPr wrap="none" anchor="ctr"/>
          <a:lstStyle/>
          <a:p>
            <a:endParaRPr lang="en-US"/>
          </a:p>
        </p:txBody>
      </p:sp>
      <p:sp>
        <p:nvSpPr>
          <p:cNvPr id="81936" name="Line 16"/>
          <p:cNvSpPr>
            <a:spLocks noChangeShapeType="1"/>
          </p:cNvSpPr>
          <p:nvPr/>
        </p:nvSpPr>
        <p:spPr bwMode="auto">
          <a:xfrm>
            <a:off x="4095750" y="3894138"/>
            <a:ext cx="0" cy="137795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37" name="Line 17"/>
          <p:cNvSpPr>
            <a:spLocks noChangeShapeType="1"/>
          </p:cNvSpPr>
          <p:nvPr/>
        </p:nvSpPr>
        <p:spPr bwMode="auto">
          <a:xfrm>
            <a:off x="3998914" y="528478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38" name="Line 18"/>
          <p:cNvSpPr>
            <a:spLocks noChangeShapeType="1"/>
          </p:cNvSpPr>
          <p:nvPr/>
        </p:nvSpPr>
        <p:spPr bwMode="auto">
          <a:xfrm>
            <a:off x="3998914" y="48180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39" name="Line 19"/>
          <p:cNvSpPr>
            <a:spLocks noChangeShapeType="1"/>
          </p:cNvSpPr>
          <p:nvPr/>
        </p:nvSpPr>
        <p:spPr bwMode="auto">
          <a:xfrm>
            <a:off x="3998914" y="43481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0" name="Line 20"/>
          <p:cNvSpPr>
            <a:spLocks noChangeShapeType="1"/>
          </p:cNvSpPr>
          <p:nvPr/>
        </p:nvSpPr>
        <p:spPr bwMode="auto">
          <a:xfrm>
            <a:off x="3998914" y="388143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1" name="Line 21"/>
          <p:cNvSpPr>
            <a:spLocks noChangeShapeType="1"/>
          </p:cNvSpPr>
          <p:nvPr/>
        </p:nvSpPr>
        <p:spPr bwMode="auto">
          <a:xfrm>
            <a:off x="4108451" y="5284788"/>
            <a:ext cx="44354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2" name="Line 22"/>
          <p:cNvSpPr>
            <a:spLocks noChangeShapeType="1"/>
          </p:cNvSpPr>
          <p:nvPr/>
        </p:nvSpPr>
        <p:spPr bwMode="auto">
          <a:xfrm flipV="1">
            <a:off x="40957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3" name="Line 23"/>
          <p:cNvSpPr>
            <a:spLocks noChangeShapeType="1"/>
          </p:cNvSpPr>
          <p:nvPr/>
        </p:nvSpPr>
        <p:spPr bwMode="auto">
          <a:xfrm flipV="1">
            <a:off x="484187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4" name="Line 24"/>
          <p:cNvSpPr>
            <a:spLocks noChangeShapeType="1"/>
          </p:cNvSpPr>
          <p:nvPr/>
        </p:nvSpPr>
        <p:spPr bwMode="auto">
          <a:xfrm flipV="1">
            <a:off x="55816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5" name="Line 25"/>
          <p:cNvSpPr>
            <a:spLocks noChangeShapeType="1"/>
          </p:cNvSpPr>
          <p:nvPr/>
        </p:nvSpPr>
        <p:spPr bwMode="auto">
          <a:xfrm flipV="1">
            <a:off x="63261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6" name="Line 26"/>
          <p:cNvSpPr>
            <a:spLocks noChangeShapeType="1"/>
          </p:cNvSpPr>
          <p:nvPr/>
        </p:nvSpPr>
        <p:spPr bwMode="auto">
          <a:xfrm flipV="1">
            <a:off x="7072313"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7" name="Line 27"/>
          <p:cNvSpPr>
            <a:spLocks noChangeShapeType="1"/>
          </p:cNvSpPr>
          <p:nvPr/>
        </p:nvSpPr>
        <p:spPr bwMode="auto">
          <a:xfrm flipV="1">
            <a:off x="78120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8" name="Line 28"/>
          <p:cNvSpPr>
            <a:spLocks noChangeShapeType="1"/>
          </p:cNvSpPr>
          <p:nvPr/>
        </p:nvSpPr>
        <p:spPr bwMode="auto">
          <a:xfrm flipV="1">
            <a:off x="855662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9" name="Line 29"/>
          <p:cNvSpPr>
            <a:spLocks noChangeShapeType="1"/>
          </p:cNvSpPr>
          <p:nvPr/>
        </p:nvSpPr>
        <p:spPr bwMode="auto">
          <a:xfrm flipV="1">
            <a:off x="40957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0" name="Line 30"/>
          <p:cNvSpPr>
            <a:spLocks noChangeShapeType="1"/>
          </p:cNvSpPr>
          <p:nvPr/>
        </p:nvSpPr>
        <p:spPr bwMode="auto">
          <a:xfrm flipV="1">
            <a:off x="55816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1" name="Line 31"/>
          <p:cNvSpPr>
            <a:spLocks noChangeShapeType="1"/>
          </p:cNvSpPr>
          <p:nvPr/>
        </p:nvSpPr>
        <p:spPr bwMode="auto">
          <a:xfrm flipV="1">
            <a:off x="7072313"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2" name="Line 32"/>
          <p:cNvSpPr>
            <a:spLocks noChangeShapeType="1"/>
          </p:cNvSpPr>
          <p:nvPr/>
        </p:nvSpPr>
        <p:spPr bwMode="auto">
          <a:xfrm flipV="1">
            <a:off x="8556625"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3" name="Oval 33"/>
          <p:cNvSpPr>
            <a:spLocks noChangeArrowheads="1"/>
          </p:cNvSpPr>
          <p:nvPr/>
        </p:nvSpPr>
        <p:spPr bwMode="auto">
          <a:xfrm>
            <a:off x="6732588" y="4775200"/>
            <a:ext cx="74612"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4" name="Oval 34"/>
          <p:cNvSpPr>
            <a:spLocks noChangeArrowheads="1"/>
          </p:cNvSpPr>
          <p:nvPr/>
        </p:nvSpPr>
        <p:spPr bwMode="auto">
          <a:xfrm>
            <a:off x="5986463" y="5008563"/>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5" name="Oval 35"/>
          <p:cNvSpPr>
            <a:spLocks noChangeArrowheads="1"/>
          </p:cNvSpPr>
          <p:nvPr/>
        </p:nvSpPr>
        <p:spPr bwMode="auto">
          <a:xfrm>
            <a:off x="4945063" y="4725988"/>
            <a:ext cx="76200" cy="74612"/>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6" name="Oval 36"/>
          <p:cNvSpPr>
            <a:spLocks noChangeArrowheads="1"/>
          </p:cNvSpPr>
          <p:nvPr/>
        </p:nvSpPr>
        <p:spPr bwMode="auto">
          <a:xfrm>
            <a:off x="7029451" y="3884613"/>
            <a:ext cx="74613"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7" name="Oval 37"/>
          <p:cNvSpPr>
            <a:spLocks noChangeArrowheads="1"/>
          </p:cNvSpPr>
          <p:nvPr/>
        </p:nvSpPr>
        <p:spPr bwMode="auto">
          <a:xfrm>
            <a:off x="7769225" y="3838575"/>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8" name="Oval 38"/>
          <p:cNvSpPr>
            <a:spLocks noChangeArrowheads="1"/>
          </p:cNvSpPr>
          <p:nvPr/>
        </p:nvSpPr>
        <p:spPr bwMode="auto">
          <a:xfrm>
            <a:off x="5538788" y="4305301"/>
            <a:ext cx="76200" cy="74613"/>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9" name="Rectangle 39"/>
          <p:cNvSpPr>
            <a:spLocks noChangeArrowheads="1"/>
          </p:cNvSpPr>
          <p:nvPr/>
        </p:nvSpPr>
        <p:spPr bwMode="auto">
          <a:xfrm>
            <a:off x="3544888" y="5045076"/>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1960" name="Rectangle 40"/>
          <p:cNvSpPr>
            <a:spLocks noChangeArrowheads="1"/>
          </p:cNvSpPr>
          <p:nvPr/>
        </p:nvSpPr>
        <p:spPr bwMode="auto">
          <a:xfrm>
            <a:off x="3352800" y="4579939"/>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1961" name="Rectangle 41"/>
          <p:cNvSpPr>
            <a:spLocks noChangeArrowheads="1"/>
          </p:cNvSpPr>
          <p:nvPr/>
        </p:nvSpPr>
        <p:spPr bwMode="auto">
          <a:xfrm>
            <a:off x="3352800" y="4108451"/>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1962" name="Rectangle 42"/>
          <p:cNvSpPr>
            <a:spLocks noChangeArrowheads="1"/>
          </p:cNvSpPr>
          <p:nvPr/>
        </p:nvSpPr>
        <p:spPr bwMode="auto">
          <a:xfrm>
            <a:off x="3352800" y="3641726"/>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1963" name="Rectangle 43"/>
          <p:cNvSpPr>
            <a:spLocks noChangeArrowheads="1"/>
          </p:cNvSpPr>
          <p:nvPr/>
        </p:nvSpPr>
        <p:spPr bwMode="auto">
          <a:xfrm>
            <a:off x="3910013" y="5561014"/>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1964" name="Rectangle 44"/>
          <p:cNvSpPr>
            <a:spLocks noChangeArrowheads="1"/>
          </p:cNvSpPr>
          <p:nvPr/>
        </p:nvSpPr>
        <p:spPr bwMode="auto">
          <a:xfrm>
            <a:off x="5299075"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1965" name="Rectangle 45"/>
          <p:cNvSpPr>
            <a:spLocks noChangeArrowheads="1"/>
          </p:cNvSpPr>
          <p:nvPr/>
        </p:nvSpPr>
        <p:spPr bwMode="auto">
          <a:xfrm>
            <a:off x="67897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1966" name="Rectangle 46"/>
          <p:cNvSpPr>
            <a:spLocks noChangeArrowheads="1"/>
          </p:cNvSpPr>
          <p:nvPr/>
        </p:nvSpPr>
        <p:spPr bwMode="auto">
          <a:xfrm>
            <a:off x="82756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1967" name="Rectangle 47"/>
          <p:cNvSpPr>
            <a:spLocks noChangeArrowheads="1"/>
          </p:cNvSpPr>
          <p:nvPr/>
        </p:nvSpPr>
        <p:spPr bwMode="auto">
          <a:xfrm>
            <a:off x="8580438" y="5054601"/>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X</a:t>
            </a:r>
          </a:p>
        </p:txBody>
      </p:sp>
      <p:sp>
        <p:nvSpPr>
          <p:cNvPr id="81968" name="Rectangle 48"/>
          <p:cNvSpPr>
            <a:spLocks noChangeArrowheads="1"/>
          </p:cNvSpPr>
          <p:nvPr/>
        </p:nvSpPr>
        <p:spPr bwMode="auto">
          <a:xfrm>
            <a:off x="3905250" y="3349626"/>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Y</a:t>
            </a:r>
          </a:p>
        </p:txBody>
      </p:sp>
      <p:grpSp>
        <p:nvGrpSpPr>
          <p:cNvPr id="5" name="Group 4"/>
          <p:cNvGrpSpPr/>
          <p:nvPr/>
        </p:nvGrpSpPr>
        <p:grpSpPr>
          <a:xfrm>
            <a:off x="4883150" y="3736975"/>
            <a:ext cx="3035300" cy="1435100"/>
            <a:chOff x="3359150" y="3736975"/>
            <a:chExt cx="3035300" cy="1435100"/>
          </a:xfrm>
          <a:solidFill>
            <a:schemeClr val="bg1"/>
          </a:solidFill>
        </p:grpSpPr>
        <p:sp>
          <p:nvSpPr>
            <p:cNvPr id="81969" name="Oval 49"/>
            <p:cNvSpPr>
              <a:spLocks noChangeArrowheads="1"/>
            </p:cNvSpPr>
            <p:nvPr/>
          </p:nvSpPr>
          <p:spPr bwMode="auto">
            <a:xfrm>
              <a:off x="4349750" y="49561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0" name="Oval 50"/>
            <p:cNvSpPr>
              <a:spLocks noChangeArrowheads="1"/>
            </p:cNvSpPr>
            <p:nvPr/>
          </p:nvSpPr>
          <p:spPr bwMode="auto">
            <a:xfrm>
              <a:off x="6178550" y="37369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1" name="Oval 51"/>
            <p:cNvSpPr>
              <a:spLocks noChangeArrowheads="1"/>
            </p:cNvSpPr>
            <p:nvPr/>
          </p:nvSpPr>
          <p:spPr bwMode="auto">
            <a:xfrm>
              <a:off x="3968750" y="42703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2" name="Oval 52"/>
            <p:cNvSpPr>
              <a:spLocks noChangeArrowheads="1"/>
            </p:cNvSpPr>
            <p:nvPr/>
          </p:nvSpPr>
          <p:spPr bwMode="auto">
            <a:xfrm>
              <a:off x="5416550" y="38131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3" name="Oval 53"/>
            <p:cNvSpPr>
              <a:spLocks noChangeArrowheads="1"/>
            </p:cNvSpPr>
            <p:nvPr/>
          </p:nvSpPr>
          <p:spPr bwMode="auto">
            <a:xfrm>
              <a:off x="5111750" y="47275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4" name="Oval 54"/>
            <p:cNvSpPr>
              <a:spLocks noChangeArrowheads="1"/>
            </p:cNvSpPr>
            <p:nvPr/>
          </p:nvSpPr>
          <p:spPr bwMode="auto">
            <a:xfrm>
              <a:off x="3359150" y="46513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81975" name="Line 55"/>
          <p:cNvSpPr>
            <a:spLocks noChangeShapeType="1"/>
          </p:cNvSpPr>
          <p:nvPr/>
        </p:nvSpPr>
        <p:spPr bwMode="auto">
          <a:xfrm flipV="1">
            <a:off x="4114800" y="3733800"/>
            <a:ext cx="4343400" cy="1447800"/>
          </a:xfrm>
          <a:prstGeom prst="line">
            <a:avLst/>
          </a:prstGeom>
          <a:noFill/>
          <a:ln w="508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 name="TextBox 50"/>
          <p:cNvSpPr txBox="1"/>
          <p:nvPr/>
        </p:nvSpPr>
        <p:spPr>
          <a:xfrm>
            <a:off x="1524001" y="6519447"/>
            <a:ext cx="767937"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168960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197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E81D2-CFA3-6943-AA76-3C0ED66A1ECF}"/>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ECE76354-240F-8B41-BFDE-F88FA12EE4B4}"/>
              </a:ext>
            </a:extLst>
          </p:cNvPr>
          <p:cNvSpPr>
            <a:spLocks noGrp="1"/>
          </p:cNvSpPr>
          <p:nvPr>
            <p:ph idx="1"/>
          </p:nvPr>
        </p:nvSpPr>
        <p:spPr>
          <a:xfrm>
            <a:off x="609600" y="1744132"/>
            <a:ext cx="4761053" cy="4382033"/>
          </a:xfrm>
        </p:spPr>
        <p:txBody>
          <a:bodyPr/>
          <a:lstStyle/>
          <a:p>
            <a:pPr marL="0" indent="0">
              <a:buNone/>
            </a:pPr>
            <a:endParaRPr lang="en-US" dirty="0"/>
          </a:p>
          <a:p>
            <a:r>
              <a:rPr lang="en-US" dirty="0"/>
              <a:t>Peer Observation Tuesday 10/29</a:t>
            </a:r>
          </a:p>
          <a:p>
            <a:pPr marL="0" indent="0">
              <a:buNone/>
            </a:pPr>
            <a:endParaRPr lang="en-US" dirty="0"/>
          </a:p>
          <a:p>
            <a:r>
              <a:rPr lang="en-US" dirty="0"/>
              <a:t>Finish Lab 7</a:t>
            </a:r>
          </a:p>
          <a:p>
            <a:endParaRPr lang="en-US" dirty="0"/>
          </a:p>
          <a:p>
            <a:r>
              <a:rPr lang="en-US" dirty="0"/>
              <a:t>Review Questions</a:t>
            </a:r>
          </a:p>
          <a:p>
            <a:endParaRPr lang="en-US" dirty="0"/>
          </a:p>
          <a:p>
            <a:r>
              <a:rPr lang="en-US" dirty="0"/>
              <a:t>Today’s Lecture</a:t>
            </a:r>
          </a:p>
          <a:p>
            <a:endParaRPr lang="en-US" dirty="0"/>
          </a:p>
          <a:p>
            <a:endParaRPr lang="en-US" dirty="0"/>
          </a:p>
        </p:txBody>
      </p:sp>
      <p:sp>
        <p:nvSpPr>
          <p:cNvPr id="4" name="Slide Number Placeholder 3">
            <a:extLst>
              <a:ext uri="{FF2B5EF4-FFF2-40B4-BE49-F238E27FC236}">
                <a16:creationId xmlns:a16="http://schemas.microsoft.com/office/drawing/2014/main" id="{989D88BF-836B-FD45-97DB-F7572A35B054}"/>
              </a:ext>
            </a:extLst>
          </p:cNvPr>
          <p:cNvSpPr>
            <a:spLocks noGrp="1"/>
          </p:cNvSpPr>
          <p:nvPr>
            <p:ph type="sldNum" sz="quarter" idx="11"/>
          </p:nvPr>
        </p:nvSpPr>
        <p:spPr/>
        <p:txBody>
          <a:bodyPr/>
          <a:lstStyle/>
          <a:p>
            <a:fld id="{AE9108BD-1B63-5E42-A3EF-D85B2E21F76C}" type="slidenum">
              <a:rPr lang="en-US" smtClean="0"/>
              <a:t>2</a:t>
            </a:fld>
            <a:endParaRPr lang="en-US"/>
          </a:p>
        </p:txBody>
      </p:sp>
      <p:pic>
        <p:nvPicPr>
          <p:cNvPr id="5" name="Picture 4">
            <a:extLst>
              <a:ext uri="{FF2B5EF4-FFF2-40B4-BE49-F238E27FC236}">
                <a16:creationId xmlns:a16="http://schemas.microsoft.com/office/drawing/2014/main" id="{5553757C-786B-ED4A-9108-303406499C33}"/>
              </a:ext>
            </a:extLst>
          </p:cNvPr>
          <p:cNvPicPr>
            <a:picLocks noChangeAspect="1"/>
          </p:cNvPicPr>
          <p:nvPr/>
        </p:nvPicPr>
        <p:blipFill>
          <a:blip r:embed="rId2"/>
          <a:stretch>
            <a:fillRect/>
          </a:stretch>
        </p:blipFill>
        <p:spPr>
          <a:xfrm>
            <a:off x="6033495" y="2203268"/>
            <a:ext cx="5408210" cy="3010756"/>
          </a:xfrm>
          <a:prstGeom prst="rect">
            <a:avLst/>
          </a:prstGeom>
        </p:spPr>
      </p:pic>
      <p:sp>
        <p:nvSpPr>
          <p:cNvPr id="7" name="TextBox 6">
            <a:extLst>
              <a:ext uri="{FF2B5EF4-FFF2-40B4-BE49-F238E27FC236}">
                <a16:creationId xmlns:a16="http://schemas.microsoft.com/office/drawing/2014/main" id="{0240DCEB-5CEC-2040-9310-B1EFCCBB86C2}"/>
              </a:ext>
            </a:extLst>
          </p:cNvPr>
          <p:cNvSpPr txBox="1"/>
          <p:nvPr/>
        </p:nvSpPr>
        <p:spPr>
          <a:xfrm>
            <a:off x="7772808" y="5533592"/>
            <a:ext cx="2387192" cy="369332"/>
          </a:xfrm>
          <a:prstGeom prst="rect">
            <a:avLst/>
          </a:prstGeom>
          <a:noFill/>
        </p:spPr>
        <p:txBody>
          <a:bodyPr wrap="none" rtlCol="0">
            <a:spAutoFit/>
          </a:bodyPr>
          <a:lstStyle/>
          <a:p>
            <a:r>
              <a:rPr lang="en-US" dirty="0">
                <a:hlinkClick r:id="rId3"/>
              </a:rPr>
              <a:t>https://xkcd.com/979/</a:t>
            </a:r>
            <a:endParaRPr lang="en-US" dirty="0"/>
          </a:p>
        </p:txBody>
      </p:sp>
    </p:spTree>
    <p:extLst>
      <p:ext uri="{BB962C8B-B14F-4D97-AF65-F5344CB8AC3E}">
        <p14:creationId xmlns:p14="http://schemas.microsoft.com/office/powerpoint/2010/main" val="1173997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4"/>
          <p:cNvSpPr>
            <a:spLocks noGrp="1" noChangeArrowheads="1"/>
          </p:cNvSpPr>
          <p:nvPr>
            <p:ph type="title"/>
          </p:nvPr>
        </p:nvSpPr>
        <p:spPr/>
        <p:txBody>
          <a:bodyPr/>
          <a:lstStyle/>
          <a:p>
            <a:r>
              <a:rPr lang="en-US" altLang="x-none" dirty="0"/>
              <a:t>Question</a:t>
            </a:r>
          </a:p>
        </p:txBody>
      </p:sp>
      <p:sp>
        <p:nvSpPr>
          <p:cNvPr id="4" name="Content Placeholder 3"/>
          <p:cNvSpPr>
            <a:spLocks noGrp="1"/>
          </p:cNvSpPr>
          <p:nvPr>
            <p:ph idx="1"/>
          </p:nvPr>
        </p:nvSpPr>
        <p:spPr/>
        <p:txBody>
          <a:bodyPr/>
          <a:lstStyle/>
          <a:p>
            <a:r>
              <a:rPr lang="en-US" altLang="x-none" dirty="0"/>
              <a:t>How would you draw a line through the points?</a:t>
            </a:r>
          </a:p>
          <a:p>
            <a:r>
              <a:rPr lang="en-US" altLang="x-none" dirty="0"/>
              <a:t>How do you determine which line “fits the best” ?????????</a:t>
            </a:r>
          </a:p>
          <a:p>
            <a:endParaRPr lang="en-US" altLang="x-none" dirty="0"/>
          </a:p>
        </p:txBody>
      </p:sp>
      <p:sp>
        <p:nvSpPr>
          <p:cNvPr id="83982" name="Rectangle 14"/>
          <p:cNvSpPr>
            <a:spLocks noChangeArrowheads="1"/>
          </p:cNvSpPr>
          <p:nvPr/>
        </p:nvSpPr>
        <p:spPr bwMode="auto">
          <a:xfrm>
            <a:off x="3307830" y="3244121"/>
            <a:ext cx="5657850" cy="2911475"/>
          </a:xfrm>
          <a:prstGeom prst="rect">
            <a:avLst/>
          </a:prstGeom>
          <a:solidFill>
            <a:schemeClr val="tx1"/>
          </a:solidFill>
          <a:ln w="12700">
            <a:solidFill>
              <a:schemeClr val="bg1"/>
            </a:solidFill>
            <a:miter lim="800000"/>
            <a:headEnd/>
            <a:tailEnd/>
          </a:ln>
          <a:effectLst>
            <a:prstShdw prst="shdw17" dist="17961" dir="2700000">
              <a:schemeClr val="bg1">
                <a:gamma/>
                <a:shade val="60000"/>
                <a:invGamma/>
                <a:alpha val="74998"/>
              </a:schemeClr>
            </a:prstShdw>
          </a:effectLst>
        </p:spPr>
        <p:txBody>
          <a:bodyPr wrap="none" anchor="ctr"/>
          <a:lstStyle/>
          <a:p>
            <a:pPr algn="ctr"/>
            <a:endParaRPr lang="x-none" altLang="x-none"/>
          </a:p>
        </p:txBody>
      </p:sp>
      <p:sp>
        <p:nvSpPr>
          <p:cNvPr id="83983" name="Line 15"/>
          <p:cNvSpPr>
            <a:spLocks noChangeShapeType="1"/>
          </p:cNvSpPr>
          <p:nvPr/>
        </p:nvSpPr>
        <p:spPr bwMode="auto">
          <a:xfrm>
            <a:off x="4095750" y="3894138"/>
            <a:ext cx="0" cy="137795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4" name="Line 16"/>
          <p:cNvSpPr>
            <a:spLocks noChangeShapeType="1"/>
          </p:cNvSpPr>
          <p:nvPr/>
        </p:nvSpPr>
        <p:spPr bwMode="auto">
          <a:xfrm>
            <a:off x="3998914" y="528478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5" name="Line 17"/>
          <p:cNvSpPr>
            <a:spLocks noChangeShapeType="1"/>
          </p:cNvSpPr>
          <p:nvPr/>
        </p:nvSpPr>
        <p:spPr bwMode="auto">
          <a:xfrm>
            <a:off x="3998914" y="48180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6" name="Line 18"/>
          <p:cNvSpPr>
            <a:spLocks noChangeShapeType="1"/>
          </p:cNvSpPr>
          <p:nvPr/>
        </p:nvSpPr>
        <p:spPr bwMode="auto">
          <a:xfrm>
            <a:off x="3998914" y="43481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7" name="Line 19"/>
          <p:cNvSpPr>
            <a:spLocks noChangeShapeType="1"/>
          </p:cNvSpPr>
          <p:nvPr/>
        </p:nvSpPr>
        <p:spPr bwMode="auto">
          <a:xfrm>
            <a:off x="3998914" y="388143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8" name="Line 20"/>
          <p:cNvSpPr>
            <a:spLocks noChangeShapeType="1"/>
          </p:cNvSpPr>
          <p:nvPr/>
        </p:nvSpPr>
        <p:spPr bwMode="auto">
          <a:xfrm>
            <a:off x="4108451" y="5284788"/>
            <a:ext cx="44354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9" name="Line 21"/>
          <p:cNvSpPr>
            <a:spLocks noChangeShapeType="1"/>
          </p:cNvSpPr>
          <p:nvPr/>
        </p:nvSpPr>
        <p:spPr bwMode="auto">
          <a:xfrm flipV="1">
            <a:off x="40957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0" name="Line 22"/>
          <p:cNvSpPr>
            <a:spLocks noChangeShapeType="1"/>
          </p:cNvSpPr>
          <p:nvPr/>
        </p:nvSpPr>
        <p:spPr bwMode="auto">
          <a:xfrm flipV="1">
            <a:off x="484187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1" name="Line 23"/>
          <p:cNvSpPr>
            <a:spLocks noChangeShapeType="1"/>
          </p:cNvSpPr>
          <p:nvPr/>
        </p:nvSpPr>
        <p:spPr bwMode="auto">
          <a:xfrm flipV="1">
            <a:off x="55816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2" name="Line 24"/>
          <p:cNvSpPr>
            <a:spLocks noChangeShapeType="1"/>
          </p:cNvSpPr>
          <p:nvPr/>
        </p:nvSpPr>
        <p:spPr bwMode="auto">
          <a:xfrm flipV="1">
            <a:off x="63261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3" name="Line 25"/>
          <p:cNvSpPr>
            <a:spLocks noChangeShapeType="1"/>
          </p:cNvSpPr>
          <p:nvPr/>
        </p:nvSpPr>
        <p:spPr bwMode="auto">
          <a:xfrm flipV="1">
            <a:off x="7072313"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4" name="Line 26"/>
          <p:cNvSpPr>
            <a:spLocks noChangeShapeType="1"/>
          </p:cNvSpPr>
          <p:nvPr/>
        </p:nvSpPr>
        <p:spPr bwMode="auto">
          <a:xfrm flipV="1">
            <a:off x="78120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5" name="Line 27"/>
          <p:cNvSpPr>
            <a:spLocks noChangeShapeType="1"/>
          </p:cNvSpPr>
          <p:nvPr/>
        </p:nvSpPr>
        <p:spPr bwMode="auto">
          <a:xfrm flipV="1">
            <a:off x="855662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6" name="Line 28"/>
          <p:cNvSpPr>
            <a:spLocks noChangeShapeType="1"/>
          </p:cNvSpPr>
          <p:nvPr/>
        </p:nvSpPr>
        <p:spPr bwMode="auto">
          <a:xfrm flipV="1">
            <a:off x="40957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7" name="Line 29"/>
          <p:cNvSpPr>
            <a:spLocks noChangeShapeType="1"/>
          </p:cNvSpPr>
          <p:nvPr/>
        </p:nvSpPr>
        <p:spPr bwMode="auto">
          <a:xfrm flipV="1">
            <a:off x="55816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8" name="Line 30"/>
          <p:cNvSpPr>
            <a:spLocks noChangeShapeType="1"/>
          </p:cNvSpPr>
          <p:nvPr/>
        </p:nvSpPr>
        <p:spPr bwMode="auto">
          <a:xfrm flipV="1">
            <a:off x="7072313"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9" name="Line 31"/>
          <p:cNvSpPr>
            <a:spLocks noChangeShapeType="1"/>
          </p:cNvSpPr>
          <p:nvPr/>
        </p:nvSpPr>
        <p:spPr bwMode="auto">
          <a:xfrm flipV="1">
            <a:off x="8556625"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0" name="Oval 32"/>
          <p:cNvSpPr>
            <a:spLocks noChangeArrowheads="1"/>
          </p:cNvSpPr>
          <p:nvPr/>
        </p:nvSpPr>
        <p:spPr bwMode="auto">
          <a:xfrm>
            <a:off x="6732588" y="4775200"/>
            <a:ext cx="74612"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1" name="Oval 33"/>
          <p:cNvSpPr>
            <a:spLocks noChangeArrowheads="1"/>
          </p:cNvSpPr>
          <p:nvPr/>
        </p:nvSpPr>
        <p:spPr bwMode="auto">
          <a:xfrm>
            <a:off x="5986463" y="5008563"/>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2" name="Oval 34"/>
          <p:cNvSpPr>
            <a:spLocks noChangeArrowheads="1"/>
          </p:cNvSpPr>
          <p:nvPr/>
        </p:nvSpPr>
        <p:spPr bwMode="auto">
          <a:xfrm>
            <a:off x="4945063" y="4725988"/>
            <a:ext cx="76200" cy="74612"/>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3" name="Oval 35"/>
          <p:cNvSpPr>
            <a:spLocks noChangeArrowheads="1"/>
          </p:cNvSpPr>
          <p:nvPr/>
        </p:nvSpPr>
        <p:spPr bwMode="auto">
          <a:xfrm>
            <a:off x="7029451" y="3884613"/>
            <a:ext cx="74613"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4" name="Oval 36"/>
          <p:cNvSpPr>
            <a:spLocks noChangeArrowheads="1"/>
          </p:cNvSpPr>
          <p:nvPr/>
        </p:nvSpPr>
        <p:spPr bwMode="auto">
          <a:xfrm>
            <a:off x="7769225" y="3838575"/>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5" name="Oval 37"/>
          <p:cNvSpPr>
            <a:spLocks noChangeArrowheads="1"/>
          </p:cNvSpPr>
          <p:nvPr/>
        </p:nvSpPr>
        <p:spPr bwMode="auto">
          <a:xfrm>
            <a:off x="5538788" y="4305301"/>
            <a:ext cx="76200" cy="74613"/>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6" name="Rectangle 38"/>
          <p:cNvSpPr>
            <a:spLocks noChangeArrowheads="1"/>
          </p:cNvSpPr>
          <p:nvPr/>
        </p:nvSpPr>
        <p:spPr bwMode="auto">
          <a:xfrm>
            <a:off x="3544888" y="5045076"/>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4007" name="Rectangle 39"/>
          <p:cNvSpPr>
            <a:spLocks noChangeArrowheads="1"/>
          </p:cNvSpPr>
          <p:nvPr/>
        </p:nvSpPr>
        <p:spPr bwMode="auto">
          <a:xfrm>
            <a:off x="3352800" y="4579939"/>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4008" name="Rectangle 40"/>
          <p:cNvSpPr>
            <a:spLocks noChangeArrowheads="1"/>
          </p:cNvSpPr>
          <p:nvPr/>
        </p:nvSpPr>
        <p:spPr bwMode="auto">
          <a:xfrm>
            <a:off x="3352800" y="4108451"/>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4009" name="Rectangle 41"/>
          <p:cNvSpPr>
            <a:spLocks noChangeArrowheads="1"/>
          </p:cNvSpPr>
          <p:nvPr/>
        </p:nvSpPr>
        <p:spPr bwMode="auto">
          <a:xfrm>
            <a:off x="3352800" y="3641726"/>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4010" name="Rectangle 42"/>
          <p:cNvSpPr>
            <a:spLocks noChangeArrowheads="1"/>
          </p:cNvSpPr>
          <p:nvPr/>
        </p:nvSpPr>
        <p:spPr bwMode="auto">
          <a:xfrm>
            <a:off x="3910013" y="5561014"/>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4011" name="Rectangle 43"/>
          <p:cNvSpPr>
            <a:spLocks noChangeArrowheads="1"/>
          </p:cNvSpPr>
          <p:nvPr/>
        </p:nvSpPr>
        <p:spPr bwMode="auto">
          <a:xfrm>
            <a:off x="5299075"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4012" name="Rectangle 44"/>
          <p:cNvSpPr>
            <a:spLocks noChangeArrowheads="1"/>
          </p:cNvSpPr>
          <p:nvPr/>
        </p:nvSpPr>
        <p:spPr bwMode="auto">
          <a:xfrm>
            <a:off x="67897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4013" name="Rectangle 45"/>
          <p:cNvSpPr>
            <a:spLocks noChangeArrowheads="1"/>
          </p:cNvSpPr>
          <p:nvPr/>
        </p:nvSpPr>
        <p:spPr bwMode="auto">
          <a:xfrm>
            <a:off x="82756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4014" name="Rectangle 46"/>
          <p:cNvSpPr>
            <a:spLocks noChangeArrowheads="1"/>
          </p:cNvSpPr>
          <p:nvPr/>
        </p:nvSpPr>
        <p:spPr bwMode="auto">
          <a:xfrm>
            <a:off x="8580438" y="5054601"/>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X</a:t>
            </a:r>
          </a:p>
        </p:txBody>
      </p:sp>
      <p:sp>
        <p:nvSpPr>
          <p:cNvPr id="84015" name="Rectangle 47"/>
          <p:cNvSpPr>
            <a:spLocks noChangeArrowheads="1"/>
          </p:cNvSpPr>
          <p:nvPr/>
        </p:nvSpPr>
        <p:spPr bwMode="auto">
          <a:xfrm>
            <a:off x="3905250" y="3349626"/>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Y</a:t>
            </a:r>
          </a:p>
        </p:txBody>
      </p:sp>
      <p:sp>
        <p:nvSpPr>
          <p:cNvPr id="84016" name="Oval 48"/>
          <p:cNvSpPr>
            <a:spLocks noChangeArrowheads="1"/>
          </p:cNvSpPr>
          <p:nvPr/>
        </p:nvSpPr>
        <p:spPr bwMode="auto">
          <a:xfrm>
            <a:off x="5873750" y="49561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4017" name="Oval 49"/>
          <p:cNvSpPr>
            <a:spLocks noChangeArrowheads="1"/>
          </p:cNvSpPr>
          <p:nvPr/>
        </p:nvSpPr>
        <p:spPr bwMode="auto">
          <a:xfrm>
            <a:off x="7702550" y="37369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4018" name="Oval 50"/>
          <p:cNvSpPr>
            <a:spLocks noChangeArrowheads="1"/>
          </p:cNvSpPr>
          <p:nvPr/>
        </p:nvSpPr>
        <p:spPr bwMode="auto">
          <a:xfrm>
            <a:off x="5492750" y="42703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4019" name="Oval 51"/>
          <p:cNvSpPr>
            <a:spLocks noChangeArrowheads="1"/>
          </p:cNvSpPr>
          <p:nvPr/>
        </p:nvSpPr>
        <p:spPr bwMode="auto">
          <a:xfrm>
            <a:off x="6940550" y="38131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4020" name="Oval 52"/>
          <p:cNvSpPr>
            <a:spLocks noChangeArrowheads="1"/>
          </p:cNvSpPr>
          <p:nvPr/>
        </p:nvSpPr>
        <p:spPr bwMode="auto">
          <a:xfrm>
            <a:off x="6635750" y="47275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4021" name="Oval 53"/>
          <p:cNvSpPr>
            <a:spLocks noChangeArrowheads="1"/>
          </p:cNvSpPr>
          <p:nvPr/>
        </p:nvSpPr>
        <p:spPr bwMode="auto">
          <a:xfrm>
            <a:off x="4883150" y="46513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4023" name="Line 55"/>
          <p:cNvSpPr>
            <a:spLocks noChangeShapeType="1"/>
          </p:cNvSpPr>
          <p:nvPr/>
        </p:nvSpPr>
        <p:spPr bwMode="auto">
          <a:xfrm flipV="1">
            <a:off x="4114800" y="4191000"/>
            <a:ext cx="4419600" cy="990600"/>
          </a:xfrm>
          <a:prstGeom prst="line">
            <a:avLst/>
          </a:prstGeom>
          <a:noFill/>
          <a:ln w="50800">
            <a:solidFill>
              <a:srgbClr val="A2C1F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24" name="Line 56"/>
          <p:cNvSpPr>
            <a:spLocks noChangeShapeType="1"/>
          </p:cNvSpPr>
          <p:nvPr/>
        </p:nvSpPr>
        <p:spPr bwMode="auto">
          <a:xfrm>
            <a:off x="7930630" y="3181224"/>
            <a:ext cx="375170" cy="1009777"/>
          </a:xfrm>
          <a:prstGeom prst="line">
            <a:avLst/>
          </a:prstGeom>
          <a:noFill/>
          <a:ln w="38100">
            <a:solidFill>
              <a:schemeClr val="accent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accent5"/>
              </a:solidFill>
            </a:endParaRPr>
          </a:p>
        </p:txBody>
      </p:sp>
      <p:sp>
        <p:nvSpPr>
          <p:cNvPr id="84026" name="Text Box 58"/>
          <p:cNvSpPr txBox="1">
            <a:spLocks noChangeArrowheads="1"/>
          </p:cNvSpPr>
          <p:nvPr/>
        </p:nvSpPr>
        <p:spPr bwMode="auto">
          <a:xfrm>
            <a:off x="7162800" y="2808161"/>
            <a:ext cx="170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dirty="0">
                <a:solidFill>
                  <a:schemeClr val="accent5"/>
                </a:solidFill>
              </a:rPr>
              <a:t>Slope changed</a:t>
            </a:r>
          </a:p>
        </p:txBody>
      </p:sp>
      <p:sp>
        <p:nvSpPr>
          <p:cNvPr id="84027" name="Text Box 59"/>
          <p:cNvSpPr txBox="1">
            <a:spLocks noChangeArrowheads="1"/>
          </p:cNvSpPr>
          <p:nvPr/>
        </p:nvSpPr>
        <p:spPr bwMode="auto">
          <a:xfrm>
            <a:off x="2138598" y="6138862"/>
            <a:ext cx="23022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dirty="0">
                <a:solidFill>
                  <a:schemeClr val="accent5"/>
                </a:solidFill>
              </a:rPr>
              <a:t>Intercept unchanged</a:t>
            </a:r>
          </a:p>
        </p:txBody>
      </p:sp>
      <p:sp>
        <p:nvSpPr>
          <p:cNvPr id="84028" name="Line 60"/>
          <p:cNvSpPr>
            <a:spLocks noChangeShapeType="1"/>
          </p:cNvSpPr>
          <p:nvPr/>
        </p:nvSpPr>
        <p:spPr bwMode="auto">
          <a:xfrm>
            <a:off x="4114800" y="5181600"/>
            <a:ext cx="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4030" name="Line 62"/>
          <p:cNvSpPr>
            <a:spLocks noChangeShapeType="1"/>
          </p:cNvSpPr>
          <p:nvPr/>
        </p:nvSpPr>
        <p:spPr bwMode="auto">
          <a:xfrm flipV="1">
            <a:off x="3070226" y="5257800"/>
            <a:ext cx="968375" cy="881062"/>
          </a:xfrm>
          <a:prstGeom prst="line">
            <a:avLst/>
          </a:prstGeom>
          <a:noFill/>
          <a:ln w="38100">
            <a:solidFill>
              <a:schemeClr val="accent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4031" name="Line 63"/>
          <p:cNvSpPr>
            <a:spLocks noChangeShapeType="1"/>
          </p:cNvSpPr>
          <p:nvPr/>
        </p:nvSpPr>
        <p:spPr bwMode="auto">
          <a:xfrm flipV="1">
            <a:off x="4114800" y="3733800"/>
            <a:ext cx="4343400" cy="1447800"/>
          </a:xfrm>
          <a:prstGeom prst="line">
            <a:avLst/>
          </a:prstGeom>
          <a:noFill/>
          <a:ln w="508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6" name="TextBox 55"/>
          <p:cNvSpPr txBox="1"/>
          <p:nvPr/>
        </p:nvSpPr>
        <p:spPr>
          <a:xfrm>
            <a:off x="1524001" y="6519447"/>
            <a:ext cx="851064"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1827287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4"/>
          <p:cNvSpPr>
            <a:spLocks noGrp="1" noChangeArrowheads="1"/>
          </p:cNvSpPr>
          <p:nvPr>
            <p:ph type="title"/>
          </p:nvPr>
        </p:nvSpPr>
        <p:spPr/>
        <p:txBody>
          <a:bodyPr/>
          <a:lstStyle/>
          <a:p>
            <a:r>
              <a:rPr lang="en-US" altLang="x-none" dirty="0"/>
              <a:t>Question</a:t>
            </a:r>
          </a:p>
        </p:txBody>
      </p:sp>
      <p:sp>
        <p:nvSpPr>
          <p:cNvPr id="4" name="Content Placeholder 3"/>
          <p:cNvSpPr>
            <a:spLocks noGrp="1"/>
          </p:cNvSpPr>
          <p:nvPr>
            <p:ph idx="1"/>
          </p:nvPr>
        </p:nvSpPr>
        <p:spPr/>
        <p:txBody>
          <a:bodyPr/>
          <a:lstStyle/>
          <a:p>
            <a:r>
              <a:rPr lang="en-US" altLang="x-none" dirty="0"/>
              <a:t>How would you draw a line through the points?</a:t>
            </a:r>
          </a:p>
          <a:p>
            <a:r>
              <a:rPr lang="en-US" altLang="x-none" dirty="0"/>
              <a:t>How do you determine which line “fits the best” ?????????</a:t>
            </a:r>
          </a:p>
          <a:p>
            <a:endParaRPr lang="en-US" dirty="0"/>
          </a:p>
        </p:txBody>
      </p:sp>
      <p:sp>
        <p:nvSpPr>
          <p:cNvPr id="86071" name="Rectangle 55"/>
          <p:cNvSpPr>
            <a:spLocks noChangeArrowheads="1"/>
          </p:cNvSpPr>
          <p:nvPr/>
        </p:nvSpPr>
        <p:spPr bwMode="auto">
          <a:xfrm>
            <a:off x="3307830" y="3244121"/>
            <a:ext cx="5657850" cy="2911475"/>
          </a:xfrm>
          <a:prstGeom prst="rect">
            <a:avLst/>
          </a:prstGeom>
          <a:solidFill>
            <a:schemeClr val="tx1"/>
          </a:solidFill>
          <a:ln w="12700">
            <a:solidFill>
              <a:schemeClr val="bg1"/>
            </a:solidFill>
            <a:miter lim="800000"/>
            <a:headEnd/>
            <a:tailEnd/>
          </a:ln>
          <a:effectLst>
            <a:prstShdw prst="shdw17" dist="17961" dir="2700000">
              <a:schemeClr val="bg1">
                <a:gamma/>
                <a:shade val="60000"/>
                <a:invGamma/>
                <a:alpha val="74998"/>
              </a:schemeClr>
            </a:prstShdw>
          </a:effectLst>
        </p:spPr>
        <p:txBody>
          <a:bodyPr wrap="none" anchor="ctr"/>
          <a:lstStyle/>
          <a:p>
            <a:pPr algn="ctr"/>
            <a:endParaRPr lang="x-none" altLang="x-none"/>
          </a:p>
        </p:txBody>
      </p:sp>
      <p:sp>
        <p:nvSpPr>
          <p:cNvPr id="86072" name="Line 56"/>
          <p:cNvSpPr>
            <a:spLocks noChangeShapeType="1"/>
          </p:cNvSpPr>
          <p:nvPr/>
        </p:nvSpPr>
        <p:spPr bwMode="auto">
          <a:xfrm>
            <a:off x="4095750" y="3894138"/>
            <a:ext cx="0" cy="137795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3" name="Line 57"/>
          <p:cNvSpPr>
            <a:spLocks noChangeShapeType="1"/>
          </p:cNvSpPr>
          <p:nvPr/>
        </p:nvSpPr>
        <p:spPr bwMode="auto">
          <a:xfrm>
            <a:off x="3998914" y="528478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4" name="Line 58"/>
          <p:cNvSpPr>
            <a:spLocks noChangeShapeType="1"/>
          </p:cNvSpPr>
          <p:nvPr/>
        </p:nvSpPr>
        <p:spPr bwMode="auto">
          <a:xfrm>
            <a:off x="3998914" y="48180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5" name="Line 59"/>
          <p:cNvSpPr>
            <a:spLocks noChangeShapeType="1"/>
          </p:cNvSpPr>
          <p:nvPr/>
        </p:nvSpPr>
        <p:spPr bwMode="auto">
          <a:xfrm>
            <a:off x="3998914" y="43481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6" name="Line 60"/>
          <p:cNvSpPr>
            <a:spLocks noChangeShapeType="1"/>
          </p:cNvSpPr>
          <p:nvPr/>
        </p:nvSpPr>
        <p:spPr bwMode="auto">
          <a:xfrm>
            <a:off x="3998914" y="388143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7" name="Line 61"/>
          <p:cNvSpPr>
            <a:spLocks noChangeShapeType="1"/>
          </p:cNvSpPr>
          <p:nvPr/>
        </p:nvSpPr>
        <p:spPr bwMode="auto">
          <a:xfrm>
            <a:off x="4108451" y="5284788"/>
            <a:ext cx="44354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8" name="Line 62"/>
          <p:cNvSpPr>
            <a:spLocks noChangeShapeType="1"/>
          </p:cNvSpPr>
          <p:nvPr/>
        </p:nvSpPr>
        <p:spPr bwMode="auto">
          <a:xfrm flipV="1">
            <a:off x="40957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9" name="Line 63"/>
          <p:cNvSpPr>
            <a:spLocks noChangeShapeType="1"/>
          </p:cNvSpPr>
          <p:nvPr/>
        </p:nvSpPr>
        <p:spPr bwMode="auto">
          <a:xfrm flipV="1">
            <a:off x="484187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0" name="Line 64"/>
          <p:cNvSpPr>
            <a:spLocks noChangeShapeType="1"/>
          </p:cNvSpPr>
          <p:nvPr/>
        </p:nvSpPr>
        <p:spPr bwMode="auto">
          <a:xfrm flipV="1">
            <a:off x="55816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1" name="Line 65"/>
          <p:cNvSpPr>
            <a:spLocks noChangeShapeType="1"/>
          </p:cNvSpPr>
          <p:nvPr/>
        </p:nvSpPr>
        <p:spPr bwMode="auto">
          <a:xfrm flipV="1">
            <a:off x="63261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2" name="Line 66"/>
          <p:cNvSpPr>
            <a:spLocks noChangeShapeType="1"/>
          </p:cNvSpPr>
          <p:nvPr/>
        </p:nvSpPr>
        <p:spPr bwMode="auto">
          <a:xfrm flipV="1">
            <a:off x="7072313"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3" name="Line 67"/>
          <p:cNvSpPr>
            <a:spLocks noChangeShapeType="1"/>
          </p:cNvSpPr>
          <p:nvPr/>
        </p:nvSpPr>
        <p:spPr bwMode="auto">
          <a:xfrm flipV="1">
            <a:off x="78120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4" name="Line 68"/>
          <p:cNvSpPr>
            <a:spLocks noChangeShapeType="1"/>
          </p:cNvSpPr>
          <p:nvPr/>
        </p:nvSpPr>
        <p:spPr bwMode="auto">
          <a:xfrm flipV="1">
            <a:off x="855662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5" name="Line 69"/>
          <p:cNvSpPr>
            <a:spLocks noChangeShapeType="1"/>
          </p:cNvSpPr>
          <p:nvPr/>
        </p:nvSpPr>
        <p:spPr bwMode="auto">
          <a:xfrm flipV="1">
            <a:off x="40957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6" name="Line 70"/>
          <p:cNvSpPr>
            <a:spLocks noChangeShapeType="1"/>
          </p:cNvSpPr>
          <p:nvPr/>
        </p:nvSpPr>
        <p:spPr bwMode="auto">
          <a:xfrm flipV="1">
            <a:off x="55816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7" name="Line 71"/>
          <p:cNvSpPr>
            <a:spLocks noChangeShapeType="1"/>
          </p:cNvSpPr>
          <p:nvPr/>
        </p:nvSpPr>
        <p:spPr bwMode="auto">
          <a:xfrm flipV="1">
            <a:off x="7072313"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8" name="Line 72"/>
          <p:cNvSpPr>
            <a:spLocks noChangeShapeType="1"/>
          </p:cNvSpPr>
          <p:nvPr/>
        </p:nvSpPr>
        <p:spPr bwMode="auto">
          <a:xfrm flipV="1">
            <a:off x="8556625"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9" name="Oval 73"/>
          <p:cNvSpPr>
            <a:spLocks noChangeArrowheads="1"/>
          </p:cNvSpPr>
          <p:nvPr/>
        </p:nvSpPr>
        <p:spPr bwMode="auto">
          <a:xfrm>
            <a:off x="6732588" y="4775200"/>
            <a:ext cx="74612"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90" name="Oval 74"/>
          <p:cNvSpPr>
            <a:spLocks noChangeArrowheads="1"/>
          </p:cNvSpPr>
          <p:nvPr/>
        </p:nvSpPr>
        <p:spPr bwMode="auto">
          <a:xfrm>
            <a:off x="5986463" y="5008563"/>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91" name="Oval 75"/>
          <p:cNvSpPr>
            <a:spLocks noChangeArrowheads="1"/>
          </p:cNvSpPr>
          <p:nvPr/>
        </p:nvSpPr>
        <p:spPr bwMode="auto">
          <a:xfrm>
            <a:off x="4945063" y="4725988"/>
            <a:ext cx="76200" cy="74612"/>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92" name="Oval 76"/>
          <p:cNvSpPr>
            <a:spLocks noChangeArrowheads="1"/>
          </p:cNvSpPr>
          <p:nvPr/>
        </p:nvSpPr>
        <p:spPr bwMode="auto">
          <a:xfrm>
            <a:off x="7029451" y="3884613"/>
            <a:ext cx="74613"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93" name="Oval 77"/>
          <p:cNvSpPr>
            <a:spLocks noChangeArrowheads="1"/>
          </p:cNvSpPr>
          <p:nvPr/>
        </p:nvSpPr>
        <p:spPr bwMode="auto">
          <a:xfrm>
            <a:off x="7769225" y="3838575"/>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94" name="Oval 78"/>
          <p:cNvSpPr>
            <a:spLocks noChangeArrowheads="1"/>
          </p:cNvSpPr>
          <p:nvPr/>
        </p:nvSpPr>
        <p:spPr bwMode="auto">
          <a:xfrm>
            <a:off x="5538788" y="4305301"/>
            <a:ext cx="76200" cy="74613"/>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95" name="Rectangle 79"/>
          <p:cNvSpPr>
            <a:spLocks noChangeArrowheads="1"/>
          </p:cNvSpPr>
          <p:nvPr/>
        </p:nvSpPr>
        <p:spPr bwMode="auto">
          <a:xfrm>
            <a:off x="3544888" y="5045076"/>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6096" name="Rectangle 80"/>
          <p:cNvSpPr>
            <a:spLocks noChangeArrowheads="1"/>
          </p:cNvSpPr>
          <p:nvPr/>
        </p:nvSpPr>
        <p:spPr bwMode="auto">
          <a:xfrm>
            <a:off x="3352800" y="4579939"/>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6097" name="Rectangle 81"/>
          <p:cNvSpPr>
            <a:spLocks noChangeArrowheads="1"/>
          </p:cNvSpPr>
          <p:nvPr/>
        </p:nvSpPr>
        <p:spPr bwMode="auto">
          <a:xfrm>
            <a:off x="3352800" y="4108451"/>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6098" name="Rectangle 82"/>
          <p:cNvSpPr>
            <a:spLocks noChangeArrowheads="1"/>
          </p:cNvSpPr>
          <p:nvPr/>
        </p:nvSpPr>
        <p:spPr bwMode="auto">
          <a:xfrm>
            <a:off x="3352800" y="3641726"/>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6099" name="Rectangle 83"/>
          <p:cNvSpPr>
            <a:spLocks noChangeArrowheads="1"/>
          </p:cNvSpPr>
          <p:nvPr/>
        </p:nvSpPr>
        <p:spPr bwMode="auto">
          <a:xfrm>
            <a:off x="3910013" y="5561014"/>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6100" name="Rectangle 84"/>
          <p:cNvSpPr>
            <a:spLocks noChangeArrowheads="1"/>
          </p:cNvSpPr>
          <p:nvPr/>
        </p:nvSpPr>
        <p:spPr bwMode="auto">
          <a:xfrm>
            <a:off x="5299075"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6101" name="Rectangle 85"/>
          <p:cNvSpPr>
            <a:spLocks noChangeArrowheads="1"/>
          </p:cNvSpPr>
          <p:nvPr/>
        </p:nvSpPr>
        <p:spPr bwMode="auto">
          <a:xfrm>
            <a:off x="67897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6102" name="Rectangle 86"/>
          <p:cNvSpPr>
            <a:spLocks noChangeArrowheads="1"/>
          </p:cNvSpPr>
          <p:nvPr/>
        </p:nvSpPr>
        <p:spPr bwMode="auto">
          <a:xfrm>
            <a:off x="82756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6103" name="Rectangle 87"/>
          <p:cNvSpPr>
            <a:spLocks noChangeArrowheads="1"/>
          </p:cNvSpPr>
          <p:nvPr/>
        </p:nvSpPr>
        <p:spPr bwMode="auto">
          <a:xfrm>
            <a:off x="8580438" y="5054601"/>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X</a:t>
            </a:r>
          </a:p>
        </p:txBody>
      </p:sp>
      <p:sp>
        <p:nvSpPr>
          <p:cNvPr id="86104" name="Rectangle 88"/>
          <p:cNvSpPr>
            <a:spLocks noChangeArrowheads="1"/>
          </p:cNvSpPr>
          <p:nvPr/>
        </p:nvSpPr>
        <p:spPr bwMode="auto">
          <a:xfrm>
            <a:off x="3905250" y="3349626"/>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Y</a:t>
            </a:r>
          </a:p>
        </p:txBody>
      </p:sp>
      <p:sp>
        <p:nvSpPr>
          <p:cNvPr id="86105" name="Oval 89"/>
          <p:cNvSpPr>
            <a:spLocks noChangeArrowheads="1"/>
          </p:cNvSpPr>
          <p:nvPr/>
        </p:nvSpPr>
        <p:spPr bwMode="auto">
          <a:xfrm>
            <a:off x="5873750" y="49561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6106" name="Oval 90"/>
          <p:cNvSpPr>
            <a:spLocks noChangeArrowheads="1"/>
          </p:cNvSpPr>
          <p:nvPr/>
        </p:nvSpPr>
        <p:spPr bwMode="auto">
          <a:xfrm>
            <a:off x="7702550" y="37369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6107" name="Oval 91"/>
          <p:cNvSpPr>
            <a:spLocks noChangeArrowheads="1"/>
          </p:cNvSpPr>
          <p:nvPr/>
        </p:nvSpPr>
        <p:spPr bwMode="auto">
          <a:xfrm>
            <a:off x="5492750" y="42703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6108" name="Oval 92"/>
          <p:cNvSpPr>
            <a:spLocks noChangeArrowheads="1"/>
          </p:cNvSpPr>
          <p:nvPr/>
        </p:nvSpPr>
        <p:spPr bwMode="auto">
          <a:xfrm>
            <a:off x="6940550" y="38131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6109" name="Oval 93"/>
          <p:cNvSpPr>
            <a:spLocks noChangeArrowheads="1"/>
          </p:cNvSpPr>
          <p:nvPr/>
        </p:nvSpPr>
        <p:spPr bwMode="auto">
          <a:xfrm>
            <a:off x="6635750" y="47275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6110" name="Oval 94"/>
          <p:cNvSpPr>
            <a:spLocks noChangeArrowheads="1"/>
          </p:cNvSpPr>
          <p:nvPr/>
        </p:nvSpPr>
        <p:spPr bwMode="auto">
          <a:xfrm>
            <a:off x="4883150" y="46513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6112" name="Line 96"/>
          <p:cNvSpPr>
            <a:spLocks noChangeShapeType="1"/>
          </p:cNvSpPr>
          <p:nvPr/>
        </p:nvSpPr>
        <p:spPr bwMode="auto">
          <a:xfrm>
            <a:off x="7772400" y="3048000"/>
            <a:ext cx="152400" cy="609600"/>
          </a:xfrm>
          <a:prstGeom prst="line">
            <a:avLst/>
          </a:prstGeom>
          <a:noFill/>
          <a:ln w="38100">
            <a:solidFill>
              <a:schemeClr val="accent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accent5"/>
              </a:solidFill>
            </a:endParaRPr>
          </a:p>
        </p:txBody>
      </p:sp>
      <p:sp>
        <p:nvSpPr>
          <p:cNvPr id="86113" name="Text Box 97"/>
          <p:cNvSpPr txBox="1">
            <a:spLocks noChangeArrowheads="1"/>
          </p:cNvSpPr>
          <p:nvPr/>
        </p:nvSpPr>
        <p:spPr bwMode="auto">
          <a:xfrm>
            <a:off x="6858000" y="2681288"/>
            <a:ext cx="1962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a:solidFill>
                  <a:schemeClr val="accent5"/>
                </a:solidFill>
              </a:rPr>
              <a:t>Slope unchanged</a:t>
            </a:r>
          </a:p>
        </p:txBody>
      </p:sp>
      <p:sp>
        <p:nvSpPr>
          <p:cNvPr id="86114" name="Text Box 98"/>
          <p:cNvSpPr txBox="1">
            <a:spLocks noChangeArrowheads="1"/>
          </p:cNvSpPr>
          <p:nvPr/>
        </p:nvSpPr>
        <p:spPr bwMode="auto">
          <a:xfrm>
            <a:off x="2538413" y="6196013"/>
            <a:ext cx="2012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dirty="0">
                <a:solidFill>
                  <a:schemeClr val="accent5"/>
                </a:solidFill>
              </a:rPr>
              <a:t>Intercept changed</a:t>
            </a:r>
          </a:p>
        </p:txBody>
      </p:sp>
      <p:sp>
        <p:nvSpPr>
          <p:cNvPr id="86115" name="Line 99"/>
          <p:cNvSpPr>
            <a:spLocks noChangeShapeType="1"/>
          </p:cNvSpPr>
          <p:nvPr/>
        </p:nvSpPr>
        <p:spPr bwMode="auto">
          <a:xfrm>
            <a:off x="4114800" y="5181600"/>
            <a:ext cx="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6116" name="Line 100"/>
          <p:cNvSpPr>
            <a:spLocks noChangeShapeType="1"/>
          </p:cNvSpPr>
          <p:nvPr/>
        </p:nvSpPr>
        <p:spPr bwMode="auto">
          <a:xfrm flipV="1">
            <a:off x="3544888" y="4953000"/>
            <a:ext cx="569912" cy="1234345"/>
          </a:xfrm>
          <a:prstGeom prst="line">
            <a:avLst/>
          </a:prstGeom>
          <a:noFill/>
          <a:ln w="38100">
            <a:solidFill>
              <a:schemeClr val="accent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accent5"/>
              </a:solidFill>
            </a:endParaRPr>
          </a:p>
        </p:txBody>
      </p:sp>
      <p:sp>
        <p:nvSpPr>
          <p:cNvPr id="86117" name="Line 101"/>
          <p:cNvSpPr>
            <a:spLocks noChangeShapeType="1"/>
          </p:cNvSpPr>
          <p:nvPr/>
        </p:nvSpPr>
        <p:spPr bwMode="auto">
          <a:xfrm flipV="1">
            <a:off x="4114800" y="3505200"/>
            <a:ext cx="4343400" cy="1447800"/>
          </a:xfrm>
          <a:prstGeom prst="line">
            <a:avLst/>
          </a:prstGeom>
          <a:noFill/>
          <a:ln w="50800">
            <a:solidFill>
              <a:srgbClr val="A2C1F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118" name="Line 102"/>
          <p:cNvSpPr>
            <a:spLocks noChangeShapeType="1"/>
          </p:cNvSpPr>
          <p:nvPr/>
        </p:nvSpPr>
        <p:spPr bwMode="auto">
          <a:xfrm flipV="1">
            <a:off x="4114800" y="3733800"/>
            <a:ext cx="4343400" cy="1447800"/>
          </a:xfrm>
          <a:prstGeom prst="line">
            <a:avLst/>
          </a:prstGeom>
          <a:noFill/>
          <a:ln w="508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6" name="TextBox 55"/>
          <p:cNvSpPr txBox="1"/>
          <p:nvPr/>
        </p:nvSpPr>
        <p:spPr>
          <a:xfrm>
            <a:off x="1524001" y="6519447"/>
            <a:ext cx="720435"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1524162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Rectangle 4"/>
          <p:cNvSpPr>
            <a:spLocks noGrp="1" noChangeArrowheads="1"/>
          </p:cNvSpPr>
          <p:nvPr>
            <p:ph type="title"/>
          </p:nvPr>
        </p:nvSpPr>
        <p:spPr/>
        <p:txBody>
          <a:bodyPr/>
          <a:lstStyle/>
          <a:p>
            <a:r>
              <a:rPr lang="en-US" altLang="x-none" dirty="0"/>
              <a:t>Question</a:t>
            </a:r>
          </a:p>
        </p:txBody>
      </p:sp>
      <p:sp>
        <p:nvSpPr>
          <p:cNvPr id="4" name="Content Placeholder 3"/>
          <p:cNvSpPr>
            <a:spLocks noGrp="1"/>
          </p:cNvSpPr>
          <p:nvPr>
            <p:ph idx="1"/>
          </p:nvPr>
        </p:nvSpPr>
        <p:spPr/>
        <p:txBody>
          <a:bodyPr/>
          <a:lstStyle/>
          <a:p>
            <a:r>
              <a:rPr lang="en-US" altLang="x-none" dirty="0"/>
              <a:t>How would you draw a line through the points?</a:t>
            </a:r>
          </a:p>
          <a:p>
            <a:r>
              <a:rPr lang="en-US" altLang="x-none" dirty="0"/>
              <a:t>How do you determine which line “fits the best” ?????????</a:t>
            </a:r>
          </a:p>
          <a:p>
            <a:endParaRPr lang="en-US" dirty="0"/>
          </a:p>
        </p:txBody>
      </p:sp>
      <p:sp>
        <p:nvSpPr>
          <p:cNvPr id="88078" name="Rectangle 14"/>
          <p:cNvSpPr>
            <a:spLocks noChangeArrowheads="1"/>
          </p:cNvSpPr>
          <p:nvPr/>
        </p:nvSpPr>
        <p:spPr bwMode="auto">
          <a:xfrm>
            <a:off x="3307830" y="3244121"/>
            <a:ext cx="5657850" cy="2911475"/>
          </a:xfrm>
          <a:prstGeom prst="rect">
            <a:avLst/>
          </a:prstGeom>
          <a:solidFill>
            <a:schemeClr val="tx1"/>
          </a:solidFill>
          <a:ln w="12700">
            <a:solidFill>
              <a:schemeClr val="bg1"/>
            </a:solidFill>
            <a:miter lim="800000"/>
            <a:headEnd/>
            <a:tailEnd/>
          </a:ln>
          <a:effectLst>
            <a:prstShdw prst="shdw17" dist="17961" dir="2700000">
              <a:schemeClr val="bg1">
                <a:gamma/>
                <a:shade val="60000"/>
                <a:invGamma/>
                <a:alpha val="74998"/>
              </a:schemeClr>
            </a:prstShdw>
          </a:effectLst>
        </p:spPr>
        <p:txBody>
          <a:bodyPr wrap="none" anchor="ctr"/>
          <a:lstStyle/>
          <a:p>
            <a:pPr algn="ctr"/>
            <a:endParaRPr lang="x-none" altLang="x-none"/>
          </a:p>
        </p:txBody>
      </p:sp>
      <p:sp>
        <p:nvSpPr>
          <p:cNvPr id="88079" name="Line 15"/>
          <p:cNvSpPr>
            <a:spLocks noChangeShapeType="1"/>
          </p:cNvSpPr>
          <p:nvPr/>
        </p:nvSpPr>
        <p:spPr bwMode="auto">
          <a:xfrm>
            <a:off x="4095750" y="3894138"/>
            <a:ext cx="0" cy="137795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0" name="Line 16"/>
          <p:cNvSpPr>
            <a:spLocks noChangeShapeType="1"/>
          </p:cNvSpPr>
          <p:nvPr/>
        </p:nvSpPr>
        <p:spPr bwMode="auto">
          <a:xfrm>
            <a:off x="3998914" y="528478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1" name="Line 17"/>
          <p:cNvSpPr>
            <a:spLocks noChangeShapeType="1"/>
          </p:cNvSpPr>
          <p:nvPr/>
        </p:nvSpPr>
        <p:spPr bwMode="auto">
          <a:xfrm>
            <a:off x="3998914" y="48180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2" name="Line 18"/>
          <p:cNvSpPr>
            <a:spLocks noChangeShapeType="1"/>
          </p:cNvSpPr>
          <p:nvPr/>
        </p:nvSpPr>
        <p:spPr bwMode="auto">
          <a:xfrm>
            <a:off x="3998914" y="43481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3" name="Line 19"/>
          <p:cNvSpPr>
            <a:spLocks noChangeShapeType="1"/>
          </p:cNvSpPr>
          <p:nvPr/>
        </p:nvSpPr>
        <p:spPr bwMode="auto">
          <a:xfrm>
            <a:off x="3998914" y="388143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4" name="Line 20"/>
          <p:cNvSpPr>
            <a:spLocks noChangeShapeType="1"/>
          </p:cNvSpPr>
          <p:nvPr/>
        </p:nvSpPr>
        <p:spPr bwMode="auto">
          <a:xfrm>
            <a:off x="4108451" y="5284788"/>
            <a:ext cx="44354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5" name="Line 21"/>
          <p:cNvSpPr>
            <a:spLocks noChangeShapeType="1"/>
          </p:cNvSpPr>
          <p:nvPr/>
        </p:nvSpPr>
        <p:spPr bwMode="auto">
          <a:xfrm flipV="1">
            <a:off x="40957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6" name="Line 22"/>
          <p:cNvSpPr>
            <a:spLocks noChangeShapeType="1"/>
          </p:cNvSpPr>
          <p:nvPr/>
        </p:nvSpPr>
        <p:spPr bwMode="auto">
          <a:xfrm flipV="1">
            <a:off x="484187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7" name="Line 23"/>
          <p:cNvSpPr>
            <a:spLocks noChangeShapeType="1"/>
          </p:cNvSpPr>
          <p:nvPr/>
        </p:nvSpPr>
        <p:spPr bwMode="auto">
          <a:xfrm flipV="1">
            <a:off x="55816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8" name="Line 24"/>
          <p:cNvSpPr>
            <a:spLocks noChangeShapeType="1"/>
          </p:cNvSpPr>
          <p:nvPr/>
        </p:nvSpPr>
        <p:spPr bwMode="auto">
          <a:xfrm flipV="1">
            <a:off x="63261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9" name="Line 25"/>
          <p:cNvSpPr>
            <a:spLocks noChangeShapeType="1"/>
          </p:cNvSpPr>
          <p:nvPr/>
        </p:nvSpPr>
        <p:spPr bwMode="auto">
          <a:xfrm flipV="1">
            <a:off x="7072313"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0" name="Line 26"/>
          <p:cNvSpPr>
            <a:spLocks noChangeShapeType="1"/>
          </p:cNvSpPr>
          <p:nvPr/>
        </p:nvSpPr>
        <p:spPr bwMode="auto">
          <a:xfrm flipV="1">
            <a:off x="78120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1" name="Line 27"/>
          <p:cNvSpPr>
            <a:spLocks noChangeShapeType="1"/>
          </p:cNvSpPr>
          <p:nvPr/>
        </p:nvSpPr>
        <p:spPr bwMode="auto">
          <a:xfrm flipV="1">
            <a:off x="855662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2" name="Line 28"/>
          <p:cNvSpPr>
            <a:spLocks noChangeShapeType="1"/>
          </p:cNvSpPr>
          <p:nvPr/>
        </p:nvSpPr>
        <p:spPr bwMode="auto">
          <a:xfrm flipV="1">
            <a:off x="40957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3" name="Line 29"/>
          <p:cNvSpPr>
            <a:spLocks noChangeShapeType="1"/>
          </p:cNvSpPr>
          <p:nvPr/>
        </p:nvSpPr>
        <p:spPr bwMode="auto">
          <a:xfrm flipV="1">
            <a:off x="55816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4" name="Line 30"/>
          <p:cNvSpPr>
            <a:spLocks noChangeShapeType="1"/>
          </p:cNvSpPr>
          <p:nvPr/>
        </p:nvSpPr>
        <p:spPr bwMode="auto">
          <a:xfrm flipV="1">
            <a:off x="7072313"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5" name="Line 31"/>
          <p:cNvSpPr>
            <a:spLocks noChangeShapeType="1"/>
          </p:cNvSpPr>
          <p:nvPr/>
        </p:nvSpPr>
        <p:spPr bwMode="auto">
          <a:xfrm flipV="1">
            <a:off x="8556625"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6" name="Oval 32"/>
          <p:cNvSpPr>
            <a:spLocks noChangeArrowheads="1"/>
          </p:cNvSpPr>
          <p:nvPr/>
        </p:nvSpPr>
        <p:spPr bwMode="auto">
          <a:xfrm>
            <a:off x="6732588" y="4775200"/>
            <a:ext cx="74612"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7" name="Oval 33"/>
          <p:cNvSpPr>
            <a:spLocks noChangeArrowheads="1"/>
          </p:cNvSpPr>
          <p:nvPr/>
        </p:nvSpPr>
        <p:spPr bwMode="auto">
          <a:xfrm>
            <a:off x="5986463" y="5008563"/>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8" name="Oval 34"/>
          <p:cNvSpPr>
            <a:spLocks noChangeArrowheads="1"/>
          </p:cNvSpPr>
          <p:nvPr/>
        </p:nvSpPr>
        <p:spPr bwMode="auto">
          <a:xfrm>
            <a:off x="4945063" y="4725988"/>
            <a:ext cx="76200" cy="74612"/>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9" name="Oval 35"/>
          <p:cNvSpPr>
            <a:spLocks noChangeArrowheads="1"/>
          </p:cNvSpPr>
          <p:nvPr/>
        </p:nvSpPr>
        <p:spPr bwMode="auto">
          <a:xfrm>
            <a:off x="7029451" y="3884613"/>
            <a:ext cx="74613"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100" name="Oval 36"/>
          <p:cNvSpPr>
            <a:spLocks noChangeArrowheads="1"/>
          </p:cNvSpPr>
          <p:nvPr/>
        </p:nvSpPr>
        <p:spPr bwMode="auto">
          <a:xfrm>
            <a:off x="7769225" y="3838575"/>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101" name="Oval 37"/>
          <p:cNvSpPr>
            <a:spLocks noChangeArrowheads="1"/>
          </p:cNvSpPr>
          <p:nvPr/>
        </p:nvSpPr>
        <p:spPr bwMode="auto">
          <a:xfrm>
            <a:off x="5538788" y="4305301"/>
            <a:ext cx="76200" cy="74613"/>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102" name="Rectangle 38"/>
          <p:cNvSpPr>
            <a:spLocks noChangeArrowheads="1"/>
          </p:cNvSpPr>
          <p:nvPr/>
        </p:nvSpPr>
        <p:spPr bwMode="auto">
          <a:xfrm>
            <a:off x="3544888" y="5045076"/>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8103" name="Rectangle 39"/>
          <p:cNvSpPr>
            <a:spLocks noChangeArrowheads="1"/>
          </p:cNvSpPr>
          <p:nvPr/>
        </p:nvSpPr>
        <p:spPr bwMode="auto">
          <a:xfrm>
            <a:off x="3352800" y="4579939"/>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8104" name="Rectangle 40"/>
          <p:cNvSpPr>
            <a:spLocks noChangeArrowheads="1"/>
          </p:cNvSpPr>
          <p:nvPr/>
        </p:nvSpPr>
        <p:spPr bwMode="auto">
          <a:xfrm>
            <a:off x="3352800" y="4108451"/>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8105" name="Rectangle 41"/>
          <p:cNvSpPr>
            <a:spLocks noChangeArrowheads="1"/>
          </p:cNvSpPr>
          <p:nvPr/>
        </p:nvSpPr>
        <p:spPr bwMode="auto">
          <a:xfrm>
            <a:off x="3352800" y="3641726"/>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8106" name="Rectangle 42"/>
          <p:cNvSpPr>
            <a:spLocks noChangeArrowheads="1"/>
          </p:cNvSpPr>
          <p:nvPr/>
        </p:nvSpPr>
        <p:spPr bwMode="auto">
          <a:xfrm>
            <a:off x="3910013" y="5561014"/>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8107" name="Rectangle 43"/>
          <p:cNvSpPr>
            <a:spLocks noChangeArrowheads="1"/>
          </p:cNvSpPr>
          <p:nvPr/>
        </p:nvSpPr>
        <p:spPr bwMode="auto">
          <a:xfrm>
            <a:off x="5299075"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8108" name="Rectangle 44"/>
          <p:cNvSpPr>
            <a:spLocks noChangeArrowheads="1"/>
          </p:cNvSpPr>
          <p:nvPr/>
        </p:nvSpPr>
        <p:spPr bwMode="auto">
          <a:xfrm>
            <a:off x="67897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8109" name="Rectangle 45"/>
          <p:cNvSpPr>
            <a:spLocks noChangeArrowheads="1"/>
          </p:cNvSpPr>
          <p:nvPr/>
        </p:nvSpPr>
        <p:spPr bwMode="auto">
          <a:xfrm>
            <a:off x="82756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8110" name="Rectangle 46"/>
          <p:cNvSpPr>
            <a:spLocks noChangeArrowheads="1"/>
          </p:cNvSpPr>
          <p:nvPr/>
        </p:nvSpPr>
        <p:spPr bwMode="auto">
          <a:xfrm>
            <a:off x="8580438" y="5054601"/>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X</a:t>
            </a:r>
          </a:p>
        </p:txBody>
      </p:sp>
      <p:sp>
        <p:nvSpPr>
          <p:cNvPr id="88111" name="Rectangle 47"/>
          <p:cNvSpPr>
            <a:spLocks noChangeArrowheads="1"/>
          </p:cNvSpPr>
          <p:nvPr/>
        </p:nvSpPr>
        <p:spPr bwMode="auto">
          <a:xfrm>
            <a:off x="3905250" y="3349626"/>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Y</a:t>
            </a:r>
          </a:p>
        </p:txBody>
      </p:sp>
      <p:sp>
        <p:nvSpPr>
          <p:cNvPr id="88112" name="Oval 48"/>
          <p:cNvSpPr>
            <a:spLocks noChangeArrowheads="1"/>
          </p:cNvSpPr>
          <p:nvPr/>
        </p:nvSpPr>
        <p:spPr bwMode="auto">
          <a:xfrm>
            <a:off x="5873750" y="49561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8113" name="Oval 49"/>
          <p:cNvSpPr>
            <a:spLocks noChangeArrowheads="1"/>
          </p:cNvSpPr>
          <p:nvPr/>
        </p:nvSpPr>
        <p:spPr bwMode="auto">
          <a:xfrm>
            <a:off x="7702550" y="37369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8114" name="Oval 50"/>
          <p:cNvSpPr>
            <a:spLocks noChangeArrowheads="1"/>
          </p:cNvSpPr>
          <p:nvPr/>
        </p:nvSpPr>
        <p:spPr bwMode="auto">
          <a:xfrm>
            <a:off x="5492750" y="42703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8115" name="Oval 51"/>
          <p:cNvSpPr>
            <a:spLocks noChangeArrowheads="1"/>
          </p:cNvSpPr>
          <p:nvPr/>
        </p:nvSpPr>
        <p:spPr bwMode="auto">
          <a:xfrm>
            <a:off x="6940550" y="38131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8116" name="Oval 52"/>
          <p:cNvSpPr>
            <a:spLocks noChangeArrowheads="1"/>
          </p:cNvSpPr>
          <p:nvPr/>
        </p:nvSpPr>
        <p:spPr bwMode="auto">
          <a:xfrm>
            <a:off x="6635750" y="47275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8117" name="Oval 53"/>
          <p:cNvSpPr>
            <a:spLocks noChangeArrowheads="1"/>
          </p:cNvSpPr>
          <p:nvPr/>
        </p:nvSpPr>
        <p:spPr bwMode="auto">
          <a:xfrm>
            <a:off x="4883150" y="46513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8118" name="Line 54"/>
          <p:cNvSpPr>
            <a:spLocks noChangeShapeType="1"/>
          </p:cNvSpPr>
          <p:nvPr/>
        </p:nvSpPr>
        <p:spPr bwMode="auto">
          <a:xfrm flipV="1">
            <a:off x="4114800" y="4191000"/>
            <a:ext cx="4419600" cy="609600"/>
          </a:xfrm>
          <a:prstGeom prst="line">
            <a:avLst/>
          </a:prstGeom>
          <a:noFill/>
          <a:ln w="50800">
            <a:solidFill>
              <a:srgbClr val="A2C1F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119" name="Line 55"/>
          <p:cNvSpPr>
            <a:spLocks noChangeShapeType="1"/>
          </p:cNvSpPr>
          <p:nvPr/>
        </p:nvSpPr>
        <p:spPr bwMode="auto">
          <a:xfrm>
            <a:off x="7864474" y="3217550"/>
            <a:ext cx="441326" cy="973451"/>
          </a:xfrm>
          <a:prstGeom prst="line">
            <a:avLst/>
          </a:prstGeom>
          <a:noFill/>
          <a:ln w="38100">
            <a:solidFill>
              <a:schemeClr val="accent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accent5"/>
              </a:solidFill>
            </a:endParaRPr>
          </a:p>
        </p:txBody>
      </p:sp>
      <p:sp>
        <p:nvSpPr>
          <p:cNvPr id="88120" name="Text Box 56"/>
          <p:cNvSpPr txBox="1">
            <a:spLocks noChangeArrowheads="1"/>
          </p:cNvSpPr>
          <p:nvPr/>
        </p:nvSpPr>
        <p:spPr bwMode="auto">
          <a:xfrm>
            <a:off x="6953250" y="2792482"/>
            <a:ext cx="170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a:solidFill>
                  <a:schemeClr val="accent5"/>
                </a:solidFill>
              </a:rPr>
              <a:t>Slope changed</a:t>
            </a:r>
          </a:p>
        </p:txBody>
      </p:sp>
      <p:sp>
        <p:nvSpPr>
          <p:cNvPr id="88121" name="Text Box 57"/>
          <p:cNvSpPr txBox="1">
            <a:spLocks noChangeArrowheads="1"/>
          </p:cNvSpPr>
          <p:nvPr/>
        </p:nvSpPr>
        <p:spPr bwMode="auto">
          <a:xfrm>
            <a:off x="2458752" y="6152734"/>
            <a:ext cx="2012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dirty="0">
                <a:solidFill>
                  <a:schemeClr val="accent5"/>
                </a:solidFill>
              </a:rPr>
              <a:t>Intercept changed</a:t>
            </a:r>
          </a:p>
        </p:txBody>
      </p:sp>
      <p:sp>
        <p:nvSpPr>
          <p:cNvPr id="88122" name="Line 58"/>
          <p:cNvSpPr>
            <a:spLocks noChangeShapeType="1"/>
          </p:cNvSpPr>
          <p:nvPr/>
        </p:nvSpPr>
        <p:spPr bwMode="auto">
          <a:xfrm>
            <a:off x="4114800" y="5181600"/>
            <a:ext cx="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8123" name="Line 59"/>
          <p:cNvSpPr>
            <a:spLocks noChangeShapeType="1"/>
          </p:cNvSpPr>
          <p:nvPr/>
        </p:nvSpPr>
        <p:spPr bwMode="auto">
          <a:xfrm flipV="1">
            <a:off x="3684068" y="4800600"/>
            <a:ext cx="430732" cy="1381566"/>
          </a:xfrm>
          <a:prstGeom prst="line">
            <a:avLst/>
          </a:prstGeom>
          <a:noFill/>
          <a:ln w="38100">
            <a:solidFill>
              <a:schemeClr val="accent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accent5"/>
              </a:solidFill>
            </a:endParaRPr>
          </a:p>
        </p:txBody>
      </p:sp>
      <p:sp>
        <p:nvSpPr>
          <p:cNvPr id="88124" name="Line 60"/>
          <p:cNvSpPr>
            <a:spLocks noChangeShapeType="1"/>
          </p:cNvSpPr>
          <p:nvPr/>
        </p:nvSpPr>
        <p:spPr bwMode="auto">
          <a:xfrm flipV="1">
            <a:off x="4114800" y="3733800"/>
            <a:ext cx="4343400" cy="1447800"/>
          </a:xfrm>
          <a:prstGeom prst="line">
            <a:avLst/>
          </a:prstGeom>
          <a:noFill/>
          <a:ln w="508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6" name="TextBox 55"/>
          <p:cNvSpPr txBox="1"/>
          <p:nvPr/>
        </p:nvSpPr>
        <p:spPr>
          <a:xfrm>
            <a:off x="1524001" y="6519447"/>
            <a:ext cx="803563"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3115897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tLang="x-none" dirty="0"/>
              <a:t>Least Squares</a:t>
            </a:r>
          </a:p>
        </p:txBody>
      </p:sp>
      <p:sp>
        <p:nvSpPr>
          <p:cNvPr id="100355" name="Rectangle 3"/>
          <p:cNvSpPr>
            <a:spLocks noGrp="1" noChangeArrowheads="1"/>
          </p:cNvSpPr>
          <p:nvPr>
            <p:ph type="body" idx="1"/>
          </p:nvPr>
        </p:nvSpPr>
        <p:spPr/>
        <p:txBody>
          <a:bodyPr/>
          <a:lstStyle/>
          <a:p>
            <a:r>
              <a:rPr lang="en-US" altLang="x-none" b="1" dirty="0">
                <a:solidFill>
                  <a:srgbClr val="215C4E"/>
                </a:solidFill>
              </a:rPr>
              <a:t>Best Fit: </a:t>
            </a:r>
            <a:r>
              <a:rPr lang="en-US" altLang="x-none" dirty="0"/>
              <a:t>difference between the true Y-values and the estimated Y-values is minimized:</a:t>
            </a:r>
          </a:p>
          <a:p>
            <a:pPr lvl="1"/>
            <a:r>
              <a:rPr lang="en-US" altLang="x-none" b="0" dirty="0"/>
              <a:t>Positive errors offset negative errors </a:t>
            </a:r>
            <a:r>
              <a:rPr lang="mr-IN" altLang="x-none" b="0" dirty="0"/>
              <a:t>…</a:t>
            </a:r>
            <a:endParaRPr lang="en-US" altLang="x-none" dirty="0"/>
          </a:p>
          <a:p>
            <a:pPr lvl="1"/>
            <a:r>
              <a:rPr lang="mr-IN" altLang="x-none" b="0" dirty="0"/>
              <a:t>…</a:t>
            </a:r>
            <a:r>
              <a:rPr lang="en-US" altLang="x-none" b="0" dirty="0"/>
              <a:t> square the error!</a:t>
            </a:r>
          </a:p>
          <a:p>
            <a:pPr lvl="1"/>
            <a:endParaRPr lang="en-US" altLang="x-none" dirty="0"/>
          </a:p>
          <a:p>
            <a:endParaRPr lang="en-US" altLang="x-none" dirty="0"/>
          </a:p>
          <a:p>
            <a:endParaRPr lang="en-US" altLang="x-none" dirty="0"/>
          </a:p>
          <a:p>
            <a:endParaRPr lang="en-US" altLang="x-none" dirty="0"/>
          </a:p>
          <a:p>
            <a:r>
              <a:rPr lang="en-US" altLang="x-none" dirty="0"/>
              <a:t>Least squares minimizes the sum of the squared errors</a:t>
            </a:r>
          </a:p>
          <a:p>
            <a:pPr lvl="1"/>
            <a:r>
              <a:rPr lang="en-US" altLang="x-none" b="0" dirty="0"/>
              <a:t>Why squared?  We’ll cover this in more depth in a few weeks.</a:t>
            </a:r>
          </a:p>
          <a:p>
            <a:pPr lvl="1"/>
            <a:r>
              <a:rPr lang="en-US" altLang="x-none" b="0" dirty="0"/>
              <a:t>Until then: </a:t>
            </a:r>
            <a:r>
              <a:rPr lang="en-US" altLang="x-none" b="0" dirty="0">
                <a:hlinkClick r:id="rId4"/>
              </a:rPr>
              <a:t>http://www.benkuhn.net/squared</a:t>
            </a:r>
            <a:endParaRPr lang="en-US" altLang="x-none" b="0" dirty="0"/>
          </a:p>
          <a:p>
            <a:pPr lvl="1"/>
            <a:endParaRPr lang="en-US" altLang="x-none" b="0" dirty="0"/>
          </a:p>
        </p:txBody>
      </p:sp>
      <p:graphicFrame>
        <p:nvGraphicFramePr>
          <p:cNvPr id="100356" name="Object 4">
            <a:hlinkClick r:id="" action="ppaction://ole?verb=0"/>
          </p:cNvPr>
          <p:cNvGraphicFramePr>
            <a:graphicFrameLocks/>
          </p:cNvGraphicFramePr>
          <p:nvPr>
            <p:extLst>
              <p:ext uri="{D42A27DB-BD31-4B8C-83A1-F6EECF244321}">
                <p14:modId xmlns:p14="http://schemas.microsoft.com/office/powerpoint/2010/main" val="929449963"/>
              </p:ext>
            </p:extLst>
          </p:nvPr>
        </p:nvGraphicFramePr>
        <p:xfrm>
          <a:off x="3852554" y="2669576"/>
          <a:ext cx="3886200" cy="1295400"/>
        </p:xfrm>
        <a:graphic>
          <a:graphicData uri="http://schemas.openxmlformats.org/presentationml/2006/ole">
            <mc:AlternateContent xmlns:mc="http://schemas.openxmlformats.org/markup-compatibility/2006">
              <mc:Choice xmlns:v="urn:schemas-microsoft-com:vml" Requires="v">
                <p:oleObj spid="_x0000_s6176" name="Equation" r:id="rId5" imgW="1193760" imgH="431640" progId="Equation.3">
                  <p:embed/>
                </p:oleObj>
              </mc:Choice>
              <mc:Fallback>
                <p:oleObj name="Equation" r:id="rId5" imgW="1193760" imgH="431640" progId="Equation.3">
                  <p:embed/>
                  <p:pic>
                    <p:nvPicPr>
                      <p:cNvPr id="100356" name="Object 4">
                        <a:hlinkClick r:id="" action="ppaction://ole?verb=0"/>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2554" y="2669576"/>
                        <a:ext cx="3886200" cy="1295400"/>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10" name="TextBox 9"/>
          <p:cNvSpPr txBox="1"/>
          <p:nvPr/>
        </p:nvSpPr>
        <p:spPr>
          <a:xfrm>
            <a:off x="1524001" y="6519447"/>
            <a:ext cx="803563"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304715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35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03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3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0355">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0355">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35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03" name="Object 3">
            <a:hlinkClick r:id="" action="ppaction://ole?verb=0"/>
          </p:cNvPr>
          <p:cNvGraphicFramePr>
            <a:graphicFrameLocks noGrp="1"/>
          </p:cNvGraphicFramePr>
          <p:nvPr>
            <p:ph idx="1"/>
            <p:extLst>
              <p:ext uri="{D42A27DB-BD31-4B8C-83A1-F6EECF244321}">
                <p14:modId xmlns:p14="http://schemas.microsoft.com/office/powerpoint/2010/main" val="4266348593"/>
              </p:ext>
            </p:extLst>
          </p:nvPr>
        </p:nvGraphicFramePr>
        <p:xfrm>
          <a:off x="2462213" y="2930526"/>
          <a:ext cx="6877050" cy="3660775"/>
        </p:xfrm>
        <a:graphic>
          <a:graphicData uri="http://schemas.openxmlformats.org/presentationml/2006/ole">
            <mc:AlternateContent xmlns:mc="http://schemas.openxmlformats.org/markup-compatibility/2006">
              <mc:Choice xmlns:v="urn:schemas-microsoft-com:vml" Requires="v">
                <p:oleObj spid="_x0000_s7293" name="VISIO" r:id="rId4" imgW="3995640" imgH="2131920" progId="Visio.Drawing.4">
                  <p:embed/>
                </p:oleObj>
              </mc:Choice>
              <mc:Fallback>
                <p:oleObj name="VISIO" r:id="rId4" imgW="3995640" imgH="2131920" progId="Visio.Drawing.4">
                  <p:embed/>
                  <p:pic>
                    <p:nvPicPr>
                      <p:cNvPr id="102403" name="Object 3">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2213" y="2930526"/>
                        <a:ext cx="6877050" cy="3660775"/>
                      </a:xfrm>
                      <a:prstGeom prst="rect">
                        <a:avLst/>
                      </a:prstGeom>
                      <a:noFill/>
                      <a:ln>
                        <a:noFill/>
                      </a:ln>
                      <a:effectLst>
                        <a:outerShdw blurRad="63500"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graphicFrame>
        <p:nvGraphicFramePr>
          <p:cNvPr id="102404" name="Object 4">
            <a:hlinkClick r:id="" action="ppaction://ole?verb=0"/>
          </p:cNvPr>
          <p:cNvGraphicFramePr>
            <a:graphicFrameLocks/>
          </p:cNvGraphicFramePr>
          <p:nvPr/>
        </p:nvGraphicFramePr>
        <p:xfrm>
          <a:off x="5334001" y="2952751"/>
          <a:ext cx="3649663" cy="714375"/>
        </p:xfrm>
        <a:graphic>
          <a:graphicData uri="http://schemas.openxmlformats.org/presentationml/2006/ole">
            <mc:AlternateContent xmlns:mc="http://schemas.openxmlformats.org/markup-compatibility/2006">
              <mc:Choice xmlns:v="urn:schemas-microsoft-com:vml" Requires="v">
                <p:oleObj spid="_x0000_s7294" name="MathType Equation" r:id="rId6" imgW="3657600" imgH="722160" progId="Equation">
                  <p:embed/>
                </p:oleObj>
              </mc:Choice>
              <mc:Fallback>
                <p:oleObj name="MathType Equation" r:id="rId6" imgW="3657600" imgH="722160" progId="Equation">
                  <p:embed/>
                  <p:pic>
                    <p:nvPicPr>
                      <p:cNvPr id="102404" name="Object 4">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1" y="2952751"/>
                        <a:ext cx="3649663" cy="714375"/>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02405" name="Object 5">
            <a:hlinkClick r:id="" action="ppaction://ole?verb=0"/>
          </p:cNvPr>
          <p:cNvGraphicFramePr>
            <a:graphicFrameLocks/>
          </p:cNvGraphicFramePr>
          <p:nvPr/>
        </p:nvGraphicFramePr>
        <p:xfrm>
          <a:off x="7404101" y="5010151"/>
          <a:ext cx="2708275" cy="714375"/>
        </p:xfrm>
        <a:graphic>
          <a:graphicData uri="http://schemas.openxmlformats.org/presentationml/2006/ole">
            <mc:AlternateContent xmlns:mc="http://schemas.openxmlformats.org/markup-compatibility/2006">
              <mc:Choice xmlns:v="urn:schemas-microsoft-com:vml" Requires="v">
                <p:oleObj spid="_x0000_s7295" name="MathType Equation" r:id="rId8" imgW="2716200" imgH="722160" progId="Equation">
                  <p:embed/>
                </p:oleObj>
              </mc:Choice>
              <mc:Fallback>
                <p:oleObj name="MathType Equation" r:id="rId8" imgW="2716200" imgH="722160" progId="Equation">
                  <p:embed/>
                  <p:pic>
                    <p:nvPicPr>
                      <p:cNvPr id="102405" name="Object 5">
                        <a:hlinkClick r:id="" action="ppaction://ole?verb=0"/>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04101" y="5010151"/>
                        <a:ext cx="2708275" cy="714375"/>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102406" name="Arc 6"/>
          <p:cNvSpPr>
            <a:spLocks/>
          </p:cNvSpPr>
          <p:nvPr/>
        </p:nvSpPr>
        <p:spPr bwMode="auto">
          <a:xfrm>
            <a:off x="6948488" y="4343400"/>
            <a:ext cx="520700" cy="105410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1" y="11929"/>
                  <a:pt x="-1" y="-1"/>
                </a:cubicBezTo>
              </a:path>
              <a:path w="21600" h="21600" stroke="0" extrusionOk="0">
                <a:moveTo>
                  <a:pt x="21600" y="21599"/>
                </a:moveTo>
                <a:cubicBezTo>
                  <a:pt x="9670" y="21599"/>
                  <a:pt x="-1" y="11929"/>
                  <a:pt x="-1" y="-1"/>
                </a:cubicBezTo>
                <a:lnTo>
                  <a:pt x="21600" y="0"/>
                </a:lnTo>
                <a:close/>
              </a:path>
            </a:pathLst>
          </a:custGeom>
          <a:noFill/>
          <a:ln w="25400" cap="rnd">
            <a:solidFill>
              <a:schemeClr val="folHlink"/>
            </a:solidFill>
            <a:round/>
            <a:headEnd/>
            <a:tailEnd type="triangle" w="med" len="me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02407" name="Arc 7"/>
          <p:cNvSpPr>
            <a:spLocks/>
          </p:cNvSpPr>
          <p:nvPr/>
        </p:nvSpPr>
        <p:spPr bwMode="auto">
          <a:xfrm>
            <a:off x="4814889" y="3287714"/>
            <a:ext cx="485775" cy="219075"/>
          </a:xfrm>
          <a:custGeom>
            <a:avLst/>
            <a:gdLst>
              <a:gd name="G0" fmla="+- 21600 0 0"/>
              <a:gd name="G1" fmla="+- 21600 0 0"/>
              <a:gd name="G2" fmla="+- 21600 0 0"/>
              <a:gd name="T0" fmla="*/ 0 w 21600"/>
              <a:gd name="T1" fmla="*/ 21600 h 21600"/>
              <a:gd name="T2" fmla="*/ 21529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1" y="21599"/>
                </a:moveTo>
                <a:cubicBezTo>
                  <a:pt x="-1" y="9698"/>
                  <a:pt x="9627" y="39"/>
                  <a:pt x="21529" y="0"/>
                </a:cubicBezTo>
              </a:path>
              <a:path w="21600" h="21600" stroke="0" extrusionOk="0">
                <a:moveTo>
                  <a:pt x="-1" y="21599"/>
                </a:moveTo>
                <a:cubicBezTo>
                  <a:pt x="-1" y="9698"/>
                  <a:pt x="9627" y="39"/>
                  <a:pt x="21529" y="0"/>
                </a:cubicBezTo>
                <a:lnTo>
                  <a:pt x="21600" y="21600"/>
                </a:lnTo>
                <a:close/>
              </a:path>
            </a:pathLst>
          </a:custGeom>
          <a:noFill/>
          <a:ln w="25400" cap="rnd">
            <a:solidFill>
              <a:schemeClr val="folHlink"/>
            </a:solidFill>
            <a:round/>
            <a:headEnd type="triangle" w="med" len="me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graphicFrame>
        <p:nvGraphicFramePr>
          <p:cNvPr id="102408" name="Object 8">
            <a:hlinkClick r:id="" action="ppaction://ole?verb=0"/>
          </p:cNvPr>
          <p:cNvGraphicFramePr>
            <a:graphicFrameLocks/>
          </p:cNvGraphicFramePr>
          <p:nvPr/>
        </p:nvGraphicFramePr>
        <p:xfrm>
          <a:off x="2528888" y="1608138"/>
          <a:ext cx="7269162" cy="1262062"/>
        </p:xfrm>
        <a:graphic>
          <a:graphicData uri="http://schemas.openxmlformats.org/presentationml/2006/ole">
            <mc:AlternateContent xmlns:mc="http://schemas.openxmlformats.org/markup-compatibility/2006">
              <mc:Choice xmlns:v="urn:schemas-microsoft-com:vml" Requires="v">
                <p:oleObj spid="_x0000_s7296" name="MathType Equation" r:id="rId10" imgW="7288200" imgH="1280880" progId="Equation">
                  <p:embed/>
                </p:oleObj>
              </mc:Choice>
              <mc:Fallback>
                <p:oleObj name="MathType Equation" r:id="rId10" imgW="7288200" imgH="1280880" progId="Equation">
                  <p:embed/>
                  <p:pic>
                    <p:nvPicPr>
                      <p:cNvPr id="102408" name="Object 8">
                        <a:hlinkClick r:id="" action="ppaction://ole?verb=0"/>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28888" y="1608138"/>
                        <a:ext cx="7269162" cy="1262062"/>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12" name="TextBox 11"/>
          <p:cNvSpPr txBox="1"/>
          <p:nvPr/>
        </p:nvSpPr>
        <p:spPr>
          <a:xfrm>
            <a:off x="1524001" y="6519447"/>
            <a:ext cx="839189" cy="338554"/>
          </a:xfrm>
          <a:prstGeom prst="rect">
            <a:avLst/>
          </a:prstGeom>
          <a:noFill/>
        </p:spPr>
        <p:txBody>
          <a:bodyPr wrap="square" rtlCol="0">
            <a:spAutoFit/>
          </a:bodyPr>
          <a:lstStyle/>
          <a:p>
            <a:pPr algn="ctr"/>
            <a:r>
              <a:rPr lang="en-US" sz="1600" dirty="0">
                <a:solidFill>
                  <a:schemeClr val="bg1">
                    <a:lumMod val="50000"/>
                  </a:schemeClr>
                </a:solidFill>
              </a:rPr>
              <a:t>[WF]</a:t>
            </a:r>
          </a:p>
        </p:txBody>
      </p:sp>
      <p:sp>
        <p:nvSpPr>
          <p:cNvPr id="2" name="Title 1">
            <a:extLst>
              <a:ext uri="{FF2B5EF4-FFF2-40B4-BE49-F238E27FC236}">
                <a16:creationId xmlns:a16="http://schemas.microsoft.com/office/drawing/2014/main" id="{49482A7B-9E04-7245-AFC4-CD2EE2137A73}"/>
              </a:ext>
            </a:extLst>
          </p:cNvPr>
          <p:cNvSpPr>
            <a:spLocks noGrp="1"/>
          </p:cNvSpPr>
          <p:nvPr>
            <p:ph type="title"/>
          </p:nvPr>
        </p:nvSpPr>
        <p:spPr/>
        <p:txBody>
          <a:bodyPr/>
          <a:lstStyle/>
          <a:p>
            <a:r>
              <a:rPr lang="en-US" altLang="x-none" dirty="0"/>
              <a:t>Least Squares, Graphically</a:t>
            </a:r>
            <a:endParaRPr lang="en-US" dirty="0"/>
          </a:p>
        </p:txBody>
      </p:sp>
    </p:spTree>
    <p:extLst>
      <p:ext uri="{BB962C8B-B14F-4D97-AF65-F5344CB8AC3E}">
        <p14:creationId xmlns:p14="http://schemas.microsoft.com/office/powerpoint/2010/main" val="2697801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E81D2-CFA3-6943-AA76-3C0ED66A1ECF}"/>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ECE76354-240F-8B41-BFDE-F88FA12EE4B4}"/>
              </a:ext>
            </a:extLst>
          </p:cNvPr>
          <p:cNvSpPr>
            <a:spLocks noGrp="1"/>
          </p:cNvSpPr>
          <p:nvPr>
            <p:ph idx="1"/>
          </p:nvPr>
        </p:nvSpPr>
        <p:spPr>
          <a:xfrm>
            <a:off x="609600" y="1744132"/>
            <a:ext cx="4761053" cy="4382033"/>
          </a:xfrm>
        </p:spPr>
        <p:txBody>
          <a:bodyPr/>
          <a:lstStyle/>
          <a:p>
            <a:pPr marL="0" indent="0">
              <a:buNone/>
            </a:pPr>
            <a:endParaRPr lang="en-US" dirty="0"/>
          </a:p>
          <a:p>
            <a:r>
              <a:rPr lang="en-US" dirty="0"/>
              <a:t>Prof. Daniele is here!</a:t>
            </a:r>
          </a:p>
          <a:p>
            <a:pPr marL="0" indent="0">
              <a:buNone/>
            </a:pPr>
            <a:endParaRPr lang="en-US" dirty="0"/>
          </a:p>
          <a:p>
            <a:r>
              <a:rPr lang="en-US" dirty="0"/>
              <a:t>Questions 6 Fixed</a:t>
            </a:r>
          </a:p>
          <a:p>
            <a:endParaRPr lang="en-US" dirty="0"/>
          </a:p>
          <a:p>
            <a:r>
              <a:rPr lang="en-US" dirty="0"/>
              <a:t>Milestone 1 Decompress (Updated Project 2) – Professionalism.</a:t>
            </a:r>
          </a:p>
          <a:p>
            <a:endParaRPr lang="en-US" dirty="0"/>
          </a:p>
          <a:p>
            <a:r>
              <a:rPr lang="en-US"/>
              <a:t>Lab Thursday </a:t>
            </a:r>
            <a:r>
              <a:rPr lang="en-US" dirty="0"/>
              <a:t>– Be here with Laptop – new setup!</a:t>
            </a:r>
          </a:p>
          <a:p>
            <a:pPr marL="0" indent="0">
              <a:buNone/>
            </a:pPr>
            <a:endParaRPr lang="en-US" dirty="0"/>
          </a:p>
          <a:p>
            <a:r>
              <a:rPr lang="en-US" dirty="0"/>
              <a:t>More Missing Data!</a:t>
            </a:r>
          </a:p>
          <a:p>
            <a:endParaRPr lang="en-US" dirty="0"/>
          </a:p>
          <a:p>
            <a:endParaRPr lang="en-US" dirty="0"/>
          </a:p>
        </p:txBody>
      </p:sp>
      <p:sp>
        <p:nvSpPr>
          <p:cNvPr id="4" name="Slide Number Placeholder 3">
            <a:extLst>
              <a:ext uri="{FF2B5EF4-FFF2-40B4-BE49-F238E27FC236}">
                <a16:creationId xmlns:a16="http://schemas.microsoft.com/office/drawing/2014/main" id="{989D88BF-836B-FD45-97DB-F7572A35B054}"/>
              </a:ext>
            </a:extLst>
          </p:cNvPr>
          <p:cNvSpPr>
            <a:spLocks noGrp="1"/>
          </p:cNvSpPr>
          <p:nvPr>
            <p:ph type="sldNum" sz="quarter" idx="11"/>
          </p:nvPr>
        </p:nvSpPr>
        <p:spPr/>
        <p:txBody>
          <a:bodyPr/>
          <a:lstStyle/>
          <a:p>
            <a:fld id="{AE9108BD-1B63-5E42-A3EF-D85B2E21F76C}" type="slidenum">
              <a:rPr lang="en-US" smtClean="0"/>
              <a:t>25</a:t>
            </a:fld>
            <a:endParaRPr lang="en-US"/>
          </a:p>
        </p:txBody>
      </p:sp>
      <p:pic>
        <p:nvPicPr>
          <p:cNvPr id="5" name="Picture 4">
            <a:extLst>
              <a:ext uri="{FF2B5EF4-FFF2-40B4-BE49-F238E27FC236}">
                <a16:creationId xmlns:a16="http://schemas.microsoft.com/office/drawing/2014/main" id="{5553757C-786B-ED4A-9108-303406499C33}"/>
              </a:ext>
            </a:extLst>
          </p:cNvPr>
          <p:cNvPicPr>
            <a:picLocks noChangeAspect="1"/>
          </p:cNvPicPr>
          <p:nvPr/>
        </p:nvPicPr>
        <p:blipFill>
          <a:blip r:embed="rId2"/>
          <a:stretch>
            <a:fillRect/>
          </a:stretch>
        </p:blipFill>
        <p:spPr>
          <a:xfrm>
            <a:off x="6033495" y="2203268"/>
            <a:ext cx="5408210" cy="3010756"/>
          </a:xfrm>
          <a:prstGeom prst="rect">
            <a:avLst/>
          </a:prstGeom>
        </p:spPr>
      </p:pic>
      <p:sp>
        <p:nvSpPr>
          <p:cNvPr id="7" name="TextBox 6">
            <a:extLst>
              <a:ext uri="{FF2B5EF4-FFF2-40B4-BE49-F238E27FC236}">
                <a16:creationId xmlns:a16="http://schemas.microsoft.com/office/drawing/2014/main" id="{0240DCEB-5CEC-2040-9310-B1EFCCBB86C2}"/>
              </a:ext>
            </a:extLst>
          </p:cNvPr>
          <p:cNvSpPr txBox="1"/>
          <p:nvPr/>
        </p:nvSpPr>
        <p:spPr>
          <a:xfrm>
            <a:off x="7772808" y="5533592"/>
            <a:ext cx="2387192" cy="369332"/>
          </a:xfrm>
          <a:prstGeom prst="rect">
            <a:avLst/>
          </a:prstGeom>
          <a:noFill/>
        </p:spPr>
        <p:txBody>
          <a:bodyPr wrap="none" rtlCol="0">
            <a:spAutoFit/>
          </a:bodyPr>
          <a:lstStyle/>
          <a:p>
            <a:r>
              <a:rPr lang="en-US" dirty="0">
                <a:hlinkClick r:id="rId3"/>
              </a:rPr>
              <a:t>https://xkcd.com/979/</a:t>
            </a:r>
            <a:endParaRPr lang="en-US" dirty="0"/>
          </a:p>
        </p:txBody>
      </p:sp>
    </p:spTree>
    <p:extLst>
      <p:ext uri="{BB962C8B-B14F-4D97-AF65-F5344CB8AC3E}">
        <p14:creationId xmlns:p14="http://schemas.microsoft.com/office/powerpoint/2010/main" val="1055100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x-none" dirty="0"/>
              <a:t>Interpretation of Coefficients</a:t>
            </a:r>
          </a:p>
        </p:txBody>
      </p:sp>
      <p:sp>
        <p:nvSpPr>
          <p:cNvPr id="112643" name="Rectangle 3"/>
          <p:cNvSpPr>
            <a:spLocks noGrp="1" noChangeArrowheads="1"/>
          </p:cNvSpPr>
          <p:nvPr>
            <p:ph type="body" idx="1"/>
          </p:nvPr>
        </p:nvSpPr>
        <p:spPr>
          <a:xfrm>
            <a:off x="609600" y="1803788"/>
            <a:ext cx="5348291" cy="4322377"/>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r>
              <a:rPr lang="en-US" altLang="x-none" dirty="0"/>
              <a:t>Slope (</a:t>
            </a:r>
            <a:r>
              <a:rPr lang="en-US" altLang="x-none" i="1" dirty="0">
                <a:latin typeface="Symbol" charset="2"/>
              </a:rPr>
              <a:t></a:t>
            </a:r>
            <a:r>
              <a:rPr lang="en-US" altLang="x-none" baseline="-25000" dirty="0"/>
              <a:t>1</a:t>
            </a:r>
            <a:r>
              <a:rPr lang="en-US" altLang="x-none" dirty="0"/>
              <a:t>):</a:t>
            </a:r>
          </a:p>
          <a:p>
            <a:pPr lvl="1"/>
            <a:r>
              <a:rPr lang="en-US" altLang="x-none" b="0" dirty="0"/>
              <a:t>Estimated </a:t>
            </a:r>
            <a:r>
              <a:rPr lang="en-US" altLang="x-none" b="0" i="1" dirty="0"/>
              <a:t>Y</a:t>
            </a:r>
            <a:r>
              <a:rPr lang="en-US" altLang="x-none" b="0" dirty="0"/>
              <a:t> changes by </a:t>
            </a:r>
            <a:r>
              <a:rPr lang="en-US" altLang="x-none" b="0" i="1" dirty="0">
                <a:latin typeface="Symbol" charset="2"/>
              </a:rPr>
              <a:t></a:t>
            </a:r>
            <a:r>
              <a:rPr lang="en-US" altLang="x-none" sz="3200" baseline="-25000" dirty="0"/>
              <a:t>1</a:t>
            </a:r>
            <a:r>
              <a:rPr lang="en-US" altLang="x-none" b="0" dirty="0"/>
              <a:t> for each unit increase in </a:t>
            </a:r>
            <a:r>
              <a:rPr lang="en-US" altLang="x-none" b="0" i="1" dirty="0"/>
              <a:t>X.</a:t>
            </a:r>
            <a:endParaRPr lang="en-US" altLang="x-none" dirty="0"/>
          </a:p>
          <a:p>
            <a:pPr lvl="1"/>
            <a:r>
              <a:rPr lang="en-US" altLang="x-none" b="0" dirty="0"/>
              <a:t>If </a:t>
            </a:r>
            <a:r>
              <a:rPr lang="en-US" altLang="x-none" b="0" i="1" dirty="0">
                <a:latin typeface="Symbol" charset="2"/>
              </a:rPr>
              <a:t></a:t>
            </a:r>
            <a:r>
              <a:rPr lang="en-US" altLang="x-none" b="0" baseline="-25000" dirty="0"/>
              <a:t>1</a:t>
            </a:r>
            <a:r>
              <a:rPr lang="en-US" altLang="x-none" b="0" dirty="0"/>
              <a:t> = 2, then </a:t>
            </a:r>
            <a:r>
              <a:rPr lang="en-US" altLang="x-none" b="0" i="1" dirty="0"/>
              <a:t>Y</a:t>
            </a:r>
            <a:r>
              <a:rPr lang="en-US" altLang="x-none" b="0" dirty="0"/>
              <a:t> Is expected to increase by 2 for each 1 unit increase in </a:t>
            </a:r>
            <a:r>
              <a:rPr lang="en-US" altLang="x-none" b="0" i="1" dirty="0"/>
              <a:t>X.</a:t>
            </a:r>
          </a:p>
          <a:p>
            <a:pPr lvl="1"/>
            <a:endParaRPr lang="en-US" altLang="x-none" b="0" dirty="0"/>
          </a:p>
          <a:p>
            <a:r>
              <a:rPr lang="en-US" altLang="x-none" dirty="0"/>
              <a:t>Y-Intercept (</a:t>
            </a:r>
            <a:r>
              <a:rPr lang="en-US" altLang="x-none" i="1" dirty="0">
                <a:latin typeface="Symbol" charset="2"/>
              </a:rPr>
              <a:t></a:t>
            </a:r>
            <a:r>
              <a:rPr lang="en-US" altLang="x-none" baseline="-25000" dirty="0"/>
              <a:t>0</a:t>
            </a:r>
            <a:r>
              <a:rPr lang="en-US" altLang="x-none" dirty="0"/>
              <a:t>):</a:t>
            </a:r>
          </a:p>
          <a:p>
            <a:pPr lvl="1"/>
            <a:r>
              <a:rPr lang="en-US" altLang="x-none" b="0" dirty="0"/>
              <a:t>Average value of </a:t>
            </a:r>
            <a:r>
              <a:rPr lang="en-US" altLang="x-none" b="0" i="1" dirty="0"/>
              <a:t>Y</a:t>
            </a:r>
            <a:r>
              <a:rPr lang="en-US" altLang="x-none" b="0" dirty="0"/>
              <a:t> when </a:t>
            </a:r>
            <a:r>
              <a:rPr lang="en-US" altLang="x-none" b="0" i="1" dirty="0"/>
              <a:t>X</a:t>
            </a:r>
            <a:r>
              <a:rPr lang="en-US" altLang="x-none" b="0" dirty="0"/>
              <a:t> = 0.</a:t>
            </a:r>
          </a:p>
          <a:p>
            <a:pPr lvl="1"/>
            <a:r>
              <a:rPr lang="en-US" altLang="x-none" b="0" dirty="0"/>
              <a:t>If </a:t>
            </a:r>
            <a:r>
              <a:rPr lang="en-US" altLang="x-none" b="0" i="1" dirty="0">
                <a:latin typeface="Symbol" charset="2"/>
              </a:rPr>
              <a:t></a:t>
            </a:r>
            <a:r>
              <a:rPr lang="en-US" altLang="x-none" b="0" baseline="-25000" dirty="0"/>
              <a:t>0</a:t>
            </a:r>
            <a:r>
              <a:rPr lang="en-US" altLang="x-none" b="0" dirty="0"/>
              <a:t> = 4, then average </a:t>
            </a:r>
            <a:r>
              <a:rPr lang="en-US" altLang="x-none" b="0" i="1" dirty="0"/>
              <a:t>Y</a:t>
            </a:r>
            <a:r>
              <a:rPr lang="en-US" altLang="x-none" b="0" dirty="0"/>
              <a:t> is expected to be 4 when </a:t>
            </a:r>
            <a:r>
              <a:rPr lang="en-US" altLang="x-none" b="0" i="1" dirty="0"/>
              <a:t>X</a:t>
            </a:r>
            <a:r>
              <a:rPr lang="en-US" altLang="x-none" b="0" dirty="0"/>
              <a:t> Is 0.</a:t>
            </a:r>
          </a:p>
          <a:p>
            <a:pPr lvl="1"/>
            <a:endParaRPr lang="en-US" altLang="x-none" b="0" dirty="0"/>
          </a:p>
        </p:txBody>
      </p:sp>
      <p:sp>
        <p:nvSpPr>
          <p:cNvPr id="15" name="Explosion 2 14"/>
          <p:cNvSpPr/>
          <p:nvPr/>
        </p:nvSpPr>
        <p:spPr>
          <a:xfrm>
            <a:off x="352673" y="5501285"/>
            <a:ext cx="2642194" cy="1137283"/>
          </a:xfrm>
          <a:prstGeom prst="irregularSeal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In-depth analysis to come!</a:t>
            </a:r>
          </a:p>
        </p:txBody>
      </p:sp>
      <p:sp>
        <p:nvSpPr>
          <p:cNvPr id="6" name="TextBox 5"/>
          <p:cNvSpPr txBox="1"/>
          <p:nvPr/>
        </p:nvSpPr>
        <p:spPr>
          <a:xfrm>
            <a:off x="1711378" y="1711389"/>
            <a:ext cx="239842" cy="369332"/>
          </a:xfrm>
          <a:prstGeom prst="rect">
            <a:avLst/>
          </a:prstGeom>
          <a:noFill/>
        </p:spPr>
        <p:txBody>
          <a:bodyPr wrap="square" rtlCol="0">
            <a:spAutoFit/>
          </a:bodyPr>
          <a:lstStyle/>
          <a:p>
            <a:pPr algn="ctr"/>
            <a:r>
              <a:rPr lang="en-US" dirty="0"/>
              <a:t>^</a:t>
            </a:r>
          </a:p>
        </p:txBody>
      </p:sp>
      <p:sp>
        <p:nvSpPr>
          <p:cNvPr id="18" name="TextBox 17"/>
          <p:cNvSpPr txBox="1"/>
          <p:nvPr/>
        </p:nvSpPr>
        <p:spPr>
          <a:xfrm>
            <a:off x="4185279" y="2056916"/>
            <a:ext cx="239842" cy="369332"/>
          </a:xfrm>
          <a:prstGeom prst="rect">
            <a:avLst/>
          </a:prstGeom>
          <a:noFill/>
        </p:spPr>
        <p:txBody>
          <a:bodyPr wrap="square" rtlCol="0">
            <a:spAutoFit/>
          </a:bodyPr>
          <a:lstStyle/>
          <a:p>
            <a:pPr algn="ctr"/>
            <a:r>
              <a:rPr lang="en-US" dirty="0"/>
              <a:t>^</a:t>
            </a:r>
          </a:p>
        </p:txBody>
      </p:sp>
      <p:sp>
        <p:nvSpPr>
          <p:cNvPr id="19" name="TextBox 18"/>
          <p:cNvSpPr txBox="1"/>
          <p:nvPr/>
        </p:nvSpPr>
        <p:spPr>
          <a:xfrm>
            <a:off x="2357027" y="3780310"/>
            <a:ext cx="239842" cy="369332"/>
          </a:xfrm>
          <a:prstGeom prst="rect">
            <a:avLst/>
          </a:prstGeom>
          <a:noFill/>
        </p:spPr>
        <p:txBody>
          <a:bodyPr wrap="square" rtlCol="0">
            <a:spAutoFit/>
          </a:bodyPr>
          <a:lstStyle/>
          <a:p>
            <a:pPr algn="ctr"/>
            <a:r>
              <a:rPr lang="en-US" dirty="0"/>
              <a:t>^</a:t>
            </a:r>
          </a:p>
        </p:txBody>
      </p:sp>
      <p:sp>
        <p:nvSpPr>
          <p:cNvPr id="20" name="TextBox 19"/>
          <p:cNvSpPr txBox="1"/>
          <p:nvPr/>
        </p:nvSpPr>
        <p:spPr>
          <a:xfrm>
            <a:off x="1524001" y="6519447"/>
            <a:ext cx="1334125" cy="338554"/>
          </a:xfrm>
          <a:prstGeom prst="rect">
            <a:avLst/>
          </a:prstGeom>
          <a:noFill/>
        </p:spPr>
        <p:txBody>
          <a:bodyPr wrap="square" rtlCol="0">
            <a:spAutoFit/>
          </a:bodyPr>
          <a:lstStyle/>
          <a:p>
            <a:pPr algn="ctr"/>
            <a:r>
              <a:rPr lang="en-US" sz="1600" dirty="0">
                <a:solidFill>
                  <a:schemeClr val="bg1">
                    <a:lumMod val="50000"/>
                  </a:schemeClr>
                </a:solidFill>
              </a:rPr>
              <a:t>[WF]</a:t>
            </a:r>
          </a:p>
        </p:txBody>
      </p:sp>
      <p:graphicFrame>
        <p:nvGraphicFramePr>
          <p:cNvPr id="12" name="Object 3">
            <a:hlinkClick r:id="" action="ppaction://ole?verb=0"/>
            <a:extLst>
              <a:ext uri="{FF2B5EF4-FFF2-40B4-BE49-F238E27FC236}">
                <a16:creationId xmlns:a16="http://schemas.microsoft.com/office/drawing/2014/main" id="{B2ECB16F-2940-D24C-8B41-59865D257789}"/>
              </a:ext>
            </a:extLst>
          </p:cNvPr>
          <p:cNvGraphicFramePr>
            <a:graphicFrameLocks noChangeAspect="1"/>
          </p:cNvGraphicFramePr>
          <p:nvPr>
            <p:extLst>
              <p:ext uri="{D42A27DB-BD31-4B8C-83A1-F6EECF244321}">
                <p14:modId xmlns:p14="http://schemas.microsoft.com/office/powerpoint/2010/main" val="1437636948"/>
              </p:ext>
            </p:extLst>
          </p:nvPr>
        </p:nvGraphicFramePr>
        <p:xfrm>
          <a:off x="5842863" y="2252681"/>
          <a:ext cx="5739537" cy="3055257"/>
        </p:xfrm>
        <a:graphic>
          <a:graphicData uri="http://schemas.openxmlformats.org/presentationml/2006/ole">
            <mc:AlternateContent xmlns:mc="http://schemas.openxmlformats.org/markup-compatibility/2006">
              <mc:Choice xmlns:v="urn:schemas-microsoft-com:vml" Requires="v">
                <p:oleObj spid="_x0000_s15485" name="VISIO" r:id="rId4" imgW="3995640" imgH="2131920" progId="Visio.Drawing.4">
                  <p:embed/>
                </p:oleObj>
              </mc:Choice>
              <mc:Fallback>
                <p:oleObj name="VISIO" r:id="rId4" imgW="3995640" imgH="2131920" progId="Visio.Drawing.4">
                  <p:embed/>
                  <p:pic>
                    <p:nvPicPr>
                      <p:cNvPr id="102403" name="Object 3">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2863" y="2252681"/>
                        <a:ext cx="5739537" cy="3055257"/>
                      </a:xfrm>
                      <a:prstGeom prst="rect">
                        <a:avLst/>
                      </a:prstGeom>
                      <a:noFill/>
                      <a:ln>
                        <a:noFill/>
                      </a:ln>
                      <a:effectLst>
                        <a:outerShdw blurRad="63500" dist="35921" dir="2700000" algn="ctr" rotWithShape="0">
                          <a:schemeClr val="bg2"/>
                        </a:outerShdw>
                      </a:effectLst>
                      <a:extLst>
                        <a:ext uri="{FAA26D3D-D897-4be2-8F04-BA451C77F1D7}">
                          <ma14:placeholderFlag xmlns:ma14="http://schemas.microsoft.com/office/mac/drawingml/2011/main" xmlns="" val="1"/>
                        </a:ext>
                      </a:extLst>
                    </p:spPr>
                  </p:pic>
                </p:oleObj>
              </mc:Fallback>
            </mc:AlternateContent>
          </a:graphicData>
        </a:graphic>
      </p:graphicFrame>
      <p:graphicFrame>
        <p:nvGraphicFramePr>
          <p:cNvPr id="13" name="Object 4">
            <a:hlinkClick r:id="" action="ppaction://ole?verb=0"/>
            <a:extLst>
              <a:ext uri="{FF2B5EF4-FFF2-40B4-BE49-F238E27FC236}">
                <a16:creationId xmlns:a16="http://schemas.microsoft.com/office/drawing/2014/main" id="{D2F55254-99EB-C648-9F48-EF9CB4924ECC}"/>
              </a:ext>
            </a:extLst>
          </p:cNvPr>
          <p:cNvGraphicFramePr>
            <a:graphicFrameLocks noChangeAspect="1"/>
          </p:cNvGraphicFramePr>
          <p:nvPr>
            <p:extLst>
              <p:ext uri="{D42A27DB-BD31-4B8C-83A1-F6EECF244321}">
                <p14:modId xmlns:p14="http://schemas.microsoft.com/office/powerpoint/2010/main" val="1555410279"/>
              </p:ext>
            </p:extLst>
          </p:nvPr>
        </p:nvGraphicFramePr>
        <p:xfrm>
          <a:off x="8180821" y="2274907"/>
          <a:ext cx="3045981" cy="596212"/>
        </p:xfrm>
        <a:graphic>
          <a:graphicData uri="http://schemas.openxmlformats.org/presentationml/2006/ole">
            <mc:AlternateContent xmlns:mc="http://schemas.openxmlformats.org/markup-compatibility/2006">
              <mc:Choice xmlns:v="urn:schemas-microsoft-com:vml" Requires="v">
                <p:oleObj spid="_x0000_s15486" name="MathType Equation" r:id="rId6" imgW="3657600" imgH="722160" progId="Equation">
                  <p:embed/>
                </p:oleObj>
              </mc:Choice>
              <mc:Fallback>
                <p:oleObj name="MathType Equation" r:id="rId6" imgW="3657600" imgH="722160" progId="Equation">
                  <p:embed/>
                  <p:pic>
                    <p:nvPicPr>
                      <p:cNvPr id="102404" name="Object 4">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80821" y="2274907"/>
                        <a:ext cx="3045981" cy="596212"/>
                      </a:xfrm>
                      <a:prstGeom prst="rect">
                        <a:avLst/>
                      </a:prstGeom>
                      <a:noFill/>
                      <a:ln>
                        <a:noFill/>
                      </a:ln>
                      <a:effectLst>
                        <a:outerShdw blurRad="63500" dist="38099" dir="2700000" algn="ctr" rotWithShape="0">
                          <a:schemeClr val="bg2">
                            <a:alpha val="74998"/>
                          </a:schemeClr>
                        </a:outerShdw>
                      </a:effectLst>
                    </p:spPr>
                  </p:pic>
                </p:oleObj>
              </mc:Fallback>
            </mc:AlternateContent>
          </a:graphicData>
        </a:graphic>
      </p:graphicFrame>
      <p:graphicFrame>
        <p:nvGraphicFramePr>
          <p:cNvPr id="14" name="Object 5">
            <a:hlinkClick r:id="" action="ppaction://ole?verb=0"/>
            <a:extLst>
              <a:ext uri="{FF2B5EF4-FFF2-40B4-BE49-F238E27FC236}">
                <a16:creationId xmlns:a16="http://schemas.microsoft.com/office/drawing/2014/main" id="{33D79222-9524-7345-9BD9-609A567F84A3}"/>
              </a:ext>
            </a:extLst>
          </p:cNvPr>
          <p:cNvGraphicFramePr>
            <a:graphicFrameLocks noChangeAspect="1"/>
          </p:cNvGraphicFramePr>
          <p:nvPr>
            <p:extLst>
              <p:ext uri="{D42A27DB-BD31-4B8C-83A1-F6EECF244321}">
                <p14:modId xmlns:p14="http://schemas.microsoft.com/office/powerpoint/2010/main" val="4160588887"/>
              </p:ext>
            </p:extLst>
          </p:nvPr>
        </p:nvGraphicFramePr>
        <p:xfrm>
          <a:off x="9712326" y="4247193"/>
          <a:ext cx="2260306" cy="596212"/>
        </p:xfrm>
        <a:graphic>
          <a:graphicData uri="http://schemas.openxmlformats.org/presentationml/2006/ole">
            <mc:AlternateContent xmlns:mc="http://schemas.openxmlformats.org/markup-compatibility/2006">
              <mc:Choice xmlns:v="urn:schemas-microsoft-com:vml" Requires="v">
                <p:oleObj spid="_x0000_s15487" name="MathType Equation" r:id="rId8" imgW="2716200" imgH="722160" progId="Equation">
                  <p:embed/>
                </p:oleObj>
              </mc:Choice>
              <mc:Fallback>
                <p:oleObj name="MathType Equation" r:id="rId8" imgW="2716200" imgH="722160" progId="Equation">
                  <p:embed/>
                  <p:pic>
                    <p:nvPicPr>
                      <p:cNvPr id="102405" name="Object 5">
                        <a:hlinkClick r:id="" action="ppaction://ole?verb=0"/>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2326" y="4247193"/>
                        <a:ext cx="2260306" cy="596212"/>
                      </a:xfrm>
                      <a:prstGeom prst="rect">
                        <a:avLst/>
                      </a:prstGeom>
                      <a:noFill/>
                      <a:ln>
                        <a:noFill/>
                      </a:ln>
                      <a:effectLst>
                        <a:outerShdw blurRad="63500" dist="38099" dir="2700000" algn="ctr" rotWithShape="0">
                          <a:schemeClr val="bg2">
                            <a:alpha val="74998"/>
                          </a:schemeClr>
                        </a:outerShdw>
                      </a:effectLst>
                    </p:spPr>
                  </p:pic>
                </p:oleObj>
              </mc:Fallback>
            </mc:AlternateContent>
          </a:graphicData>
        </a:graphic>
      </p:graphicFrame>
      <p:sp>
        <p:nvSpPr>
          <p:cNvPr id="16" name="Arc 6">
            <a:extLst>
              <a:ext uri="{FF2B5EF4-FFF2-40B4-BE49-F238E27FC236}">
                <a16:creationId xmlns:a16="http://schemas.microsoft.com/office/drawing/2014/main" id="{EAE818CA-3C37-1A4B-AB73-5DD6A2A1D1BE}"/>
              </a:ext>
            </a:extLst>
          </p:cNvPr>
          <p:cNvSpPr>
            <a:spLocks noChangeAspect="1"/>
          </p:cNvSpPr>
          <p:nvPr/>
        </p:nvSpPr>
        <p:spPr bwMode="auto">
          <a:xfrm>
            <a:off x="9277754" y="3665555"/>
            <a:ext cx="434572" cy="879744"/>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1" y="11929"/>
                  <a:pt x="-1" y="-1"/>
                </a:cubicBezTo>
              </a:path>
              <a:path w="21600" h="21600" stroke="0" extrusionOk="0">
                <a:moveTo>
                  <a:pt x="21600" y="21599"/>
                </a:moveTo>
                <a:cubicBezTo>
                  <a:pt x="9670" y="21599"/>
                  <a:pt x="-1" y="11929"/>
                  <a:pt x="-1" y="-1"/>
                </a:cubicBezTo>
                <a:lnTo>
                  <a:pt x="21600" y="0"/>
                </a:lnTo>
                <a:close/>
              </a:path>
            </a:pathLst>
          </a:custGeom>
          <a:noFill/>
          <a:ln w="25400" cap="rnd">
            <a:solidFill>
              <a:schemeClr val="folHlink"/>
            </a:solidFill>
            <a:round/>
            <a:headEnd/>
            <a:tailEnd type="triangle" w="med" len="me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21" name="Arc 7">
            <a:extLst>
              <a:ext uri="{FF2B5EF4-FFF2-40B4-BE49-F238E27FC236}">
                <a16:creationId xmlns:a16="http://schemas.microsoft.com/office/drawing/2014/main" id="{53D4DD04-649D-8749-82F5-DC9D6313BBA1}"/>
              </a:ext>
            </a:extLst>
          </p:cNvPr>
          <p:cNvSpPr>
            <a:spLocks noChangeAspect="1"/>
          </p:cNvSpPr>
          <p:nvPr/>
        </p:nvSpPr>
        <p:spPr bwMode="auto">
          <a:xfrm>
            <a:off x="7775398" y="2573013"/>
            <a:ext cx="405423" cy="182838"/>
          </a:xfrm>
          <a:custGeom>
            <a:avLst/>
            <a:gdLst>
              <a:gd name="G0" fmla="+- 21600 0 0"/>
              <a:gd name="G1" fmla="+- 21600 0 0"/>
              <a:gd name="G2" fmla="+- 21600 0 0"/>
              <a:gd name="T0" fmla="*/ 0 w 21600"/>
              <a:gd name="T1" fmla="*/ 21600 h 21600"/>
              <a:gd name="T2" fmla="*/ 21529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1" y="21599"/>
                </a:moveTo>
                <a:cubicBezTo>
                  <a:pt x="-1" y="9698"/>
                  <a:pt x="9627" y="39"/>
                  <a:pt x="21529" y="0"/>
                </a:cubicBezTo>
              </a:path>
              <a:path w="21600" h="21600" stroke="0" extrusionOk="0">
                <a:moveTo>
                  <a:pt x="-1" y="21599"/>
                </a:moveTo>
                <a:cubicBezTo>
                  <a:pt x="-1" y="9698"/>
                  <a:pt x="9627" y="39"/>
                  <a:pt x="21529" y="0"/>
                </a:cubicBezTo>
                <a:lnTo>
                  <a:pt x="21600" y="21600"/>
                </a:lnTo>
                <a:close/>
              </a:path>
            </a:pathLst>
          </a:custGeom>
          <a:noFill/>
          <a:ln w="25400" cap="rnd">
            <a:solidFill>
              <a:schemeClr val="folHlink"/>
            </a:solidFill>
            <a:round/>
            <a:headEnd type="triangle" w="med" len="me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graphicFrame>
        <p:nvGraphicFramePr>
          <p:cNvPr id="22" name="Object 8">
            <a:hlinkClick r:id="" action="ppaction://ole?verb=0"/>
            <a:extLst>
              <a:ext uri="{FF2B5EF4-FFF2-40B4-BE49-F238E27FC236}">
                <a16:creationId xmlns:a16="http://schemas.microsoft.com/office/drawing/2014/main" id="{C186ED73-5BF2-CE43-B888-D6444E36635E}"/>
              </a:ext>
            </a:extLst>
          </p:cNvPr>
          <p:cNvGraphicFramePr>
            <a:graphicFrameLocks noChangeAspect="1"/>
          </p:cNvGraphicFramePr>
          <p:nvPr>
            <p:extLst>
              <p:ext uri="{D42A27DB-BD31-4B8C-83A1-F6EECF244321}">
                <p14:modId xmlns:p14="http://schemas.microsoft.com/office/powerpoint/2010/main" val="498132867"/>
              </p:ext>
            </p:extLst>
          </p:nvPr>
        </p:nvGraphicFramePr>
        <p:xfrm>
          <a:off x="5974396" y="930293"/>
          <a:ext cx="6066791" cy="1053308"/>
        </p:xfrm>
        <a:graphic>
          <a:graphicData uri="http://schemas.openxmlformats.org/presentationml/2006/ole">
            <mc:AlternateContent xmlns:mc="http://schemas.openxmlformats.org/markup-compatibility/2006">
              <mc:Choice xmlns:v="urn:schemas-microsoft-com:vml" Requires="v">
                <p:oleObj spid="_x0000_s15488" name="MathType Equation" r:id="rId10" imgW="7288200" imgH="1280880" progId="Equation">
                  <p:embed/>
                </p:oleObj>
              </mc:Choice>
              <mc:Fallback>
                <p:oleObj name="MathType Equation" r:id="rId10" imgW="7288200" imgH="1280880" progId="Equation">
                  <p:embed/>
                  <p:pic>
                    <p:nvPicPr>
                      <p:cNvPr id="102408" name="Object 8">
                        <a:hlinkClick r:id="" action="ppaction://ole?verb=0"/>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74396" y="930293"/>
                        <a:ext cx="6066791" cy="1053308"/>
                      </a:xfrm>
                      <a:prstGeom prst="rect">
                        <a:avLst/>
                      </a:prstGeom>
                      <a:noFill/>
                      <a:ln>
                        <a:noFill/>
                      </a:ln>
                      <a:effectLst>
                        <a:outerShdw blurRad="63500" dist="38099" dir="2700000" algn="ctr" rotWithShape="0">
                          <a:schemeClr val="bg2">
                            <a:alpha val="74998"/>
                          </a:schemeClr>
                        </a:outerShdw>
                      </a:effectLst>
                    </p:spPr>
                  </p:pic>
                </p:oleObj>
              </mc:Fallback>
            </mc:AlternateContent>
          </a:graphicData>
        </a:graphic>
      </p:graphicFrame>
      <p:sp>
        <p:nvSpPr>
          <p:cNvPr id="24" name="TextBox 23">
            <a:extLst>
              <a:ext uri="{FF2B5EF4-FFF2-40B4-BE49-F238E27FC236}">
                <a16:creationId xmlns:a16="http://schemas.microsoft.com/office/drawing/2014/main" id="{08544C77-092D-1540-A568-3558D16DF305}"/>
              </a:ext>
            </a:extLst>
          </p:cNvPr>
          <p:cNvSpPr txBox="1"/>
          <p:nvPr/>
        </p:nvSpPr>
        <p:spPr>
          <a:xfrm>
            <a:off x="1673770" y="2769540"/>
            <a:ext cx="239842" cy="369332"/>
          </a:xfrm>
          <a:prstGeom prst="rect">
            <a:avLst/>
          </a:prstGeom>
          <a:noFill/>
        </p:spPr>
        <p:txBody>
          <a:bodyPr wrap="square" rtlCol="0">
            <a:spAutoFit/>
          </a:bodyPr>
          <a:lstStyle/>
          <a:p>
            <a:pPr algn="ctr"/>
            <a:r>
              <a:rPr lang="en-US" dirty="0"/>
              <a:t>^</a:t>
            </a:r>
          </a:p>
        </p:txBody>
      </p:sp>
      <p:sp>
        <p:nvSpPr>
          <p:cNvPr id="25" name="TextBox 24">
            <a:extLst>
              <a:ext uri="{FF2B5EF4-FFF2-40B4-BE49-F238E27FC236}">
                <a16:creationId xmlns:a16="http://schemas.microsoft.com/office/drawing/2014/main" id="{02BEFF98-085D-8A4A-B223-85976A07C117}"/>
              </a:ext>
            </a:extLst>
          </p:cNvPr>
          <p:cNvSpPr txBox="1"/>
          <p:nvPr/>
        </p:nvSpPr>
        <p:spPr>
          <a:xfrm>
            <a:off x="1673770" y="4524329"/>
            <a:ext cx="239842" cy="369332"/>
          </a:xfrm>
          <a:prstGeom prst="rect">
            <a:avLst/>
          </a:prstGeom>
          <a:noFill/>
        </p:spPr>
        <p:txBody>
          <a:bodyPr wrap="square" rtlCol="0">
            <a:spAutoFit/>
          </a:bodyPr>
          <a:lstStyle/>
          <a:p>
            <a:pPr algn="ctr"/>
            <a:r>
              <a:rPr lang="en-US" dirty="0"/>
              <a:t>^</a:t>
            </a:r>
          </a:p>
        </p:txBody>
      </p:sp>
      <p:sp>
        <p:nvSpPr>
          <p:cNvPr id="2" name="TextBox 1">
            <a:extLst>
              <a:ext uri="{FF2B5EF4-FFF2-40B4-BE49-F238E27FC236}">
                <a16:creationId xmlns:a16="http://schemas.microsoft.com/office/drawing/2014/main" id="{565B2066-A66A-864E-B7AC-42D21CB337D5}"/>
              </a:ext>
            </a:extLst>
          </p:cNvPr>
          <p:cNvSpPr txBox="1"/>
          <p:nvPr/>
        </p:nvSpPr>
        <p:spPr>
          <a:xfrm>
            <a:off x="4620424" y="6059201"/>
            <a:ext cx="7436523" cy="646331"/>
          </a:xfrm>
          <a:prstGeom prst="rect">
            <a:avLst/>
          </a:prstGeom>
          <a:noFill/>
        </p:spPr>
        <p:txBody>
          <a:bodyPr wrap="none" rtlCol="0">
            <a:spAutoFit/>
          </a:bodyPr>
          <a:lstStyle/>
          <a:p>
            <a:r>
              <a:rPr lang="en-US" dirty="0"/>
              <a:t>For an in depth derivation in matrix form: </a:t>
            </a:r>
          </a:p>
          <a:p>
            <a:r>
              <a:rPr lang="en-US" dirty="0">
                <a:hlinkClick r:id="rId12"/>
              </a:rPr>
              <a:t>https://www.stat.cmu.edu/~cshalizi/mreg/15/lectures/13/lecture-13.pdf</a:t>
            </a:r>
            <a:r>
              <a:rPr lang="en-US" dirty="0"/>
              <a:t> </a:t>
            </a:r>
          </a:p>
        </p:txBody>
      </p:sp>
    </p:spTree>
    <p:extLst>
      <p:ext uri="{BB962C8B-B14F-4D97-AF65-F5344CB8AC3E}">
        <p14:creationId xmlns:p14="http://schemas.microsoft.com/office/powerpoint/2010/main" val="149310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4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64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4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64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64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uiExpand="1" build="p"/>
      <p:bldP spid="15" grpId="0" animBg="1"/>
      <p:bldP spid="6" grpId="0"/>
      <p:bldP spid="18" grpId="0"/>
      <p:bldP spid="19" grpId="0"/>
      <p:bldP spid="24" grpId="0"/>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097341" y="1240741"/>
            <a:ext cx="3575792" cy="4827319"/>
          </a:xfrm>
          <a:prstGeom prst="rect">
            <a:avLst/>
          </a:prstGeom>
        </p:spPr>
      </p:pic>
      <p:sp>
        <p:nvSpPr>
          <p:cNvPr id="2" name="Title 1"/>
          <p:cNvSpPr>
            <a:spLocks noGrp="1"/>
          </p:cNvSpPr>
          <p:nvPr>
            <p:ph type="title"/>
          </p:nvPr>
        </p:nvSpPr>
        <p:spPr>
          <a:xfrm>
            <a:off x="1733862" y="5816184"/>
            <a:ext cx="8934138" cy="1041816"/>
          </a:xfrm>
        </p:spPr>
        <p:txBody>
          <a:bodyPr>
            <a:normAutofit/>
          </a:bodyPr>
          <a:lstStyle/>
          <a:p>
            <a:r>
              <a:rPr lang="en-US" dirty="0"/>
              <a:t>Now, Back to </a:t>
            </a:r>
            <a:r>
              <a:rPr lang="en-US" dirty="0">
                <a:solidFill>
                  <a:srgbClr val="215C4E"/>
                </a:solidFill>
              </a:rPr>
              <a:t>Missing Data </a:t>
            </a:r>
            <a:r>
              <a:rPr lang="mr-IN" dirty="0">
                <a:solidFill>
                  <a:srgbClr val="215C4E"/>
                </a:solidFill>
              </a:rPr>
              <a:t>…</a:t>
            </a:r>
            <a:r>
              <a:rPr lang="en-US" dirty="0">
                <a:solidFill>
                  <a:srgbClr val="215C4E"/>
                </a:solidFill>
              </a:rPr>
              <a:t> </a:t>
            </a:r>
          </a:p>
        </p:txBody>
      </p:sp>
    </p:spTree>
    <p:extLst>
      <p:ext uri="{BB962C8B-B14F-4D97-AF65-F5344CB8AC3E}">
        <p14:creationId xmlns:p14="http://schemas.microsoft.com/office/powerpoint/2010/main" val="493559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b="1" dirty="0">
                <a:solidFill>
                  <a:srgbClr val="215C4E"/>
                </a:solidFill>
              </a:rPr>
              <a:t>Question: </a:t>
            </a:r>
            <a:r>
              <a:rPr lang="en-US" dirty="0"/>
              <a:t>Does the circumference of certain body parts predict BF%?</a:t>
            </a:r>
          </a:p>
          <a:p>
            <a:r>
              <a:rPr lang="en-US" b="1" dirty="0">
                <a:solidFill>
                  <a:srgbClr val="215C4E"/>
                </a:solidFill>
              </a:rPr>
              <a:t>Assumption: </a:t>
            </a:r>
            <a:r>
              <a:rPr lang="en-US" dirty="0"/>
              <a:t>BF% is a linear function of measurements of various body parts and other features </a:t>
            </a:r>
            <a:r>
              <a:rPr lang="mr-IN" dirty="0"/>
              <a:t>…</a:t>
            </a:r>
            <a:endParaRPr lang="en-US" dirty="0"/>
          </a:p>
          <a:p>
            <a:r>
              <a:rPr lang="en-US" b="1" dirty="0">
                <a:solidFill>
                  <a:srgbClr val="215C4E"/>
                </a:solidFill>
              </a:rPr>
              <a:t>Analysis: </a:t>
            </a:r>
            <a:r>
              <a:rPr lang="en-US" dirty="0"/>
              <a:t>Results from a regression model with BF% </a:t>
            </a:r>
            <a:r>
              <a:rPr lang="mr-IN" dirty="0"/>
              <a:t>…</a:t>
            </a:r>
            <a:endParaRPr lang="en-US" dirty="0"/>
          </a:p>
        </p:txBody>
      </p:sp>
      <p:graphicFrame>
        <p:nvGraphicFramePr>
          <p:cNvPr id="5" name="Table 4"/>
          <p:cNvGraphicFramePr>
            <a:graphicFrameLocks noGrp="1"/>
          </p:cNvGraphicFramePr>
          <p:nvPr/>
        </p:nvGraphicFramePr>
        <p:xfrm>
          <a:off x="3067122" y="3939381"/>
          <a:ext cx="6041901" cy="1908270"/>
        </p:xfrm>
        <a:graphic>
          <a:graphicData uri="http://schemas.openxmlformats.org/drawingml/2006/table">
            <a:tbl>
              <a:tblPr firstRow="1" bandRow="1">
                <a:tableStyleId>{7E9639D4-E3E2-4D34-9284-5A2195B3D0D7}</a:tableStyleId>
              </a:tblPr>
              <a:tblGrid>
                <a:gridCol w="1709124">
                  <a:extLst>
                    <a:ext uri="{9D8B030D-6E8A-4147-A177-3AD203B41FA5}">
                      <a16:colId xmlns:a16="http://schemas.microsoft.com/office/drawing/2014/main" val="20000"/>
                    </a:ext>
                  </a:extLst>
                </a:gridCol>
                <a:gridCol w="1589185">
                  <a:extLst>
                    <a:ext uri="{9D8B030D-6E8A-4147-A177-3AD203B41FA5}">
                      <a16:colId xmlns:a16="http://schemas.microsoft.com/office/drawing/2014/main" val="20001"/>
                    </a:ext>
                  </a:extLst>
                </a:gridCol>
                <a:gridCol w="1236865">
                  <a:extLst>
                    <a:ext uri="{9D8B030D-6E8A-4147-A177-3AD203B41FA5}">
                      <a16:colId xmlns:a16="http://schemas.microsoft.com/office/drawing/2014/main" val="20002"/>
                    </a:ext>
                  </a:extLst>
                </a:gridCol>
                <a:gridCol w="1506727">
                  <a:extLst>
                    <a:ext uri="{9D8B030D-6E8A-4147-A177-3AD203B41FA5}">
                      <a16:colId xmlns:a16="http://schemas.microsoft.com/office/drawing/2014/main" val="20003"/>
                    </a:ext>
                  </a:extLst>
                </a:gridCol>
              </a:tblGrid>
              <a:tr h="381654">
                <a:tc>
                  <a:txBody>
                    <a:bodyPr/>
                    <a:lstStyle/>
                    <a:p>
                      <a:pPr algn="ctr" fontAlgn="ctr"/>
                      <a:r>
                        <a:rPr lang="en-US" sz="2300" u="none" strike="noStrike" dirty="0">
                          <a:effectLst/>
                        </a:rPr>
                        <a:t>Predictor</a:t>
                      </a:r>
                      <a:endParaRPr lang="en-US" sz="2300" b="1"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Estimate</a:t>
                      </a:r>
                      <a:endParaRPr lang="en-US" sz="2300" b="1"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S.E.</a:t>
                      </a:r>
                      <a:endParaRPr lang="en-US" sz="2300" b="1"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p-value</a:t>
                      </a:r>
                      <a:endParaRPr lang="en-US" sz="2300" b="1"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extLst>
                  <a:ext uri="{0D108BD9-81ED-4DB2-BD59-A6C34878D82A}">
                    <a16:rowId xmlns:a16="http://schemas.microsoft.com/office/drawing/2014/main" val="10000"/>
                  </a:ext>
                </a:extLst>
              </a:tr>
              <a:tr h="381654">
                <a:tc>
                  <a:txBody>
                    <a:bodyPr/>
                    <a:lstStyle/>
                    <a:p>
                      <a:pPr algn="ctr" fontAlgn="ctr"/>
                      <a:r>
                        <a:rPr lang="en-US" sz="2300" u="none" strike="noStrike" dirty="0">
                          <a:effectLst/>
                        </a:rPr>
                        <a:t>Age</a:t>
                      </a:r>
                      <a:endParaRPr lang="en-US" sz="2300" b="1"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0.0626</a:t>
                      </a:r>
                      <a:endParaRPr lang="en-US" sz="2300" b="0"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0.0313</a:t>
                      </a:r>
                      <a:endParaRPr lang="en-US" sz="2300" b="0"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0.0463</a:t>
                      </a:r>
                      <a:endParaRPr lang="en-US" sz="2300" b="0"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extLst>
                  <a:ext uri="{0D108BD9-81ED-4DB2-BD59-A6C34878D82A}">
                    <a16:rowId xmlns:a16="http://schemas.microsoft.com/office/drawing/2014/main" val="10001"/>
                  </a:ext>
                </a:extLst>
              </a:tr>
              <a:tr h="381654">
                <a:tc>
                  <a:txBody>
                    <a:bodyPr/>
                    <a:lstStyle/>
                    <a:p>
                      <a:pPr algn="ctr" fontAlgn="ctr"/>
                      <a:r>
                        <a:rPr lang="en-US" sz="2300" u="none" strike="noStrike">
                          <a:effectLst/>
                        </a:rPr>
                        <a:t>Neck</a:t>
                      </a:r>
                      <a:endParaRPr lang="en-US" sz="2300" b="1"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-0.4728</a:t>
                      </a:r>
                      <a:endParaRPr lang="en-US" sz="2300" b="0"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0.2294</a:t>
                      </a:r>
                      <a:endParaRPr lang="en-US" sz="2300" b="0"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0.0403</a:t>
                      </a:r>
                      <a:endParaRPr lang="en-US" sz="2300" b="0"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extLst>
                  <a:ext uri="{0D108BD9-81ED-4DB2-BD59-A6C34878D82A}">
                    <a16:rowId xmlns:a16="http://schemas.microsoft.com/office/drawing/2014/main" val="10002"/>
                  </a:ext>
                </a:extLst>
              </a:tr>
              <a:tr h="381654">
                <a:tc>
                  <a:txBody>
                    <a:bodyPr/>
                    <a:lstStyle/>
                    <a:p>
                      <a:pPr algn="ctr" fontAlgn="ctr"/>
                      <a:r>
                        <a:rPr lang="en-US" sz="2300" u="none" strike="noStrike" dirty="0">
                          <a:effectLst/>
                        </a:rPr>
                        <a:t>Forearm</a:t>
                      </a:r>
                      <a:endParaRPr lang="en-US" sz="2300" b="1"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0.45315</a:t>
                      </a:r>
                      <a:endParaRPr lang="en-US" sz="2300" b="0"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0.1979</a:t>
                      </a:r>
                      <a:endParaRPr lang="en-US" sz="2300" b="0"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0.0229</a:t>
                      </a:r>
                      <a:endParaRPr lang="en-US" sz="2300" b="0"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extLst>
                  <a:ext uri="{0D108BD9-81ED-4DB2-BD59-A6C34878D82A}">
                    <a16:rowId xmlns:a16="http://schemas.microsoft.com/office/drawing/2014/main" val="10003"/>
                  </a:ext>
                </a:extLst>
              </a:tr>
              <a:tr h="381654">
                <a:tc>
                  <a:txBody>
                    <a:bodyPr/>
                    <a:lstStyle/>
                    <a:p>
                      <a:pPr algn="ctr" fontAlgn="ctr"/>
                      <a:r>
                        <a:rPr lang="en-US" sz="2300" u="none" strike="noStrike">
                          <a:effectLst/>
                        </a:rPr>
                        <a:t>Wrist</a:t>
                      </a:r>
                      <a:endParaRPr lang="en-US" sz="2300" b="1"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-1.6181</a:t>
                      </a:r>
                      <a:endParaRPr lang="en-US" sz="2300" b="0"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0.5323</a:t>
                      </a:r>
                      <a:endParaRPr lang="en-US" sz="2300" b="0"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0.0026</a:t>
                      </a:r>
                      <a:endParaRPr lang="en-US" sz="2300" b="0"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extLst>
                  <a:ext uri="{0D108BD9-81ED-4DB2-BD59-A6C34878D82A}">
                    <a16:rowId xmlns:a16="http://schemas.microsoft.com/office/drawing/2014/main" val="10004"/>
                  </a:ext>
                </a:extLst>
              </a:tr>
            </a:tbl>
          </a:graphicData>
        </a:graphic>
      </p:graphicFrame>
      <p:sp>
        <p:nvSpPr>
          <p:cNvPr id="6" name="TextBox 5"/>
          <p:cNvSpPr txBox="1"/>
          <p:nvPr/>
        </p:nvSpPr>
        <p:spPr>
          <a:xfrm>
            <a:off x="6085085" y="3291535"/>
            <a:ext cx="4901783" cy="369332"/>
          </a:xfrm>
          <a:prstGeom prst="rect">
            <a:avLst/>
          </a:prstGeom>
          <a:noFill/>
        </p:spPr>
        <p:txBody>
          <a:bodyPr wrap="square" rtlCol="0">
            <a:spAutoFit/>
          </a:bodyPr>
          <a:lstStyle/>
          <a:p>
            <a:pPr algn="ctr"/>
            <a:r>
              <a:rPr lang="en-US" b="1" dirty="0"/>
              <a:t>(Interpretation ???????????)</a:t>
            </a:r>
          </a:p>
        </p:txBody>
      </p:sp>
      <p:sp>
        <p:nvSpPr>
          <p:cNvPr id="7" name="TextBox 6"/>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
        <p:nvSpPr>
          <p:cNvPr id="4" name="TextBox 3">
            <a:extLst>
              <a:ext uri="{FF2B5EF4-FFF2-40B4-BE49-F238E27FC236}">
                <a16:creationId xmlns:a16="http://schemas.microsoft.com/office/drawing/2014/main" id="{FDF478D7-9F21-1C4C-98CB-21B019C7226D}"/>
              </a:ext>
            </a:extLst>
          </p:cNvPr>
          <p:cNvSpPr txBox="1"/>
          <p:nvPr/>
        </p:nvSpPr>
        <p:spPr>
          <a:xfrm>
            <a:off x="3067122" y="6042392"/>
            <a:ext cx="6527749" cy="646331"/>
          </a:xfrm>
          <a:prstGeom prst="rect">
            <a:avLst/>
          </a:prstGeom>
          <a:noFill/>
        </p:spPr>
        <p:txBody>
          <a:bodyPr wrap="none" rtlCol="0">
            <a:spAutoFit/>
          </a:bodyPr>
          <a:lstStyle/>
          <a:p>
            <a:r>
              <a:rPr lang="en-US" dirty="0"/>
              <a:t>If you want to jump ahead on stats: </a:t>
            </a:r>
          </a:p>
          <a:p>
            <a:r>
              <a:rPr lang="en-US" dirty="0">
                <a:hlinkClick r:id="rId3"/>
              </a:rPr>
              <a:t>http://rpubs.com/nicholas_dirienzo/linear_regression_fall2019</a:t>
            </a:r>
            <a:endParaRPr lang="en-US" dirty="0"/>
          </a:p>
        </p:txBody>
      </p:sp>
    </p:spTree>
    <p:extLst>
      <p:ext uri="{BB962C8B-B14F-4D97-AF65-F5344CB8AC3E}">
        <p14:creationId xmlns:p14="http://schemas.microsoft.com/office/powerpoint/2010/main" val="46038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26175-F23F-9548-8C70-941491046129}"/>
              </a:ext>
            </a:extLst>
          </p:cNvPr>
          <p:cNvSpPr>
            <a:spLocks noGrp="1"/>
          </p:cNvSpPr>
          <p:nvPr>
            <p:ph type="title"/>
          </p:nvPr>
        </p:nvSpPr>
        <p:spPr/>
        <p:txBody>
          <a:bodyPr/>
          <a:lstStyle/>
          <a:p>
            <a:r>
              <a:rPr lang="en-US" dirty="0"/>
              <a:t>Hypothesis Testing</a:t>
            </a:r>
          </a:p>
        </p:txBody>
      </p:sp>
      <p:sp>
        <p:nvSpPr>
          <p:cNvPr id="3" name="Content Placeholder 2">
            <a:extLst>
              <a:ext uri="{FF2B5EF4-FFF2-40B4-BE49-F238E27FC236}">
                <a16:creationId xmlns:a16="http://schemas.microsoft.com/office/drawing/2014/main" id="{9C1C25EE-45B9-8946-B801-1CAC5D7D70A4}"/>
              </a:ext>
            </a:extLst>
          </p:cNvPr>
          <p:cNvSpPr>
            <a:spLocks noGrp="1"/>
          </p:cNvSpPr>
          <p:nvPr>
            <p:ph idx="1"/>
          </p:nvPr>
        </p:nvSpPr>
        <p:spPr>
          <a:xfrm>
            <a:off x="609600" y="1803788"/>
            <a:ext cx="10950971" cy="7201064"/>
          </a:xfrm>
        </p:spPr>
        <p:txBody>
          <a:bodyPr/>
          <a:lstStyle/>
          <a:p>
            <a:r>
              <a:rPr lang="en-US" dirty="0"/>
              <a:t>One of the core ideas of Data Science – </a:t>
            </a:r>
            <a:r>
              <a:rPr lang="en-US" b="1" dirty="0">
                <a:solidFill>
                  <a:srgbClr val="215C4E"/>
                </a:solidFill>
              </a:rPr>
              <a:t>Should be at the core of all the analysis that you do.</a:t>
            </a:r>
          </a:p>
          <a:p>
            <a:endParaRPr lang="en-US" b="1" dirty="0">
              <a:solidFill>
                <a:srgbClr val="215C4E"/>
              </a:solidFill>
            </a:endParaRPr>
          </a:p>
          <a:p>
            <a:r>
              <a:rPr lang="en-US" dirty="0"/>
              <a:t>Define a </a:t>
            </a:r>
            <a:r>
              <a:rPr lang="en-US" b="1" dirty="0">
                <a:solidFill>
                  <a:srgbClr val="215C4E"/>
                </a:solidFill>
              </a:rPr>
              <a:t>test statistic</a:t>
            </a:r>
            <a:r>
              <a:rPr lang="en-US" dirty="0">
                <a:solidFill>
                  <a:srgbClr val="215C4E"/>
                </a:solidFill>
              </a:rPr>
              <a:t> </a:t>
            </a:r>
            <a:r>
              <a:rPr lang="en-US" dirty="0"/>
              <a:t>- a quantity (numerical summary of a data-set that reduces the data to one value) derived from the sample used to test a hypothesis.  </a:t>
            </a:r>
          </a:p>
          <a:p>
            <a:pPr marL="0" indent="0">
              <a:buNone/>
            </a:pPr>
            <a:endParaRPr lang="en-US" dirty="0"/>
          </a:p>
          <a:p>
            <a:r>
              <a:rPr lang="en-US" b="1" dirty="0">
                <a:solidFill>
                  <a:srgbClr val="215C4E"/>
                </a:solidFill>
              </a:rPr>
              <a:t>The Null Hypothesis: </a:t>
            </a:r>
            <a:r>
              <a:rPr lang="en-US" i="1" dirty="0"/>
              <a:t>H0 </a:t>
            </a:r>
            <a:r>
              <a:rPr lang="en-US" dirty="0"/>
              <a:t>=</a:t>
            </a:r>
            <a:r>
              <a:rPr lang="en-US" i="1" dirty="0"/>
              <a:t> </a:t>
            </a:r>
            <a:r>
              <a:rPr lang="en-US" dirty="0"/>
              <a:t>The feature of interest has no effect on the target.</a:t>
            </a:r>
          </a:p>
          <a:p>
            <a:r>
              <a:rPr lang="en-US" b="1" dirty="0">
                <a:solidFill>
                  <a:srgbClr val="215C4E"/>
                </a:solidFill>
              </a:rPr>
              <a:t>The Alternative Hypothesis: </a:t>
            </a:r>
            <a:r>
              <a:rPr lang="en-US" i="1" dirty="0"/>
              <a:t>H1 =</a:t>
            </a:r>
            <a:r>
              <a:rPr lang="en-US" dirty="0"/>
              <a:t> The feature of interest does have an effect on the target.</a:t>
            </a:r>
          </a:p>
          <a:p>
            <a:endParaRPr lang="en-US" dirty="0"/>
          </a:p>
          <a:p>
            <a:r>
              <a:rPr lang="en-US" dirty="0"/>
              <a:t>You’re testing if H0 is true or not. If it is, then you say there’s no relationship between our features. If it’s not, then you say ‘</a:t>
            </a:r>
            <a:r>
              <a:rPr lang="en-US" i="1" dirty="0"/>
              <a:t>we reject H0 and accept H1</a:t>
            </a:r>
            <a:r>
              <a:rPr lang="en-US" dirty="0"/>
              <a:t>’ – i.e., the features are related! </a:t>
            </a:r>
          </a:p>
          <a:p>
            <a:endParaRPr lang="en-US" dirty="0"/>
          </a:p>
          <a:p>
            <a:r>
              <a:rPr lang="en-US" dirty="0"/>
              <a:t>This gets into some tricky logic that statisticians argue over as you actually aren’t testing H1, but we’re going to avoid that discussion here. Book Link (On Webpage): Introduction to Statistical Learning </a:t>
            </a:r>
            <a:r>
              <a:rPr lang="en-US" dirty="0">
                <a:hlinkClick r:id="rId2"/>
              </a:rPr>
              <a:t>http://faculty.marshall.usc.edu/gareth-james/ISL/</a:t>
            </a:r>
            <a:br>
              <a:rPr lang="en-US" dirty="0"/>
            </a:br>
            <a:endParaRPr lang="en-US" dirty="0"/>
          </a:p>
        </p:txBody>
      </p:sp>
      <p:sp>
        <p:nvSpPr>
          <p:cNvPr id="4" name="Slide Number Placeholder 3">
            <a:extLst>
              <a:ext uri="{FF2B5EF4-FFF2-40B4-BE49-F238E27FC236}">
                <a16:creationId xmlns:a16="http://schemas.microsoft.com/office/drawing/2014/main" id="{620D9E1A-F978-F44B-9BC6-DA0BBAC4D16A}"/>
              </a:ext>
            </a:extLst>
          </p:cNvPr>
          <p:cNvSpPr>
            <a:spLocks noGrp="1"/>
          </p:cNvSpPr>
          <p:nvPr>
            <p:ph type="sldNum" sz="quarter" idx="11"/>
          </p:nvPr>
        </p:nvSpPr>
        <p:spPr/>
        <p:txBody>
          <a:bodyPr/>
          <a:lstStyle/>
          <a:p>
            <a:fld id="{AE9108BD-1B63-5E42-A3EF-D85B2E21F76C}" type="slidenum">
              <a:rPr lang="en-US" smtClean="0"/>
              <a:t>29</a:t>
            </a:fld>
            <a:endParaRPr lang="en-US"/>
          </a:p>
        </p:txBody>
      </p:sp>
    </p:spTree>
    <p:extLst>
      <p:ext uri="{BB962C8B-B14F-4D97-AF65-F5344CB8AC3E}">
        <p14:creationId xmlns:p14="http://schemas.microsoft.com/office/powerpoint/2010/main" val="169242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a:t>
            </a:r>
            <a:r>
              <a:rPr lang="en-US" dirty="0" err="1"/>
              <a:t>LifeCycle</a:t>
            </a:r>
            <a:endParaRPr lang="en-US" dirty="0"/>
          </a:p>
        </p:txBody>
      </p:sp>
      <p:grpSp>
        <p:nvGrpSpPr>
          <p:cNvPr id="23" name="Group 22">
            <a:extLst>
              <a:ext uri="{FF2B5EF4-FFF2-40B4-BE49-F238E27FC236}">
                <a16:creationId xmlns:a16="http://schemas.microsoft.com/office/drawing/2014/main" id="{CBDBB4FD-C6FC-41B5-959D-84FEF7067278}"/>
              </a:ext>
            </a:extLst>
          </p:cNvPr>
          <p:cNvGrpSpPr/>
          <p:nvPr/>
        </p:nvGrpSpPr>
        <p:grpSpPr>
          <a:xfrm>
            <a:off x="407723" y="2038582"/>
            <a:ext cx="11154503" cy="1984780"/>
            <a:chOff x="407723" y="2038582"/>
            <a:chExt cx="11154503" cy="1984780"/>
          </a:xfrm>
        </p:grpSpPr>
        <p:sp>
          <p:nvSpPr>
            <p:cNvPr id="5" name="Rounded Rectangle 4"/>
            <p:cNvSpPr/>
            <p:nvPr/>
          </p:nvSpPr>
          <p:spPr>
            <a:xfrm>
              <a:off x="407723"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Data Collection</a:t>
              </a:r>
            </a:p>
          </p:txBody>
        </p:sp>
        <p:sp>
          <p:nvSpPr>
            <p:cNvPr id="6" name="Rounded Rectangle 5"/>
            <p:cNvSpPr/>
            <p:nvPr/>
          </p:nvSpPr>
          <p:spPr>
            <a:xfrm>
              <a:off x="2762009"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Data Processing</a:t>
              </a:r>
            </a:p>
          </p:txBody>
        </p:sp>
        <p:cxnSp>
          <p:nvCxnSpPr>
            <p:cNvPr id="11" name="Straight Arrow Connector 10"/>
            <p:cNvCxnSpPr>
              <a:cxnSpLocks/>
              <a:stCxn id="5" idx="3"/>
              <a:endCxn id="6" idx="1"/>
            </p:cNvCxnSpPr>
            <p:nvPr/>
          </p:nvCxnSpPr>
          <p:spPr>
            <a:xfrm>
              <a:off x="2145083" y="3027797"/>
              <a:ext cx="616926"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13" name="Curved Connector 12"/>
            <p:cNvCxnSpPr>
              <a:stCxn id="6" idx="2"/>
              <a:endCxn id="5" idx="2"/>
            </p:cNvCxnSpPr>
            <p:nvPr/>
          </p:nvCxnSpPr>
          <p:spPr>
            <a:xfrm rot="5400000">
              <a:off x="2453546" y="2839868"/>
              <a:ext cx="12700" cy="2354286"/>
            </a:xfrm>
            <a:prstGeom prst="curvedConnector3">
              <a:avLst>
                <a:gd name="adj1" fmla="val 1800000"/>
              </a:avLst>
            </a:prstGeom>
            <a:ln>
              <a:headEnd type="stealth"/>
              <a:tailEnd type="stealth" w="lg" len="lg"/>
            </a:ln>
          </p:spPr>
          <p:style>
            <a:lnRef idx="3">
              <a:schemeClr val="dk1"/>
            </a:lnRef>
            <a:fillRef idx="0">
              <a:schemeClr val="dk1"/>
            </a:fillRef>
            <a:effectRef idx="2">
              <a:schemeClr val="dk1"/>
            </a:effectRef>
            <a:fontRef idx="minor">
              <a:schemeClr val="tx1"/>
            </a:fontRef>
          </p:style>
        </p:cxnSp>
        <p:sp>
          <p:nvSpPr>
            <p:cNvPr id="7" name="Rounded Rectangle 6"/>
            <p:cNvSpPr/>
            <p:nvPr/>
          </p:nvSpPr>
          <p:spPr>
            <a:xfrm>
              <a:off x="5116294" y="2038582"/>
              <a:ext cx="1757471"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Exploratory Analysis </a:t>
              </a:r>
            </a:p>
            <a:p>
              <a:pPr algn="ctr"/>
              <a:r>
                <a:rPr lang="en-US" b="1" dirty="0"/>
                <a:t>&amp; </a:t>
              </a:r>
            </a:p>
            <a:p>
              <a:pPr algn="ctr"/>
              <a:r>
                <a:rPr lang="en-US" b="1" dirty="0"/>
                <a:t>Data Visualization</a:t>
              </a:r>
            </a:p>
          </p:txBody>
        </p:sp>
        <p:cxnSp>
          <p:nvCxnSpPr>
            <p:cNvPr id="16" name="Straight Arrow Connector 15"/>
            <p:cNvCxnSpPr>
              <a:cxnSpLocks/>
              <a:stCxn id="6" idx="3"/>
              <a:endCxn id="7" idx="1"/>
            </p:cNvCxnSpPr>
            <p:nvPr/>
          </p:nvCxnSpPr>
          <p:spPr>
            <a:xfrm>
              <a:off x="4499369" y="3027797"/>
              <a:ext cx="616925"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19" name="Curved Connector 18"/>
            <p:cNvCxnSpPr>
              <a:cxnSpLocks/>
              <a:stCxn id="7" idx="2"/>
              <a:endCxn id="6" idx="2"/>
            </p:cNvCxnSpPr>
            <p:nvPr/>
          </p:nvCxnSpPr>
          <p:spPr>
            <a:xfrm rot="5400000">
              <a:off x="4812860" y="2834841"/>
              <a:ext cx="12700" cy="2364341"/>
            </a:xfrm>
            <a:prstGeom prst="curvedConnector3">
              <a:avLst>
                <a:gd name="adj1" fmla="val 1800000"/>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21" name="Curved Connector 20"/>
            <p:cNvCxnSpPr>
              <a:cxnSpLocks/>
              <a:stCxn id="7" idx="2"/>
              <a:endCxn id="5" idx="2"/>
            </p:cNvCxnSpPr>
            <p:nvPr/>
          </p:nvCxnSpPr>
          <p:spPr>
            <a:xfrm rot="5400000">
              <a:off x="3635717" y="1657698"/>
              <a:ext cx="12700" cy="4718627"/>
            </a:xfrm>
            <a:prstGeom prst="curvedConnector3">
              <a:avLst>
                <a:gd name="adj1" fmla="val 9537953"/>
              </a:avLst>
            </a:prstGeom>
            <a:ln>
              <a:headEnd type="stealth"/>
              <a:tailEnd type="stealth" w="lg" len="lg"/>
            </a:ln>
          </p:spPr>
          <p:style>
            <a:lnRef idx="3">
              <a:schemeClr val="dk1"/>
            </a:lnRef>
            <a:fillRef idx="0">
              <a:schemeClr val="dk1"/>
            </a:fillRef>
            <a:effectRef idx="2">
              <a:schemeClr val="dk1"/>
            </a:effectRef>
            <a:fontRef idx="minor">
              <a:schemeClr val="tx1"/>
            </a:fontRef>
          </p:style>
        </p:cxnSp>
        <p:sp>
          <p:nvSpPr>
            <p:cNvPr id="8" name="Rounded Rectangle 7"/>
            <p:cNvSpPr/>
            <p:nvPr/>
          </p:nvSpPr>
          <p:spPr>
            <a:xfrm>
              <a:off x="7470581"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Analysis, Hypothesis Testing, </a:t>
              </a:r>
            </a:p>
            <a:p>
              <a:pPr algn="ctr"/>
              <a:r>
                <a:rPr lang="en-US" b="1" dirty="0"/>
                <a:t>&amp; ML</a:t>
              </a:r>
            </a:p>
          </p:txBody>
        </p:sp>
        <p:cxnSp>
          <p:nvCxnSpPr>
            <p:cNvPr id="25" name="Straight Arrow Connector 24"/>
            <p:cNvCxnSpPr>
              <a:cxnSpLocks/>
              <a:stCxn id="7" idx="3"/>
              <a:endCxn id="8" idx="1"/>
            </p:cNvCxnSpPr>
            <p:nvPr/>
          </p:nvCxnSpPr>
          <p:spPr>
            <a:xfrm>
              <a:off x="6873765" y="3027797"/>
              <a:ext cx="596816"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34" name="Curved Connector 33"/>
            <p:cNvCxnSpPr>
              <a:cxnSpLocks/>
              <a:stCxn id="8" idx="2"/>
              <a:endCxn id="7" idx="2"/>
            </p:cNvCxnSpPr>
            <p:nvPr/>
          </p:nvCxnSpPr>
          <p:spPr>
            <a:xfrm rot="5400000">
              <a:off x="7167146" y="2844896"/>
              <a:ext cx="12700" cy="2344231"/>
            </a:xfrm>
            <a:prstGeom prst="curvedConnector3">
              <a:avLst>
                <a:gd name="adj1" fmla="val 1800000"/>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36" name="Curved Connector 35"/>
            <p:cNvCxnSpPr>
              <a:stCxn id="8" idx="2"/>
              <a:endCxn id="6" idx="2"/>
            </p:cNvCxnSpPr>
            <p:nvPr/>
          </p:nvCxnSpPr>
          <p:spPr>
            <a:xfrm rot="5400000">
              <a:off x="5984975" y="1662725"/>
              <a:ext cx="12700" cy="4708572"/>
            </a:xfrm>
            <a:prstGeom prst="curvedConnector3">
              <a:avLst>
                <a:gd name="adj1" fmla="val 6567567"/>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39" name="Curved Connector 38"/>
            <p:cNvCxnSpPr>
              <a:stCxn id="8" idx="2"/>
              <a:endCxn id="5" idx="2"/>
            </p:cNvCxnSpPr>
            <p:nvPr/>
          </p:nvCxnSpPr>
          <p:spPr>
            <a:xfrm rot="5400000">
              <a:off x="4807832" y="485582"/>
              <a:ext cx="12700" cy="7062858"/>
            </a:xfrm>
            <a:prstGeom prst="curvedConnector3">
              <a:avLst>
                <a:gd name="adj1" fmla="val 15129724"/>
              </a:avLst>
            </a:prstGeom>
            <a:ln>
              <a:headEnd type="stealth"/>
              <a:tailEnd type="stealth" w="lg" len="lg"/>
            </a:ln>
          </p:spPr>
          <p:style>
            <a:lnRef idx="3">
              <a:schemeClr val="dk1"/>
            </a:lnRef>
            <a:fillRef idx="0">
              <a:schemeClr val="dk1"/>
            </a:fillRef>
            <a:effectRef idx="2">
              <a:schemeClr val="dk1"/>
            </a:effectRef>
            <a:fontRef idx="minor">
              <a:schemeClr val="tx1"/>
            </a:fontRef>
          </p:style>
        </p:cxnSp>
        <p:sp>
          <p:nvSpPr>
            <p:cNvPr id="9" name="Rounded Rectangle 8"/>
            <p:cNvSpPr/>
            <p:nvPr/>
          </p:nvSpPr>
          <p:spPr>
            <a:xfrm>
              <a:off x="9824866"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Insight </a:t>
              </a:r>
            </a:p>
            <a:p>
              <a:pPr algn="ctr"/>
              <a:r>
                <a:rPr lang="en-US" b="1" dirty="0"/>
                <a:t>&amp; </a:t>
              </a:r>
            </a:p>
            <a:p>
              <a:pPr algn="ctr"/>
              <a:r>
                <a:rPr lang="en-US" b="1" dirty="0"/>
                <a:t>Policy Decision</a:t>
              </a:r>
            </a:p>
          </p:txBody>
        </p:sp>
        <p:cxnSp>
          <p:nvCxnSpPr>
            <p:cNvPr id="43" name="Straight Arrow Connector 42"/>
            <p:cNvCxnSpPr>
              <a:stCxn id="8" idx="3"/>
              <a:endCxn id="9" idx="1"/>
            </p:cNvCxnSpPr>
            <p:nvPr/>
          </p:nvCxnSpPr>
          <p:spPr>
            <a:xfrm>
              <a:off x="9207941" y="3027797"/>
              <a:ext cx="616925"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46" name="Curved Connector 45"/>
            <p:cNvCxnSpPr>
              <a:stCxn id="9" idx="2"/>
              <a:endCxn id="8" idx="2"/>
            </p:cNvCxnSpPr>
            <p:nvPr/>
          </p:nvCxnSpPr>
          <p:spPr>
            <a:xfrm rot="5400000">
              <a:off x="9516404" y="2839869"/>
              <a:ext cx="12700" cy="2354285"/>
            </a:xfrm>
            <a:prstGeom prst="curvedConnector3">
              <a:avLst>
                <a:gd name="adj1" fmla="val 1800000"/>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48" name="Curved Connector 47"/>
            <p:cNvCxnSpPr>
              <a:cxnSpLocks/>
              <a:stCxn id="9" idx="2"/>
              <a:endCxn id="7" idx="2"/>
            </p:cNvCxnSpPr>
            <p:nvPr/>
          </p:nvCxnSpPr>
          <p:spPr>
            <a:xfrm rot="5400000">
              <a:off x="8344288" y="1667753"/>
              <a:ext cx="12700" cy="4698516"/>
            </a:xfrm>
            <a:prstGeom prst="curvedConnector3">
              <a:avLst>
                <a:gd name="adj1" fmla="val 7427583"/>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7162118" y="485583"/>
              <a:ext cx="12700" cy="7062857"/>
            </a:xfrm>
            <a:prstGeom prst="curvedConnector3">
              <a:avLst>
                <a:gd name="adj1" fmla="val 12697299"/>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54" name="Curved Connector 53"/>
            <p:cNvCxnSpPr>
              <a:stCxn id="9" idx="2"/>
              <a:endCxn id="5" idx="2"/>
            </p:cNvCxnSpPr>
            <p:nvPr/>
          </p:nvCxnSpPr>
          <p:spPr>
            <a:xfrm rot="5400000">
              <a:off x="5984975" y="-691560"/>
              <a:ext cx="12700" cy="9417143"/>
            </a:xfrm>
            <a:prstGeom prst="curvedConnector3">
              <a:avLst>
                <a:gd name="adj1" fmla="val 20967567"/>
              </a:avLst>
            </a:prstGeom>
            <a:ln>
              <a:headEnd type="stealth"/>
              <a:tailEnd type="stealth" w="lg" len="lg"/>
            </a:ln>
          </p:spPr>
          <p:style>
            <a:lnRef idx="3">
              <a:schemeClr val="dk1"/>
            </a:lnRef>
            <a:fillRef idx="0">
              <a:schemeClr val="dk1"/>
            </a:fillRef>
            <a:effectRef idx="2">
              <a:schemeClr val="dk1"/>
            </a:effectRef>
            <a:fontRef idx="minor">
              <a:schemeClr val="tx1"/>
            </a:fontRef>
          </p:style>
        </p:cxnSp>
      </p:grpSp>
      <p:sp>
        <p:nvSpPr>
          <p:cNvPr id="12" name="Right Arrow 11">
            <a:extLst>
              <a:ext uri="{FF2B5EF4-FFF2-40B4-BE49-F238E27FC236}">
                <a16:creationId xmlns:a16="http://schemas.microsoft.com/office/drawing/2014/main" id="{BEB9FB29-8B1F-5446-BDDA-7E0E3CF2014C}"/>
              </a:ext>
            </a:extLst>
          </p:cNvPr>
          <p:cNvSpPr/>
          <p:nvPr/>
        </p:nvSpPr>
        <p:spPr>
          <a:xfrm rot="18763181">
            <a:off x="1809134" y="3745841"/>
            <a:ext cx="1881166" cy="678446"/>
          </a:xfrm>
          <a:prstGeom prst="rightArrow">
            <a:avLst>
              <a:gd name="adj1" fmla="val 50000"/>
              <a:gd name="adj2" fmla="val 98486"/>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vert="horz" rtlCol="0" anchor="ctr"/>
          <a:lstStyle/>
          <a:p>
            <a:pPr algn="ctr"/>
            <a:r>
              <a:rPr lang="en-US" sz="2000" b="1" dirty="0">
                <a:solidFill>
                  <a:srgbClr val="215C4E"/>
                </a:solidFill>
              </a:rPr>
              <a:t>Today</a:t>
            </a:r>
          </a:p>
        </p:txBody>
      </p:sp>
      <p:sp>
        <p:nvSpPr>
          <p:cNvPr id="3" name="Slide Number Placeholder 2">
            <a:extLst>
              <a:ext uri="{FF2B5EF4-FFF2-40B4-BE49-F238E27FC236}">
                <a16:creationId xmlns:a16="http://schemas.microsoft.com/office/drawing/2014/main" id="{238C008A-7CB9-4C6D-A1E6-6D9F12F1B5C7}"/>
              </a:ext>
            </a:extLst>
          </p:cNvPr>
          <p:cNvSpPr>
            <a:spLocks noGrp="1"/>
          </p:cNvSpPr>
          <p:nvPr>
            <p:ph type="sldNum" sz="quarter" idx="11"/>
          </p:nvPr>
        </p:nvSpPr>
        <p:spPr/>
        <p:txBody>
          <a:bodyPr/>
          <a:lstStyle/>
          <a:p>
            <a:fld id="{AE9108BD-1B63-5E42-A3EF-D85B2E21F76C}" type="slidenum">
              <a:rPr lang="en-US" smtClean="0"/>
              <a:t>3</a:t>
            </a:fld>
            <a:endParaRPr lang="en-US"/>
          </a:p>
        </p:txBody>
      </p:sp>
      <p:sp>
        <p:nvSpPr>
          <p:cNvPr id="26" name="Right Arrow 25">
            <a:extLst>
              <a:ext uri="{FF2B5EF4-FFF2-40B4-BE49-F238E27FC236}">
                <a16:creationId xmlns:a16="http://schemas.microsoft.com/office/drawing/2014/main" id="{FEB8AD08-98AC-8A43-A60F-3D13565E0AA2}"/>
              </a:ext>
            </a:extLst>
          </p:cNvPr>
          <p:cNvSpPr/>
          <p:nvPr/>
        </p:nvSpPr>
        <p:spPr>
          <a:xfrm rot="18763181">
            <a:off x="6659052" y="4335035"/>
            <a:ext cx="1881166" cy="678446"/>
          </a:xfrm>
          <a:prstGeom prst="rightArrow">
            <a:avLst>
              <a:gd name="adj1" fmla="val 50000"/>
              <a:gd name="adj2" fmla="val 98486"/>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vert="horz" rtlCol="0" anchor="ctr"/>
          <a:lstStyle/>
          <a:p>
            <a:pPr algn="ctr"/>
            <a:r>
              <a:rPr lang="en-US" sz="2000" b="1" dirty="0">
                <a:solidFill>
                  <a:srgbClr val="215C4E"/>
                </a:solidFill>
              </a:rPr>
              <a:t>Today</a:t>
            </a:r>
          </a:p>
        </p:txBody>
      </p:sp>
    </p:spTree>
    <p:extLst>
      <p:ext uri="{BB962C8B-B14F-4D97-AF65-F5344CB8AC3E}">
        <p14:creationId xmlns:p14="http://schemas.microsoft.com/office/powerpoint/2010/main" val="1216846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9A7FD-5856-EF45-8230-FD17D58F3A28}"/>
              </a:ext>
            </a:extLst>
          </p:cNvPr>
          <p:cNvSpPr>
            <a:spLocks noGrp="1"/>
          </p:cNvSpPr>
          <p:nvPr>
            <p:ph type="title"/>
          </p:nvPr>
        </p:nvSpPr>
        <p:spPr/>
        <p:txBody>
          <a:bodyPr/>
          <a:lstStyle/>
          <a:p>
            <a:r>
              <a:rPr lang="en-US" dirty="0"/>
              <a:t>P-values</a:t>
            </a:r>
          </a:p>
        </p:txBody>
      </p:sp>
      <p:sp>
        <p:nvSpPr>
          <p:cNvPr id="3" name="Content Placeholder 2">
            <a:extLst>
              <a:ext uri="{FF2B5EF4-FFF2-40B4-BE49-F238E27FC236}">
                <a16:creationId xmlns:a16="http://schemas.microsoft.com/office/drawing/2014/main" id="{8CE4E52F-C460-2744-96FC-1F6AA89021D1}"/>
              </a:ext>
            </a:extLst>
          </p:cNvPr>
          <p:cNvSpPr>
            <a:spLocks noGrp="1"/>
          </p:cNvSpPr>
          <p:nvPr>
            <p:ph idx="1"/>
          </p:nvPr>
        </p:nvSpPr>
        <p:spPr>
          <a:xfrm>
            <a:off x="609600" y="1803788"/>
            <a:ext cx="5138057" cy="4322377"/>
          </a:xfrm>
        </p:spPr>
        <p:txBody>
          <a:bodyPr/>
          <a:lstStyle/>
          <a:p>
            <a:r>
              <a:rPr lang="en-US" dirty="0"/>
              <a:t>A </a:t>
            </a:r>
            <a:r>
              <a:rPr lang="en-US" b="1" dirty="0">
                <a:solidFill>
                  <a:srgbClr val="215C4E"/>
                </a:solidFill>
              </a:rPr>
              <a:t>p-value</a:t>
            </a:r>
            <a:r>
              <a:rPr lang="en-US" dirty="0"/>
              <a:t> is is the probability of obtaining a result equal to or "more extreme" than what was actually observed, when the null hypothesis is actually true. </a:t>
            </a:r>
          </a:p>
          <a:p>
            <a:endParaRPr lang="en-US" dirty="0"/>
          </a:p>
          <a:p>
            <a:r>
              <a:rPr lang="en-US" b="1" dirty="0">
                <a:solidFill>
                  <a:srgbClr val="215C4E"/>
                </a:solidFill>
              </a:rPr>
              <a:t>Null Hypothesis: </a:t>
            </a:r>
            <a:r>
              <a:rPr lang="en-US" dirty="0"/>
              <a:t>There is no significant difference between the specified populations.  The observed difference is due to sampling or experiment error.</a:t>
            </a:r>
          </a:p>
          <a:p>
            <a:endParaRPr lang="en-US" dirty="0"/>
          </a:p>
          <a:p>
            <a:r>
              <a:rPr lang="en-US" dirty="0"/>
              <a:t>Typically, when we have a p-value below a certain threshold, say 0.05, then we can reject the null hypothesis and say that there is an effect.</a:t>
            </a:r>
          </a:p>
          <a:p>
            <a:endParaRPr lang="en-US" dirty="0"/>
          </a:p>
        </p:txBody>
      </p:sp>
      <p:sp>
        <p:nvSpPr>
          <p:cNvPr id="4" name="Slide Number Placeholder 3">
            <a:extLst>
              <a:ext uri="{FF2B5EF4-FFF2-40B4-BE49-F238E27FC236}">
                <a16:creationId xmlns:a16="http://schemas.microsoft.com/office/drawing/2014/main" id="{71D51D3A-312F-2A4C-A752-B10C31CC9564}"/>
              </a:ext>
            </a:extLst>
          </p:cNvPr>
          <p:cNvSpPr>
            <a:spLocks noGrp="1"/>
          </p:cNvSpPr>
          <p:nvPr>
            <p:ph type="sldNum" sz="quarter" idx="11"/>
          </p:nvPr>
        </p:nvSpPr>
        <p:spPr/>
        <p:txBody>
          <a:bodyPr/>
          <a:lstStyle/>
          <a:p>
            <a:fld id="{AE9108BD-1B63-5E42-A3EF-D85B2E21F76C}" type="slidenum">
              <a:rPr lang="en-US" smtClean="0"/>
              <a:t>30</a:t>
            </a:fld>
            <a:endParaRPr lang="en-US"/>
          </a:p>
        </p:txBody>
      </p:sp>
      <p:pic>
        <p:nvPicPr>
          <p:cNvPr id="5" name="Picture 4">
            <a:extLst>
              <a:ext uri="{FF2B5EF4-FFF2-40B4-BE49-F238E27FC236}">
                <a16:creationId xmlns:a16="http://schemas.microsoft.com/office/drawing/2014/main" id="{C01D08A9-0DD6-F54B-8DFF-5A6929E0E0D4}"/>
              </a:ext>
            </a:extLst>
          </p:cNvPr>
          <p:cNvPicPr>
            <a:picLocks noChangeAspect="1"/>
          </p:cNvPicPr>
          <p:nvPr/>
        </p:nvPicPr>
        <p:blipFill>
          <a:blip r:embed="rId2"/>
          <a:stretch>
            <a:fillRect/>
          </a:stretch>
        </p:blipFill>
        <p:spPr>
          <a:xfrm>
            <a:off x="6350990" y="1687121"/>
            <a:ext cx="5510025" cy="3483758"/>
          </a:xfrm>
          <a:prstGeom prst="rect">
            <a:avLst/>
          </a:prstGeom>
        </p:spPr>
      </p:pic>
    </p:spTree>
    <p:extLst>
      <p:ext uri="{BB962C8B-B14F-4D97-AF65-F5344CB8AC3E}">
        <p14:creationId xmlns:p14="http://schemas.microsoft.com/office/powerpoint/2010/main" val="3868479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803788"/>
            <a:ext cx="11230466" cy="4322377"/>
          </a:xfrm>
        </p:spPr>
        <p:txBody>
          <a:bodyPr/>
          <a:lstStyle/>
          <a:p>
            <a:r>
              <a:rPr lang="en-US" dirty="0"/>
              <a:t>In this case, the dataset is complete:</a:t>
            </a:r>
          </a:p>
          <a:p>
            <a:pPr lvl="1"/>
            <a:r>
              <a:rPr lang="en-US" b="0" dirty="0"/>
              <a:t>But what if 5 percent of the participants had missing values? 10 percent? 20 percent? </a:t>
            </a:r>
          </a:p>
          <a:p>
            <a:r>
              <a:rPr lang="en-US" dirty="0"/>
              <a:t>What if we performed complete case analysis and removed those who had missing values?</a:t>
            </a:r>
          </a:p>
          <a:p>
            <a:endParaRPr lang="en-US" dirty="0"/>
          </a:p>
          <a:p>
            <a:r>
              <a:rPr lang="en-US" dirty="0"/>
              <a:t>Let’s examine the effect if we do this if when the data is </a:t>
            </a:r>
            <a:r>
              <a:rPr lang="en-US" b="1" dirty="0">
                <a:solidFill>
                  <a:srgbClr val="215C4E"/>
                </a:solidFill>
              </a:rPr>
              <a:t>missing completely at random (MCAR)</a:t>
            </a:r>
          </a:p>
          <a:p>
            <a:pPr lvl="1"/>
            <a:r>
              <a:rPr lang="en-US" b="0" dirty="0"/>
              <a:t>Removed cases at random, reran analysis, stored the p-values</a:t>
            </a:r>
          </a:p>
          <a:p>
            <a:pPr lvl="1"/>
            <a:r>
              <a:rPr lang="en-US" b="0" i="1" dirty="0"/>
              <a:t>p-value: </a:t>
            </a:r>
            <a:r>
              <a:rPr lang="en-US" b="0" dirty="0"/>
              <a:t>probability of getting at least as extreme a result as what we observed given that there is no relationship</a:t>
            </a:r>
          </a:p>
          <a:p>
            <a:pPr lvl="1"/>
            <a:r>
              <a:rPr lang="en-US" b="0" dirty="0"/>
              <a:t>Repeat 1000 times, plot </a:t>
            </a:r>
            <a:r>
              <a:rPr lang="en-US" b="0" i="1" dirty="0"/>
              <a:t>p-values of the hypothesis test on slope=0 (why?).</a:t>
            </a:r>
            <a:endParaRPr lang="en-US" b="0" dirty="0"/>
          </a:p>
        </p:txBody>
      </p:sp>
      <p:sp>
        <p:nvSpPr>
          <p:cNvPr id="4" name="TextBox 3"/>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grpSp>
        <p:nvGrpSpPr>
          <p:cNvPr id="9" name="Group 8"/>
          <p:cNvGrpSpPr/>
          <p:nvPr/>
        </p:nvGrpSpPr>
        <p:grpSpPr>
          <a:xfrm>
            <a:off x="8809221" y="5335249"/>
            <a:ext cx="1304977" cy="1498886"/>
            <a:chOff x="7285220" y="5335249"/>
            <a:chExt cx="1304977" cy="1498886"/>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15135" y="5659073"/>
              <a:ext cx="1175062" cy="1175062"/>
            </a:xfrm>
            <a:prstGeom prst="rect">
              <a:avLst/>
            </a:prstGeom>
          </p:spPr>
        </p:pic>
        <p:cxnSp>
          <p:nvCxnSpPr>
            <p:cNvPr id="7" name="Straight Arrow Connector 6"/>
            <p:cNvCxnSpPr/>
            <p:nvPr/>
          </p:nvCxnSpPr>
          <p:spPr>
            <a:xfrm flipH="1" flipV="1">
              <a:off x="7285220" y="5335249"/>
              <a:ext cx="344773" cy="5259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0" name="Title 9">
            <a:extLst>
              <a:ext uri="{FF2B5EF4-FFF2-40B4-BE49-F238E27FC236}">
                <a16:creationId xmlns:a16="http://schemas.microsoft.com/office/drawing/2014/main" id="{55356E25-B217-2D43-B8F5-DE67426D7BBF}"/>
              </a:ext>
            </a:extLst>
          </p:cNvPr>
          <p:cNvSpPr>
            <a:spLocks noGrp="1"/>
          </p:cNvSpPr>
          <p:nvPr>
            <p:ph type="title"/>
          </p:nvPr>
        </p:nvSpPr>
        <p:spPr/>
        <p:txBody>
          <a:bodyPr/>
          <a:lstStyle/>
          <a:p>
            <a:r>
              <a:rPr lang="en-US" dirty="0"/>
              <a:t>What If Data Were Missing?</a:t>
            </a:r>
          </a:p>
        </p:txBody>
      </p:sp>
    </p:spTree>
    <p:extLst>
      <p:ext uri="{BB962C8B-B14F-4D97-AF65-F5344CB8AC3E}">
        <p14:creationId xmlns:p14="http://schemas.microsoft.com/office/powerpoint/2010/main" val="263730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4"/>
          <p:cNvSpPr>
            <a:spLocks noGrp="1"/>
          </p:cNvSpPr>
          <p:nvPr>
            <p:ph type="sldNum" sz="quarter" idx="12"/>
          </p:nvPr>
        </p:nvSpPr>
        <p:spPr/>
        <p:txBody>
          <a:bodyPr/>
          <a:lstStyle/>
          <a:p>
            <a:fld id="{DB2BD70C-9922-174F-A2C5-8A18619FF15B}" type="slidenum">
              <a:rPr lang="en-US" altLang="x-none"/>
              <a:pPr/>
              <a:t>32</a:t>
            </a:fld>
            <a:endParaRPr lang="en-US" altLang="x-none"/>
          </a:p>
        </p:txBody>
      </p:sp>
      <p:sp>
        <p:nvSpPr>
          <p:cNvPr id="69634" name="Freeform 2"/>
          <p:cNvSpPr>
            <a:spLocks/>
          </p:cNvSpPr>
          <p:nvPr/>
        </p:nvSpPr>
        <p:spPr bwMode="auto">
          <a:xfrm>
            <a:off x="2287588" y="2743200"/>
            <a:ext cx="3810000" cy="3417888"/>
          </a:xfrm>
          <a:custGeom>
            <a:avLst/>
            <a:gdLst>
              <a:gd name="T0" fmla="*/ 597 w 2400"/>
              <a:gd name="T1" fmla="*/ 117 h 2153"/>
              <a:gd name="T2" fmla="*/ 440 w 2400"/>
              <a:gd name="T3" fmla="*/ 184 h 2153"/>
              <a:gd name="T4" fmla="*/ 299 w 2400"/>
              <a:gd name="T5" fmla="*/ 269 h 2153"/>
              <a:gd name="T6" fmla="*/ 183 w 2400"/>
              <a:gd name="T7" fmla="*/ 372 h 2153"/>
              <a:gd name="T8" fmla="*/ 91 w 2400"/>
              <a:gd name="T9" fmla="*/ 490 h 2153"/>
              <a:gd name="T10" fmla="*/ 29 w 2400"/>
              <a:gd name="T11" fmla="*/ 619 h 2153"/>
              <a:gd name="T12" fmla="*/ 0 w 2400"/>
              <a:gd name="T13" fmla="*/ 752 h 2153"/>
              <a:gd name="T14" fmla="*/ 4 w 2400"/>
              <a:gd name="T15" fmla="*/ 885 h 2153"/>
              <a:gd name="T16" fmla="*/ 44 w 2400"/>
              <a:gd name="T17" fmla="*/ 1018 h 2153"/>
              <a:gd name="T18" fmla="*/ 103 w 2400"/>
              <a:gd name="T19" fmla="*/ 1168 h 2153"/>
              <a:gd name="T20" fmla="*/ 163 w 2400"/>
              <a:gd name="T21" fmla="*/ 1311 h 2153"/>
              <a:gd name="T22" fmla="*/ 217 w 2400"/>
              <a:gd name="T23" fmla="*/ 1444 h 2153"/>
              <a:gd name="T24" fmla="*/ 260 w 2400"/>
              <a:gd name="T25" fmla="*/ 1564 h 2153"/>
              <a:gd name="T26" fmla="*/ 295 w 2400"/>
              <a:gd name="T27" fmla="*/ 1659 h 2153"/>
              <a:gd name="T28" fmla="*/ 317 w 2400"/>
              <a:gd name="T29" fmla="*/ 1732 h 2153"/>
              <a:gd name="T30" fmla="*/ 329 w 2400"/>
              <a:gd name="T31" fmla="*/ 1778 h 2153"/>
              <a:gd name="T32" fmla="*/ 328 w 2400"/>
              <a:gd name="T33" fmla="*/ 1796 h 2153"/>
              <a:gd name="T34" fmla="*/ 383 w 2400"/>
              <a:gd name="T35" fmla="*/ 1890 h 2153"/>
              <a:gd name="T36" fmla="*/ 467 w 2400"/>
              <a:gd name="T37" fmla="*/ 1971 h 2153"/>
              <a:gd name="T38" fmla="*/ 581 w 2400"/>
              <a:gd name="T39" fmla="*/ 2045 h 2153"/>
              <a:gd name="T40" fmla="*/ 710 w 2400"/>
              <a:gd name="T41" fmla="*/ 2096 h 2153"/>
              <a:gd name="T42" fmla="*/ 860 w 2400"/>
              <a:gd name="T43" fmla="*/ 2135 h 2153"/>
              <a:gd name="T44" fmla="*/ 1022 w 2400"/>
              <a:gd name="T45" fmla="*/ 2152 h 2153"/>
              <a:gd name="T46" fmla="*/ 1191 w 2400"/>
              <a:gd name="T47" fmla="*/ 2149 h 2153"/>
              <a:gd name="T48" fmla="*/ 1358 w 2400"/>
              <a:gd name="T49" fmla="*/ 2127 h 2153"/>
              <a:gd name="T50" fmla="*/ 1527 w 2400"/>
              <a:gd name="T51" fmla="*/ 2084 h 2153"/>
              <a:gd name="T52" fmla="*/ 1693 w 2400"/>
              <a:gd name="T53" fmla="*/ 2026 h 2153"/>
              <a:gd name="T54" fmla="*/ 1848 w 2400"/>
              <a:gd name="T55" fmla="*/ 1960 h 2153"/>
              <a:gd name="T56" fmla="*/ 1984 w 2400"/>
              <a:gd name="T57" fmla="*/ 1880 h 2153"/>
              <a:gd name="T58" fmla="*/ 2099 w 2400"/>
              <a:gd name="T59" fmla="*/ 1794 h 2153"/>
              <a:gd name="T60" fmla="*/ 2185 w 2400"/>
              <a:gd name="T61" fmla="*/ 1705 h 2153"/>
              <a:gd name="T62" fmla="*/ 2241 w 2400"/>
              <a:gd name="T63" fmla="*/ 1613 h 2153"/>
              <a:gd name="T64" fmla="*/ 2268 w 2400"/>
              <a:gd name="T65" fmla="*/ 1522 h 2153"/>
              <a:gd name="T66" fmla="*/ 2267 w 2400"/>
              <a:gd name="T67" fmla="*/ 1437 h 2153"/>
              <a:gd name="T68" fmla="*/ 2229 w 2400"/>
              <a:gd name="T69" fmla="*/ 1329 h 2153"/>
              <a:gd name="T70" fmla="*/ 2193 w 2400"/>
              <a:gd name="T71" fmla="*/ 1199 h 2153"/>
              <a:gd name="T72" fmla="*/ 2180 w 2400"/>
              <a:gd name="T73" fmla="*/ 1076 h 2153"/>
              <a:gd name="T74" fmla="*/ 2188 w 2400"/>
              <a:gd name="T75" fmla="*/ 968 h 2153"/>
              <a:gd name="T76" fmla="*/ 2221 w 2400"/>
              <a:gd name="T77" fmla="*/ 879 h 2153"/>
              <a:gd name="T78" fmla="*/ 2270 w 2400"/>
              <a:gd name="T79" fmla="*/ 813 h 2153"/>
              <a:gd name="T80" fmla="*/ 2337 w 2400"/>
              <a:gd name="T81" fmla="*/ 780 h 2153"/>
              <a:gd name="T82" fmla="*/ 2375 w 2400"/>
              <a:gd name="T83" fmla="*/ 754 h 2153"/>
              <a:gd name="T84" fmla="*/ 2395 w 2400"/>
              <a:gd name="T85" fmla="*/ 699 h 2153"/>
              <a:gd name="T86" fmla="*/ 2399 w 2400"/>
              <a:gd name="T87" fmla="*/ 618 h 2153"/>
              <a:gd name="T88" fmla="*/ 2384 w 2400"/>
              <a:gd name="T89" fmla="*/ 521 h 2153"/>
              <a:gd name="T90" fmla="*/ 2351 w 2400"/>
              <a:gd name="T91" fmla="*/ 413 h 2153"/>
              <a:gd name="T92" fmla="*/ 2307 w 2400"/>
              <a:gd name="T93" fmla="*/ 313 h 2153"/>
              <a:gd name="T94" fmla="*/ 2236 w 2400"/>
              <a:gd name="T95" fmla="*/ 229 h 2153"/>
              <a:gd name="T96" fmla="*/ 2140 w 2400"/>
              <a:gd name="T97" fmla="*/ 156 h 2153"/>
              <a:gd name="T98" fmla="*/ 2016 w 2400"/>
              <a:gd name="T99" fmla="*/ 97 h 2153"/>
              <a:gd name="T100" fmla="*/ 1865 w 2400"/>
              <a:gd name="T101" fmla="*/ 50 h 2153"/>
              <a:gd name="T102" fmla="*/ 1696 w 2400"/>
              <a:gd name="T103" fmla="*/ 20 h 2153"/>
              <a:gd name="T104" fmla="*/ 1507 w 2400"/>
              <a:gd name="T105" fmla="*/ 2 h 2153"/>
              <a:gd name="T106" fmla="*/ 1310 w 2400"/>
              <a:gd name="T107" fmla="*/ 4 h 2153"/>
              <a:gd name="T108" fmla="*/ 1104 w 2400"/>
              <a:gd name="T109" fmla="*/ 17 h 2153"/>
              <a:gd name="T110" fmla="*/ 890 w 2400"/>
              <a:gd name="T111" fmla="*/ 48 h 2153"/>
              <a:gd name="T112" fmla="*/ 681 w 2400"/>
              <a:gd name="T113" fmla="*/ 9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0" h="2153">
                <a:moveTo>
                  <a:pt x="681" y="93"/>
                </a:moveTo>
                <a:lnTo>
                  <a:pt x="597" y="117"/>
                </a:lnTo>
                <a:lnTo>
                  <a:pt x="516" y="147"/>
                </a:lnTo>
                <a:lnTo>
                  <a:pt x="440" y="184"/>
                </a:lnTo>
                <a:lnTo>
                  <a:pt x="365" y="224"/>
                </a:lnTo>
                <a:lnTo>
                  <a:pt x="299" y="269"/>
                </a:lnTo>
                <a:lnTo>
                  <a:pt x="237" y="319"/>
                </a:lnTo>
                <a:lnTo>
                  <a:pt x="183" y="372"/>
                </a:lnTo>
                <a:lnTo>
                  <a:pt x="132" y="431"/>
                </a:lnTo>
                <a:lnTo>
                  <a:pt x="91" y="490"/>
                </a:lnTo>
                <a:lnTo>
                  <a:pt x="55" y="553"/>
                </a:lnTo>
                <a:lnTo>
                  <a:pt x="29" y="619"/>
                </a:lnTo>
                <a:lnTo>
                  <a:pt x="10" y="685"/>
                </a:lnTo>
                <a:lnTo>
                  <a:pt x="0" y="752"/>
                </a:lnTo>
                <a:lnTo>
                  <a:pt x="0" y="820"/>
                </a:lnTo>
                <a:lnTo>
                  <a:pt x="4" y="885"/>
                </a:lnTo>
                <a:lnTo>
                  <a:pt x="19" y="951"/>
                </a:lnTo>
                <a:lnTo>
                  <a:pt x="44" y="1018"/>
                </a:lnTo>
                <a:lnTo>
                  <a:pt x="76" y="1091"/>
                </a:lnTo>
                <a:lnTo>
                  <a:pt x="103" y="1168"/>
                </a:lnTo>
                <a:lnTo>
                  <a:pt x="135" y="1240"/>
                </a:lnTo>
                <a:lnTo>
                  <a:pt x="163" y="1311"/>
                </a:lnTo>
                <a:lnTo>
                  <a:pt x="190" y="1379"/>
                </a:lnTo>
                <a:lnTo>
                  <a:pt x="217" y="1444"/>
                </a:lnTo>
                <a:lnTo>
                  <a:pt x="237" y="1506"/>
                </a:lnTo>
                <a:lnTo>
                  <a:pt x="260" y="1564"/>
                </a:lnTo>
                <a:lnTo>
                  <a:pt x="277" y="1613"/>
                </a:lnTo>
                <a:lnTo>
                  <a:pt x="295" y="1659"/>
                </a:lnTo>
                <a:lnTo>
                  <a:pt x="308" y="1697"/>
                </a:lnTo>
                <a:lnTo>
                  <a:pt x="317" y="1732"/>
                </a:lnTo>
                <a:lnTo>
                  <a:pt x="324" y="1757"/>
                </a:lnTo>
                <a:lnTo>
                  <a:pt x="329" y="1778"/>
                </a:lnTo>
                <a:lnTo>
                  <a:pt x="330" y="1788"/>
                </a:lnTo>
                <a:lnTo>
                  <a:pt x="328" y="1796"/>
                </a:lnTo>
                <a:lnTo>
                  <a:pt x="352" y="1843"/>
                </a:lnTo>
                <a:lnTo>
                  <a:pt x="383" y="1890"/>
                </a:lnTo>
                <a:lnTo>
                  <a:pt x="420" y="1932"/>
                </a:lnTo>
                <a:lnTo>
                  <a:pt x="467" y="1971"/>
                </a:lnTo>
                <a:lnTo>
                  <a:pt x="521" y="2011"/>
                </a:lnTo>
                <a:lnTo>
                  <a:pt x="581" y="2045"/>
                </a:lnTo>
                <a:lnTo>
                  <a:pt x="645" y="2072"/>
                </a:lnTo>
                <a:lnTo>
                  <a:pt x="710" y="2096"/>
                </a:lnTo>
                <a:lnTo>
                  <a:pt x="785" y="2119"/>
                </a:lnTo>
                <a:lnTo>
                  <a:pt x="860" y="2135"/>
                </a:lnTo>
                <a:lnTo>
                  <a:pt x="941" y="2145"/>
                </a:lnTo>
                <a:lnTo>
                  <a:pt x="1022" y="2152"/>
                </a:lnTo>
                <a:lnTo>
                  <a:pt x="1105" y="2150"/>
                </a:lnTo>
                <a:lnTo>
                  <a:pt x="1191" y="2149"/>
                </a:lnTo>
                <a:lnTo>
                  <a:pt x="1275" y="2139"/>
                </a:lnTo>
                <a:lnTo>
                  <a:pt x="1358" y="2127"/>
                </a:lnTo>
                <a:lnTo>
                  <a:pt x="1442" y="2109"/>
                </a:lnTo>
                <a:lnTo>
                  <a:pt x="1527" y="2084"/>
                </a:lnTo>
                <a:lnTo>
                  <a:pt x="1614" y="2056"/>
                </a:lnTo>
                <a:lnTo>
                  <a:pt x="1693" y="2026"/>
                </a:lnTo>
                <a:lnTo>
                  <a:pt x="1773" y="1992"/>
                </a:lnTo>
                <a:lnTo>
                  <a:pt x="1848" y="1960"/>
                </a:lnTo>
                <a:lnTo>
                  <a:pt x="1920" y="1919"/>
                </a:lnTo>
                <a:lnTo>
                  <a:pt x="1984" y="1880"/>
                </a:lnTo>
                <a:lnTo>
                  <a:pt x="2045" y="1837"/>
                </a:lnTo>
                <a:lnTo>
                  <a:pt x="2099" y="1794"/>
                </a:lnTo>
                <a:lnTo>
                  <a:pt x="2144" y="1751"/>
                </a:lnTo>
                <a:lnTo>
                  <a:pt x="2185" y="1705"/>
                </a:lnTo>
                <a:lnTo>
                  <a:pt x="2216" y="1659"/>
                </a:lnTo>
                <a:lnTo>
                  <a:pt x="2241" y="1613"/>
                </a:lnTo>
                <a:lnTo>
                  <a:pt x="2260" y="1567"/>
                </a:lnTo>
                <a:lnTo>
                  <a:pt x="2268" y="1522"/>
                </a:lnTo>
                <a:lnTo>
                  <a:pt x="2269" y="1479"/>
                </a:lnTo>
                <a:lnTo>
                  <a:pt x="2267" y="1437"/>
                </a:lnTo>
                <a:lnTo>
                  <a:pt x="2255" y="1396"/>
                </a:lnTo>
                <a:lnTo>
                  <a:pt x="2229" y="1329"/>
                </a:lnTo>
                <a:lnTo>
                  <a:pt x="2210" y="1264"/>
                </a:lnTo>
                <a:lnTo>
                  <a:pt x="2193" y="1199"/>
                </a:lnTo>
                <a:lnTo>
                  <a:pt x="2183" y="1136"/>
                </a:lnTo>
                <a:lnTo>
                  <a:pt x="2180" y="1076"/>
                </a:lnTo>
                <a:lnTo>
                  <a:pt x="2182" y="1019"/>
                </a:lnTo>
                <a:lnTo>
                  <a:pt x="2188" y="968"/>
                </a:lnTo>
                <a:lnTo>
                  <a:pt x="2201" y="920"/>
                </a:lnTo>
                <a:lnTo>
                  <a:pt x="2221" y="879"/>
                </a:lnTo>
                <a:lnTo>
                  <a:pt x="2243" y="842"/>
                </a:lnTo>
                <a:lnTo>
                  <a:pt x="2270" y="813"/>
                </a:lnTo>
                <a:lnTo>
                  <a:pt x="2301" y="791"/>
                </a:lnTo>
                <a:lnTo>
                  <a:pt x="2337" y="780"/>
                </a:lnTo>
                <a:lnTo>
                  <a:pt x="2356" y="770"/>
                </a:lnTo>
                <a:lnTo>
                  <a:pt x="2375" y="754"/>
                </a:lnTo>
                <a:lnTo>
                  <a:pt x="2388" y="730"/>
                </a:lnTo>
                <a:lnTo>
                  <a:pt x="2395" y="699"/>
                </a:lnTo>
                <a:lnTo>
                  <a:pt x="2398" y="664"/>
                </a:lnTo>
                <a:lnTo>
                  <a:pt x="2399" y="618"/>
                </a:lnTo>
                <a:lnTo>
                  <a:pt x="2393" y="570"/>
                </a:lnTo>
                <a:lnTo>
                  <a:pt x="2384" y="521"/>
                </a:lnTo>
                <a:lnTo>
                  <a:pt x="2371" y="467"/>
                </a:lnTo>
                <a:lnTo>
                  <a:pt x="2351" y="413"/>
                </a:lnTo>
                <a:lnTo>
                  <a:pt x="2331" y="355"/>
                </a:lnTo>
                <a:lnTo>
                  <a:pt x="2307" y="313"/>
                </a:lnTo>
                <a:lnTo>
                  <a:pt x="2278" y="269"/>
                </a:lnTo>
                <a:lnTo>
                  <a:pt x="2236" y="229"/>
                </a:lnTo>
                <a:lnTo>
                  <a:pt x="2193" y="192"/>
                </a:lnTo>
                <a:lnTo>
                  <a:pt x="2140" y="156"/>
                </a:lnTo>
                <a:lnTo>
                  <a:pt x="2081" y="125"/>
                </a:lnTo>
                <a:lnTo>
                  <a:pt x="2016" y="97"/>
                </a:lnTo>
                <a:lnTo>
                  <a:pt x="1942" y="74"/>
                </a:lnTo>
                <a:lnTo>
                  <a:pt x="1865" y="50"/>
                </a:lnTo>
                <a:lnTo>
                  <a:pt x="1785" y="33"/>
                </a:lnTo>
                <a:lnTo>
                  <a:pt x="1696" y="20"/>
                </a:lnTo>
                <a:lnTo>
                  <a:pt x="1604" y="8"/>
                </a:lnTo>
                <a:lnTo>
                  <a:pt x="1507" y="2"/>
                </a:lnTo>
                <a:lnTo>
                  <a:pt x="1411" y="0"/>
                </a:lnTo>
                <a:lnTo>
                  <a:pt x="1310" y="4"/>
                </a:lnTo>
                <a:lnTo>
                  <a:pt x="1206" y="8"/>
                </a:lnTo>
                <a:lnTo>
                  <a:pt x="1104" y="17"/>
                </a:lnTo>
                <a:lnTo>
                  <a:pt x="998" y="33"/>
                </a:lnTo>
                <a:lnTo>
                  <a:pt x="890" y="48"/>
                </a:lnTo>
                <a:lnTo>
                  <a:pt x="786" y="69"/>
                </a:lnTo>
                <a:lnTo>
                  <a:pt x="681" y="93"/>
                </a:lnTo>
              </a:path>
            </a:pathLst>
          </a:custGeom>
          <a:solidFill>
            <a:schemeClr val="accent3">
              <a:lumMod val="20000"/>
              <a:lumOff val="80000"/>
            </a:schemeClr>
          </a:solidFill>
          <a:ln w="12700" cap="rnd" cmpd="sng">
            <a:solidFill>
              <a:srgbClr val="000000"/>
            </a:solidFill>
            <a:prstDash val="solid"/>
            <a:round/>
            <a:headEnd type="none" w="med" len="med"/>
            <a:tailEnd type="none" w="med" len="med"/>
          </a:ln>
          <a:effectLst>
            <a:outerShdw blurRad="63500" dist="107763" dir="2700000" algn="ctr" rotWithShape="0">
              <a:srgbClr val="000000"/>
            </a:outerShdw>
          </a:effectLst>
        </p:spPr>
        <p:txBody>
          <a:bodyPr/>
          <a:lstStyle/>
          <a:p>
            <a:endParaRPr lang="en-US"/>
          </a:p>
        </p:txBody>
      </p:sp>
      <p:sp>
        <p:nvSpPr>
          <p:cNvPr id="69635" name="Rectangle 3"/>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normAutofit fontScale="90000"/>
          </a:bodyPr>
          <a:lstStyle/>
          <a:p>
            <a:r>
              <a:rPr lang="en-US" altLang="x-none" dirty="0"/>
              <a:t>Population &amp; Sample Regression Models</a:t>
            </a:r>
          </a:p>
        </p:txBody>
      </p:sp>
      <p:sp>
        <p:nvSpPr>
          <p:cNvPr id="69636" name="Rectangle 4"/>
          <p:cNvSpPr>
            <a:spLocks noChangeArrowheads="1"/>
          </p:cNvSpPr>
          <p:nvPr/>
        </p:nvSpPr>
        <p:spPr bwMode="auto">
          <a:xfrm>
            <a:off x="3087689" y="2916238"/>
            <a:ext cx="205422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400" b="1">
                <a:solidFill>
                  <a:schemeClr val="tx2"/>
                </a:solidFill>
              </a:rPr>
              <a:t>Unknown Relationship</a:t>
            </a:r>
          </a:p>
        </p:txBody>
      </p:sp>
      <p:sp>
        <p:nvSpPr>
          <p:cNvPr id="69637" name="Rectangle 5"/>
          <p:cNvSpPr>
            <a:spLocks noChangeArrowheads="1"/>
          </p:cNvSpPr>
          <p:nvPr/>
        </p:nvSpPr>
        <p:spPr bwMode="auto">
          <a:xfrm>
            <a:off x="3089276" y="1978025"/>
            <a:ext cx="20542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800" b="1" dirty="0"/>
              <a:t>Population</a:t>
            </a:r>
          </a:p>
        </p:txBody>
      </p:sp>
      <p:sp>
        <p:nvSpPr>
          <p:cNvPr id="69638" name="Rectangle 6"/>
          <p:cNvSpPr>
            <a:spLocks noChangeArrowheads="1"/>
          </p:cNvSpPr>
          <p:nvPr/>
        </p:nvSpPr>
        <p:spPr bwMode="auto">
          <a:xfrm>
            <a:off x="6810376" y="1976439"/>
            <a:ext cx="31210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800" b="1"/>
              <a:t>Random Sample</a:t>
            </a:r>
          </a:p>
        </p:txBody>
      </p:sp>
      <p:sp>
        <p:nvSpPr>
          <p:cNvPr id="69639" name="Oval 7"/>
          <p:cNvSpPr>
            <a:spLocks noChangeArrowheads="1"/>
          </p:cNvSpPr>
          <p:nvPr/>
        </p:nvSpPr>
        <p:spPr bwMode="auto">
          <a:xfrm>
            <a:off x="7577138" y="3587750"/>
            <a:ext cx="1587500" cy="977900"/>
          </a:xfrm>
          <a:prstGeom prst="ellipse">
            <a:avLst/>
          </a:prstGeom>
          <a:solidFill>
            <a:schemeClr val="accent1"/>
          </a:solidFill>
          <a:ln w="12700">
            <a:solidFill>
              <a:srgbClr val="000000"/>
            </a:solidFill>
            <a:round/>
            <a:headEnd/>
            <a:tailEnd/>
          </a:ln>
          <a:effectLst>
            <a:outerShdw blurRad="63500" dist="107763" dir="2700000" algn="ctr" rotWithShape="0">
              <a:srgbClr val="000000">
                <a:alpha val="74998"/>
              </a:srgbClr>
            </a:outerShdw>
          </a:effectLst>
        </p:spPr>
        <p:txBody>
          <a:bodyPr wrap="none" anchor="ctr"/>
          <a:lstStyle/>
          <a:p>
            <a:endParaRPr lang="en-US"/>
          </a:p>
        </p:txBody>
      </p:sp>
      <p:sp>
        <p:nvSpPr>
          <p:cNvPr id="69640" name="Oval 8"/>
          <p:cNvSpPr>
            <a:spLocks noChangeArrowheads="1"/>
          </p:cNvSpPr>
          <p:nvPr/>
        </p:nvSpPr>
        <p:spPr bwMode="auto">
          <a:xfrm>
            <a:off x="3587750" y="4502150"/>
            <a:ext cx="1587500" cy="977900"/>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69641" name="Object 9">
            <a:hlinkClick r:id="" action="ppaction://ole?verb=0"/>
          </p:cNvPr>
          <p:cNvGraphicFramePr>
            <a:graphicFrameLocks/>
          </p:cNvGraphicFramePr>
          <p:nvPr/>
        </p:nvGraphicFramePr>
        <p:xfrm>
          <a:off x="2408239" y="3843339"/>
          <a:ext cx="3252787" cy="458787"/>
        </p:xfrm>
        <a:graphic>
          <a:graphicData uri="http://schemas.openxmlformats.org/presentationml/2006/ole">
            <mc:AlternateContent xmlns:mc="http://schemas.openxmlformats.org/markup-compatibility/2006">
              <mc:Choice xmlns:v="urn:schemas-microsoft-com:vml" Requires="v">
                <p:oleObj spid="_x0000_s3135" name="MathType Equation" r:id="rId4" imgW="3260520" imgH="466560" progId="Equation">
                  <p:embed/>
                </p:oleObj>
              </mc:Choice>
              <mc:Fallback>
                <p:oleObj name="MathType Equation" r:id="rId4" imgW="3260520" imgH="466560" progId="Equation">
                  <p:embed/>
                  <p:pic>
                    <p:nvPicPr>
                      <p:cNvPr id="69641" name="Object 9">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8239" y="3843339"/>
                        <a:ext cx="3252787"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69642" name="Object 10">
            <a:hlinkClick r:id="" action="ppaction://ole?verb=0"/>
          </p:cNvPr>
          <p:cNvGraphicFramePr>
            <a:graphicFrameLocks/>
          </p:cNvGraphicFramePr>
          <p:nvPr/>
        </p:nvGraphicFramePr>
        <p:xfrm>
          <a:off x="6623051" y="2724151"/>
          <a:ext cx="3495675" cy="715963"/>
        </p:xfrm>
        <a:graphic>
          <a:graphicData uri="http://schemas.openxmlformats.org/presentationml/2006/ole">
            <mc:AlternateContent xmlns:mc="http://schemas.openxmlformats.org/markup-compatibility/2006">
              <mc:Choice xmlns:v="urn:schemas-microsoft-com:vml" Requires="v">
                <p:oleObj spid="_x0000_s3136" name="MathType Equation" r:id="rId6" imgW="3503520" imgH="722160" progId="Equation">
                  <p:embed/>
                </p:oleObj>
              </mc:Choice>
              <mc:Fallback>
                <p:oleObj name="MathType Equation" r:id="rId6" imgW="3503520" imgH="722160" progId="Equation">
                  <p:embed/>
                  <p:pic>
                    <p:nvPicPr>
                      <p:cNvPr id="69642" name="Object 10">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3051" y="2724151"/>
                        <a:ext cx="3495675" cy="715963"/>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69643" name="Rectangle 11"/>
          <p:cNvSpPr>
            <a:spLocks noChangeArrowheads="1"/>
          </p:cNvSpPr>
          <p:nvPr/>
        </p:nvSpPr>
        <p:spPr bwMode="auto">
          <a:xfrm>
            <a:off x="2728979" y="44799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69644" name="Rectangle 12"/>
          <p:cNvSpPr>
            <a:spLocks noChangeArrowheads="1"/>
          </p:cNvSpPr>
          <p:nvPr/>
        </p:nvSpPr>
        <p:spPr bwMode="auto">
          <a:xfrm>
            <a:off x="4130741" y="449580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latin typeface="Wingdings" charset="2"/>
              </a:rPr>
              <a:t></a:t>
            </a:r>
            <a:r>
              <a:rPr lang="en-US" altLang="x-none" sz="3200" b="1" dirty="0"/>
              <a:t> </a:t>
            </a:r>
          </a:p>
        </p:txBody>
      </p:sp>
      <p:sp>
        <p:nvSpPr>
          <p:cNvPr id="69645" name="Rectangle 13"/>
          <p:cNvSpPr>
            <a:spLocks noChangeArrowheads="1"/>
          </p:cNvSpPr>
          <p:nvPr/>
        </p:nvSpPr>
        <p:spPr bwMode="auto">
          <a:xfrm>
            <a:off x="5251516" y="32813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9646" name="Rectangle 14"/>
          <p:cNvSpPr>
            <a:spLocks noChangeArrowheads="1"/>
          </p:cNvSpPr>
          <p:nvPr/>
        </p:nvSpPr>
        <p:spPr bwMode="auto">
          <a:xfrm>
            <a:off x="3476691" y="55165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9647" name="Rectangle 15"/>
          <p:cNvSpPr>
            <a:spLocks noChangeArrowheads="1"/>
          </p:cNvSpPr>
          <p:nvPr/>
        </p:nvSpPr>
        <p:spPr bwMode="auto">
          <a:xfrm>
            <a:off x="3949766" y="49371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sp>
        <p:nvSpPr>
          <p:cNvPr id="69648" name="Rectangle 16"/>
          <p:cNvSpPr>
            <a:spLocks noChangeArrowheads="1"/>
          </p:cNvSpPr>
          <p:nvPr/>
        </p:nvSpPr>
        <p:spPr bwMode="auto">
          <a:xfrm>
            <a:off x="8202679" y="36290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sp>
        <p:nvSpPr>
          <p:cNvPr id="69649" name="Rectangle 17"/>
          <p:cNvSpPr>
            <a:spLocks noChangeArrowheads="1"/>
          </p:cNvSpPr>
          <p:nvPr/>
        </p:nvSpPr>
        <p:spPr bwMode="auto">
          <a:xfrm>
            <a:off x="8021704" y="407035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grpSp>
        <p:nvGrpSpPr>
          <p:cNvPr id="69652" name="Group 20"/>
          <p:cNvGrpSpPr>
            <a:grpSpLocks/>
          </p:cNvGrpSpPr>
          <p:nvPr/>
        </p:nvGrpSpPr>
        <p:grpSpPr bwMode="auto">
          <a:xfrm>
            <a:off x="4837114" y="4667250"/>
            <a:ext cx="3108325" cy="1100138"/>
            <a:chOff x="2087" y="2940"/>
            <a:chExt cx="1958" cy="693"/>
          </a:xfrm>
          <a:solidFill>
            <a:schemeClr val="tx2"/>
          </a:solidFill>
        </p:grpSpPr>
        <p:sp>
          <p:nvSpPr>
            <p:cNvPr id="69650" name="Freeform 18"/>
            <p:cNvSpPr>
              <a:spLocks/>
            </p:cNvSpPr>
            <p:nvPr/>
          </p:nvSpPr>
          <p:spPr bwMode="auto">
            <a:xfrm>
              <a:off x="2087" y="2940"/>
              <a:ext cx="1958" cy="655"/>
            </a:xfrm>
            <a:custGeom>
              <a:avLst/>
              <a:gdLst>
                <a:gd name="T0" fmla="*/ 38 w 1958"/>
                <a:gd name="T1" fmla="*/ 357 h 655"/>
                <a:gd name="T2" fmla="*/ 139 w 1958"/>
                <a:gd name="T3" fmla="*/ 422 h 655"/>
                <a:gd name="T4" fmla="*/ 270 w 1958"/>
                <a:gd name="T5" fmla="*/ 486 h 655"/>
                <a:gd name="T6" fmla="*/ 408 w 1958"/>
                <a:gd name="T7" fmla="*/ 533 h 655"/>
                <a:gd name="T8" fmla="*/ 565 w 1958"/>
                <a:gd name="T9" fmla="*/ 581 h 655"/>
                <a:gd name="T10" fmla="*/ 733 w 1958"/>
                <a:gd name="T11" fmla="*/ 614 h 655"/>
                <a:gd name="T12" fmla="*/ 937 w 1958"/>
                <a:gd name="T13" fmla="*/ 636 h 655"/>
                <a:gd name="T14" fmla="*/ 1118 w 1958"/>
                <a:gd name="T15" fmla="*/ 643 h 655"/>
                <a:gd name="T16" fmla="*/ 1302 w 1958"/>
                <a:gd name="T17" fmla="*/ 615 h 655"/>
                <a:gd name="T18" fmla="*/ 1471 w 1958"/>
                <a:gd name="T19" fmla="*/ 563 h 655"/>
                <a:gd name="T20" fmla="*/ 1571 w 1958"/>
                <a:gd name="T21" fmla="*/ 505 h 655"/>
                <a:gd name="T22" fmla="*/ 1647 w 1958"/>
                <a:gd name="T23" fmla="*/ 449 h 655"/>
                <a:gd name="T24" fmla="*/ 1807 w 1958"/>
                <a:gd name="T25" fmla="*/ 654 h 655"/>
                <a:gd name="T26" fmla="*/ 1825 w 1958"/>
                <a:gd name="T27" fmla="*/ 473 h 655"/>
                <a:gd name="T28" fmla="*/ 1866 w 1958"/>
                <a:gd name="T29" fmla="*/ 277 h 655"/>
                <a:gd name="T30" fmla="*/ 1957 w 1958"/>
                <a:gd name="T31" fmla="*/ 127 h 655"/>
                <a:gd name="T32" fmla="*/ 1839 w 1958"/>
                <a:gd name="T33" fmla="*/ 83 h 655"/>
                <a:gd name="T34" fmla="*/ 1640 w 1958"/>
                <a:gd name="T35" fmla="*/ 71 h 655"/>
                <a:gd name="T36" fmla="*/ 1496 w 1958"/>
                <a:gd name="T37" fmla="*/ 36 h 655"/>
                <a:gd name="T38" fmla="*/ 1541 w 1958"/>
                <a:gd name="T39" fmla="*/ 197 h 655"/>
                <a:gd name="T40" fmla="*/ 1419 w 1958"/>
                <a:gd name="T41" fmla="*/ 291 h 655"/>
                <a:gd name="T42" fmla="*/ 1265 w 1958"/>
                <a:gd name="T43" fmla="*/ 360 h 655"/>
                <a:gd name="T44" fmla="*/ 1086 w 1958"/>
                <a:gd name="T45" fmla="*/ 411 h 655"/>
                <a:gd name="T46" fmla="*/ 855 w 1958"/>
                <a:gd name="T47" fmla="*/ 445 h 655"/>
                <a:gd name="T48" fmla="*/ 649 w 1958"/>
                <a:gd name="T49" fmla="*/ 447 h 655"/>
                <a:gd name="T50" fmla="*/ 551 w 1958"/>
                <a:gd name="T51" fmla="*/ 444 h 655"/>
                <a:gd name="T52" fmla="*/ 468 w 1958"/>
                <a:gd name="T53" fmla="*/ 434 h 655"/>
                <a:gd name="T54" fmla="*/ 335 w 1958"/>
                <a:gd name="T55" fmla="*/ 412 h 655"/>
                <a:gd name="T56" fmla="*/ 252 w 1958"/>
                <a:gd name="T57" fmla="*/ 392 h 655"/>
                <a:gd name="T58" fmla="*/ 173 w 1958"/>
                <a:gd name="T59" fmla="*/ 368 h 655"/>
                <a:gd name="T60" fmla="*/ 86 w 1958"/>
                <a:gd name="T61" fmla="*/ 331 h 655"/>
                <a:gd name="T62" fmla="*/ 0 w 1958"/>
                <a:gd name="T63" fmla="*/ 29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8" h="655">
                  <a:moveTo>
                    <a:pt x="0" y="291"/>
                  </a:moveTo>
                  <a:lnTo>
                    <a:pt x="38" y="357"/>
                  </a:lnTo>
                  <a:lnTo>
                    <a:pt x="95" y="393"/>
                  </a:lnTo>
                  <a:lnTo>
                    <a:pt x="139" y="422"/>
                  </a:lnTo>
                  <a:lnTo>
                    <a:pt x="200" y="455"/>
                  </a:lnTo>
                  <a:lnTo>
                    <a:pt x="270" y="486"/>
                  </a:lnTo>
                  <a:lnTo>
                    <a:pt x="329" y="503"/>
                  </a:lnTo>
                  <a:lnTo>
                    <a:pt x="408" y="533"/>
                  </a:lnTo>
                  <a:lnTo>
                    <a:pt x="488" y="557"/>
                  </a:lnTo>
                  <a:lnTo>
                    <a:pt x="565" y="581"/>
                  </a:lnTo>
                  <a:lnTo>
                    <a:pt x="664" y="604"/>
                  </a:lnTo>
                  <a:lnTo>
                    <a:pt x="733" y="614"/>
                  </a:lnTo>
                  <a:lnTo>
                    <a:pt x="830" y="625"/>
                  </a:lnTo>
                  <a:lnTo>
                    <a:pt x="937" y="636"/>
                  </a:lnTo>
                  <a:lnTo>
                    <a:pt x="1040" y="642"/>
                  </a:lnTo>
                  <a:lnTo>
                    <a:pt x="1118" y="643"/>
                  </a:lnTo>
                  <a:lnTo>
                    <a:pt x="1219" y="630"/>
                  </a:lnTo>
                  <a:lnTo>
                    <a:pt x="1302" y="615"/>
                  </a:lnTo>
                  <a:lnTo>
                    <a:pt x="1387" y="593"/>
                  </a:lnTo>
                  <a:lnTo>
                    <a:pt x="1471" y="563"/>
                  </a:lnTo>
                  <a:lnTo>
                    <a:pt x="1518" y="538"/>
                  </a:lnTo>
                  <a:lnTo>
                    <a:pt x="1571" y="505"/>
                  </a:lnTo>
                  <a:lnTo>
                    <a:pt x="1610" y="476"/>
                  </a:lnTo>
                  <a:lnTo>
                    <a:pt x="1647" y="449"/>
                  </a:lnTo>
                  <a:lnTo>
                    <a:pt x="1671" y="421"/>
                  </a:lnTo>
                  <a:lnTo>
                    <a:pt x="1807" y="654"/>
                  </a:lnTo>
                  <a:lnTo>
                    <a:pt x="1813" y="571"/>
                  </a:lnTo>
                  <a:lnTo>
                    <a:pt x="1825" y="473"/>
                  </a:lnTo>
                  <a:lnTo>
                    <a:pt x="1839" y="375"/>
                  </a:lnTo>
                  <a:lnTo>
                    <a:pt x="1866" y="277"/>
                  </a:lnTo>
                  <a:lnTo>
                    <a:pt x="1894" y="213"/>
                  </a:lnTo>
                  <a:lnTo>
                    <a:pt x="1957" y="127"/>
                  </a:lnTo>
                  <a:lnTo>
                    <a:pt x="1926" y="77"/>
                  </a:lnTo>
                  <a:lnTo>
                    <a:pt x="1839" y="83"/>
                  </a:lnTo>
                  <a:lnTo>
                    <a:pt x="1744" y="86"/>
                  </a:lnTo>
                  <a:lnTo>
                    <a:pt x="1640" y="71"/>
                  </a:lnTo>
                  <a:lnTo>
                    <a:pt x="1550" y="52"/>
                  </a:lnTo>
                  <a:lnTo>
                    <a:pt x="1496" y="36"/>
                  </a:lnTo>
                  <a:lnTo>
                    <a:pt x="1427" y="0"/>
                  </a:lnTo>
                  <a:lnTo>
                    <a:pt x="1541" y="197"/>
                  </a:lnTo>
                  <a:lnTo>
                    <a:pt x="1478" y="251"/>
                  </a:lnTo>
                  <a:lnTo>
                    <a:pt x="1419" y="291"/>
                  </a:lnTo>
                  <a:lnTo>
                    <a:pt x="1343" y="330"/>
                  </a:lnTo>
                  <a:lnTo>
                    <a:pt x="1265" y="360"/>
                  </a:lnTo>
                  <a:lnTo>
                    <a:pt x="1170" y="389"/>
                  </a:lnTo>
                  <a:lnTo>
                    <a:pt x="1086" y="411"/>
                  </a:lnTo>
                  <a:lnTo>
                    <a:pt x="961" y="435"/>
                  </a:lnTo>
                  <a:lnTo>
                    <a:pt x="855" y="445"/>
                  </a:lnTo>
                  <a:lnTo>
                    <a:pt x="758" y="449"/>
                  </a:lnTo>
                  <a:lnTo>
                    <a:pt x="649" y="447"/>
                  </a:lnTo>
                  <a:lnTo>
                    <a:pt x="598" y="445"/>
                  </a:lnTo>
                  <a:lnTo>
                    <a:pt x="551" y="444"/>
                  </a:lnTo>
                  <a:lnTo>
                    <a:pt x="509" y="438"/>
                  </a:lnTo>
                  <a:lnTo>
                    <a:pt x="468" y="434"/>
                  </a:lnTo>
                  <a:lnTo>
                    <a:pt x="391" y="425"/>
                  </a:lnTo>
                  <a:lnTo>
                    <a:pt x="335" y="412"/>
                  </a:lnTo>
                  <a:lnTo>
                    <a:pt x="294" y="402"/>
                  </a:lnTo>
                  <a:lnTo>
                    <a:pt x="252" y="392"/>
                  </a:lnTo>
                  <a:lnTo>
                    <a:pt x="210" y="378"/>
                  </a:lnTo>
                  <a:lnTo>
                    <a:pt x="173" y="368"/>
                  </a:lnTo>
                  <a:lnTo>
                    <a:pt x="131" y="352"/>
                  </a:lnTo>
                  <a:lnTo>
                    <a:pt x="86" y="331"/>
                  </a:lnTo>
                  <a:lnTo>
                    <a:pt x="39" y="312"/>
                  </a:lnTo>
                  <a:lnTo>
                    <a:pt x="0"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9651" name="Freeform 19"/>
            <p:cNvSpPr>
              <a:spLocks/>
            </p:cNvSpPr>
            <p:nvPr/>
          </p:nvSpPr>
          <p:spPr bwMode="auto">
            <a:xfrm>
              <a:off x="2127" y="2997"/>
              <a:ext cx="1918" cy="636"/>
            </a:xfrm>
            <a:custGeom>
              <a:avLst/>
              <a:gdLst>
                <a:gd name="T0" fmla="*/ 0 w 1918"/>
                <a:gd name="T1" fmla="*/ 297 h 636"/>
                <a:gd name="T2" fmla="*/ 52 w 1918"/>
                <a:gd name="T3" fmla="*/ 342 h 636"/>
                <a:gd name="T4" fmla="*/ 97 w 1918"/>
                <a:gd name="T5" fmla="*/ 377 h 636"/>
                <a:gd name="T6" fmla="*/ 139 w 1918"/>
                <a:gd name="T7" fmla="*/ 403 h 636"/>
                <a:gd name="T8" fmla="*/ 187 w 1918"/>
                <a:gd name="T9" fmla="*/ 432 h 636"/>
                <a:gd name="T10" fmla="*/ 256 w 1918"/>
                <a:gd name="T11" fmla="*/ 472 h 636"/>
                <a:gd name="T12" fmla="*/ 325 w 1918"/>
                <a:gd name="T13" fmla="*/ 504 h 636"/>
                <a:gd name="T14" fmla="*/ 405 w 1918"/>
                <a:gd name="T15" fmla="*/ 534 h 636"/>
                <a:gd name="T16" fmla="*/ 485 w 1918"/>
                <a:gd name="T17" fmla="*/ 558 h 636"/>
                <a:gd name="T18" fmla="*/ 560 w 1918"/>
                <a:gd name="T19" fmla="*/ 578 h 636"/>
                <a:gd name="T20" fmla="*/ 657 w 1918"/>
                <a:gd name="T21" fmla="*/ 600 h 636"/>
                <a:gd name="T22" fmla="*/ 727 w 1918"/>
                <a:gd name="T23" fmla="*/ 611 h 636"/>
                <a:gd name="T24" fmla="*/ 823 w 1918"/>
                <a:gd name="T25" fmla="*/ 620 h 636"/>
                <a:gd name="T26" fmla="*/ 928 w 1918"/>
                <a:gd name="T27" fmla="*/ 630 h 636"/>
                <a:gd name="T28" fmla="*/ 1032 w 1918"/>
                <a:gd name="T29" fmla="*/ 634 h 636"/>
                <a:gd name="T30" fmla="*/ 1109 w 1918"/>
                <a:gd name="T31" fmla="*/ 635 h 636"/>
                <a:gd name="T32" fmla="*/ 1211 w 1918"/>
                <a:gd name="T33" fmla="*/ 622 h 636"/>
                <a:gd name="T34" fmla="*/ 1291 w 1918"/>
                <a:gd name="T35" fmla="*/ 606 h 636"/>
                <a:gd name="T36" fmla="*/ 1376 w 1918"/>
                <a:gd name="T37" fmla="*/ 584 h 636"/>
                <a:gd name="T38" fmla="*/ 1461 w 1918"/>
                <a:gd name="T39" fmla="*/ 554 h 636"/>
                <a:gd name="T40" fmla="*/ 1508 w 1918"/>
                <a:gd name="T41" fmla="*/ 532 h 636"/>
                <a:gd name="T42" fmla="*/ 1561 w 1918"/>
                <a:gd name="T43" fmla="*/ 498 h 636"/>
                <a:gd name="T44" fmla="*/ 1599 w 1918"/>
                <a:gd name="T45" fmla="*/ 468 h 636"/>
                <a:gd name="T46" fmla="*/ 1636 w 1918"/>
                <a:gd name="T47" fmla="*/ 439 h 636"/>
                <a:gd name="T48" fmla="*/ 1663 w 1918"/>
                <a:gd name="T49" fmla="*/ 413 h 636"/>
                <a:gd name="T50" fmla="*/ 1774 w 1918"/>
                <a:gd name="T51" fmla="*/ 606 h 636"/>
                <a:gd name="T52" fmla="*/ 1782 w 1918"/>
                <a:gd name="T53" fmla="*/ 519 h 636"/>
                <a:gd name="T54" fmla="*/ 1795 w 1918"/>
                <a:gd name="T55" fmla="*/ 439 h 636"/>
                <a:gd name="T56" fmla="*/ 1812 w 1918"/>
                <a:gd name="T57" fmla="*/ 332 h 636"/>
                <a:gd name="T58" fmla="*/ 1840 w 1918"/>
                <a:gd name="T59" fmla="*/ 239 h 636"/>
                <a:gd name="T60" fmla="*/ 1872 w 1918"/>
                <a:gd name="T61" fmla="*/ 158 h 636"/>
                <a:gd name="T62" fmla="*/ 1917 w 1918"/>
                <a:gd name="T63" fmla="*/ 71 h 636"/>
                <a:gd name="T64" fmla="*/ 1831 w 1918"/>
                <a:gd name="T65" fmla="*/ 77 h 636"/>
                <a:gd name="T66" fmla="*/ 1737 w 1918"/>
                <a:gd name="T67" fmla="*/ 80 h 636"/>
                <a:gd name="T68" fmla="*/ 1633 w 1918"/>
                <a:gd name="T69" fmla="*/ 68 h 636"/>
                <a:gd name="T70" fmla="*/ 1544 w 1918"/>
                <a:gd name="T71" fmla="*/ 48 h 636"/>
                <a:gd name="T72" fmla="*/ 1491 w 1918"/>
                <a:gd name="T73" fmla="*/ 34 h 636"/>
                <a:gd name="T74" fmla="*/ 1422 w 1918"/>
                <a:gd name="T75" fmla="*/ 0 h 636"/>
                <a:gd name="T76" fmla="*/ 1534 w 1918"/>
                <a:gd name="T77" fmla="*/ 195 h 636"/>
                <a:gd name="T78" fmla="*/ 1472 w 1918"/>
                <a:gd name="T79" fmla="*/ 245 h 636"/>
                <a:gd name="T80" fmla="*/ 1413 w 1918"/>
                <a:gd name="T81" fmla="*/ 287 h 636"/>
                <a:gd name="T82" fmla="*/ 1335 w 1918"/>
                <a:gd name="T83" fmla="*/ 325 h 636"/>
                <a:gd name="T84" fmla="*/ 1258 w 1918"/>
                <a:gd name="T85" fmla="*/ 357 h 636"/>
                <a:gd name="T86" fmla="*/ 1164 w 1918"/>
                <a:gd name="T87" fmla="*/ 384 h 636"/>
                <a:gd name="T88" fmla="*/ 1080 w 1918"/>
                <a:gd name="T89" fmla="*/ 405 h 636"/>
                <a:gd name="T90" fmla="*/ 954 w 1918"/>
                <a:gd name="T91" fmla="*/ 431 h 636"/>
                <a:gd name="T92" fmla="*/ 851 w 1918"/>
                <a:gd name="T93" fmla="*/ 442 h 636"/>
                <a:gd name="T94" fmla="*/ 753 w 1918"/>
                <a:gd name="T95" fmla="*/ 449 h 636"/>
                <a:gd name="T96" fmla="*/ 645 w 1918"/>
                <a:gd name="T97" fmla="*/ 446 h 636"/>
                <a:gd name="T98" fmla="*/ 595 w 1918"/>
                <a:gd name="T99" fmla="*/ 445 h 636"/>
                <a:gd name="T100" fmla="*/ 548 w 1918"/>
                <a:gd name="T101" fmla="*/ 444 h 636"/>
                <a:gd name="T102" fmla="*/ 505 w 1918"/>
                <a:gd name="T103" fmla="*/ 438 h 636"/>
                <a:gd name="T104" fmla="*/ 463 w 1918"/>
                <a:gd name="T105" fmla="*/ 433 h 636"/>
                <a:gd name="T106" fmla="*/ 390 w 1918"/>
                <a:gd name="T107" fmla="*/ 427 h 636"/>
                <a:gd name="T108" fmla="*/ 334 w 1918"/>
                <a:gd name="T109" fmla="*/ 414 h 636"/>
                <a:gd name="T110" fmla="*/ 293 w 1918"/>
                <a:gd name="T111" fmla="*/ 404 h 636"/>
                <a:gd name="T112" fmla="*/ 250 w 1918"/>
                <a:gd name="T113" fmla="*/ 394 h 636"/>
                <a:gd name="T114" fmla="*/ 208 w 1918"/>
                <a:gd name="T115" fmla="*/ 382 h 636"/>
                <a:gd name="T116" fmla="*/ 173 w 1918"/>
                <a:gd name="T117" fmla="*/ 371 h 636"/>
                <a:gd name="T118" fmla="*/ 130 w 1918"/>
                <a:gd name="T119" fmla="*/ 357 h 636"/>
                <a:gd name="T120" fmla="*/ 84 w 1918"/>
                <a:gd name="T121" fmla="*/ 337 h 636"/>
                <a:gd name="T122" fmla="*/ 41 w 1918"/>
                <a:gd name="T123" fmla="*/ 320 h 636"/>
                <a:gd name="T124" fmla="*/ 0 w 1918"/>
                <a:gd name="T125" fmla="*/ 29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18" h="636">
                  <a:moveTo>
                    <a:pt x="0" y="297"/>
                  </a:moveTo>
                  <a:lnTo>
                    <a:pt x="52" y="342"/>
                  </a:lnTo>
                  <a:lnTo>
                    <a:pt x="97" y="377"/>
                  </a:lnTo>
                  <a:lnTo>
                    <a:pt x="139" y="403"/>
                  </a:lnTo>
                  <a:lnTo>
                    <a:pt x="187" y="432"/>
                  </a:lnTo>
                  <a:lnTo>
                    <a:pt x="256" y="472"/>
                  </a:lnTo>
                  <a:lnTo>
                    <a:pt x="325" y="504"/>
                  </a:lnTo>
                  <a:lnTo>
                    <a:pt x="405" y="534"/>
                  </a:lnTo>
                  <a:lnTo>
                    <a:pt x="485" y="558"/>
                  </a:lnTo>
                  <a:lnTo>
                    <a:pt x="560" y="578"/>
                  </a:lnTo>
                  <a:lnTo>
                    <a:pt x="657" y="600"/>
                  </a:lnTo>
                  <a:lnTo>
                    <a:pt x="727" y="611"/>
                  </a:lnTo>
                  <a:lnTo>
                    <a:pt x="823" y="620"/>
                  </a:lnTo>
                  <a:lnTo>
                    <a:pt x="928" y="630"/>
                  </a:lnTo>
                  <a:lnTo>
                    <a:pt x="1032" y="634"/>
                  </a:lnTo>
                  <a:lnTo>
                    <a:pt x="1109" y="635"/>
                  </a:lnTo>
                  <a:lnTo>
                    <a:pt x="1211" y="622"/>
                  </a:lnTo>
                  <a:lnTo>
                    <a:pt x="1291" y="606"/>
                  </a:lnTo>
                  <a:lnTo>
                    <a:pt x="1376" y="584"/>
                  </a:lnTo>
                  <a:lnTo>
                    <a:pt x="1461" y="554"/>
                  </a:lnTo>
                  <a:lnTo>
                    <a:pt x="1508" y="532"/>
                  </a:lnTo>
                  <a:lnTo>
                    <a:pt x="1561" y="498"/>
                  </a:lnTo>
                  <a:lnTo>
                    <a:pt x="1599" y="468"/>
                  </a:lnTo>
                  <a:lnTo>
                    <a:pt x="1636" y="439"/>
                  </a:lnTo>
                  <a:lnTo>
                    <a:pt x="1663" y="413"/>
                  </a:lnTo>
                  <a:lnTo>
                    <a:pt x="1774" y="606"/>
                  </a:lnTo>
                  <a:lnTo>
                    <a:pt x="1782" y="519"/>
                  </a:lnTo>
                  <a:lnTo>
                    <a:pt x="1795" y="439"/>
                  </a:lnTo>
                  <a:lnTo>
                    <a:pt x="1812" y="332"/>
                  </a:lnTo>
                  <a:lnTo>
                    <a:pt x="1840" y="239"/>
                  </a:lnTo>
                  <a:lnTo>
                    <a:pt x="1872" y="158"/>
                  </a:lnTo>
                  <a:lnTo>
                    <a:pt x="1917" y="71"/>
                  </a:lnTo>
                  <a:lnTo>
                    <a:pt x="1831" y="77"/>
                  </a:lnTo>
                  <a:lnTo>
                    <a:pt x="1737" y="80"/>
                  </a:lnTo>
                  <a:lnTo>
                    <a:pt x="1633" y="68"/>
                  </a:lnTo>
                  <a:lnTo>
                    <a:pt x="1544" y="48"/>
                  </a:lnTo>
                  <a:lnTo>
                    <a:pt x="1491" y="34"/>
                  </a:lnTo>
                  <a:lnTo>
                    <a:pt x="1422" y="0"/>
                  </a:lnTo>
                  <a:lnTo>
                    <a:pt x="1534" y="195"/>
                  </a:lnTo>
                  <a:lnTo>
                    <a:pt x="1472" y="245"/>
                  </a:lnTo>
                  <a:lnTo>
                    <a:pt x="1413" y="287"/>
                  </a:lnTo>
                  <a:lnTo>
                    <a:pt x="1335" y="325"/>
                  </a:lnTo>
                  <a:lnTo>
                    <a:pt x="1258" y="357"/>
                  </a:lnTo>
                  <a:lnTo>
                    <a:pt x="1164" y="384"/>
                  </a:lnTo>
                  <a:lnTo>
                    <a:pt x="1080" y="405"/>
                  </a:lnTo>
                  <a:lnTo>
                    <a:pt x="954" y="431"/>
                  </a:lnTo>
                  <a:lnTo>
                    <a:pt x="851" y="442"/>
                  </a:lnTo>
                  <a:lnTo>
                    <a:pt x="753" y="449"/>
                  </a:lnTo>
                  <a:lnTo>
                    <a:pt x="645" y="446"/>
                  </a:lnTo>
                  <a:lnTo>
                    <a:pt x="595" y="445"/>
                  </a:lnTo>
                  <a:lnTo>
                    <a:pt x="548" y="444"/>
                  </a:lnTo>
                  <a:lnTo>
                    <a:pt x="505" y="438"/>
                  </a:lnTo>
                  <a:lnTo>
                    <a:pt x="463" y="433"/>
                  </a:lnTo>
                  <a:lnTo>
                    <a:pt x="390" y="427"/>
                  </a:lnTo>
                  <a:lnTo>
                    <a:pt x="334" y="414"/>
                  </a:lnTo>
                  <a:lnTo>
                    <a:pt x="293" y="404"/>
                  </a:lnTo>
                  <a:lnTo>
                    <a:pt x="250" y="394"/>
                  </a:lnTo>
                  <a:lnTo>
                    <a:pt x="208" y="382"/>
                  </a:lnTo>
                  <a:lnTo>
                    <a:pt x="173" y="371"/>
                  </a:lnTo>
                  <a:lnTo>
                    <a:pt x="130" y="357"/>
                  </a:lnTo>
                  <a:lnTo>
                    <a:pt x="84" y="337"/>
                  </a:lnTo>
                  <a:lnTo>
                    <a:pt x="41" y="320"/>
                  </a:lnTo>
                  <a:lnTo>
                    <a:pt x="0" y="297"/>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69655" name="Group 23"/>
          <p:cNvGrpSpPr>
            <a:grpSpLocks/>
          </p:cNvGrpSpPr>
          <p:nvPr/>
        </p:nvGrpSpPr>
        <p:grpSpPr bwMode="auto">
          <a:xfrm>
            <a:off x="4873626" y="2312988"/>
            <a:ext cx="2487613" cy="881062"/>
            <a:chOff x="2110" y="1457"/>
            <a:chExt cx="1567" cy="555"/>
          </a:xfrm>
          <a:solidFill>
            <a:schemeClr val="tx2"/>
          </a:solidFill>
        </p:grpSpPr>
        <p:sp>
          <p:nvSpPr>
            <p:cNvPr id="69653" name="Freeform 21"/>
            <p:cNvSpPr>
              <a:spLocks/>
            </p:cNvSpPr>
            <p:nvPr/>
          </p:nvSpPr>
          <p:spPr bwMode="auto">
            <a:xfrm>
              <a:off x="2110" y="1487"/>
              <a:ext cx="1567" cy="525"/>
            </a:xfrm>
            <a:custGeom>
              <a:avLst/>
              <a:gdLst>
                <a:gd name="T0" fmla="*/ 1536 w 1567"/>
                <a:gd name="T1" fmla="*/ 238 h 525"/>
                <a:gd name="T2" fmla="*/ 1455 w 1567"/>
                <a:gd name="T3" fmla="*/ 186 h 525"/>
                <a:gd name="T4" fmla="*/ 1350 w 1567"/>
                <a:gd name="T5" fmla="*/ 135 h 525"/>
                <a:gd name="T6" fmla="*/ 1240 w 1567"/>
                <a:gd name="T7" fmla="*/ 97 h 525"/>
                <a:gd name="T8" fmla="*/ 1114 w 1567"/>
                <a:gd name="T9" fmla="*/ 58 h 525"/>
                <a:gd name="T10" fmla="*/ 979 w 1567"/>
                <a:gd name="T11" fmla="*/ 32 h 525"/>
                <a:gd name="T12" fmla="*/ 816 w 1567"/>
                <a:gd name="T13" fmla="*/ 14 h 525"/>
                <a:gd name="T14" fmla="*/ 671 w 1567"/>
                <a:gd name="T15" fmla="*/ 9 h 525"/>
                <a:gd name="T16" fmla="*/ 524 w 1567"/>
                <a:gd name="T17" fmla="*/ 31 h 525"/>
                <a:gd name="T18" fmla="*/ 389 w 1567"/>
                <a:gd name="T19" fmla="*/ 73 h 525"/>
                <a:gd name="T20" fmla="*/ 309 w 1567"/>
                <a:gd name="T21" fmla="*/ 119 h 525"/>
                <a:gd name="T22" fmla="*/ 248 w 1567"/>
                <a:gd name="T23" fmla="*/ 164 h 525"/>
                <a:gd name="T24" fmla="*/ 120 w 1567"/>
                <a:gd name="T25" fmla="*/ 0 h 525"/>
                <a:gd name="T26" fmla="*/ 106 w 1567"/>
                <a:gd name="T27" fmla="*/ 145 h 525"/>
                <a:gd name="T28" fmla="*/ 73 w 1567"/>
                <a:gd name="T29" fmla="*/ 302 h 525"/>
                <a:gd name="T30" fmla="*/ 0 w 1567"/>
                <a:gd name="T31" fmla="*/ 422 h 525"/>
                <a:gd name="T32" fmla="*/ 94 w 1567"/>
                <a:gd name="T33" fmla="*/ 457 h 525"/>
                <a:gd name="T34" fmla="*/ 254 w 1567"/>
                <a:gd name="T35" fmla="*/ 467 h 525"/>
                <a:gd name="T36" fmla="*/ 369 w 1567"/>
                <a:gd name="T37" fmla="*/ 495 h 525"/>
                <a:gd name="T38" fmla="*/ 333 w 1567"/>
                <a:gd name="T39" fmla="*/ 366 h 525"/>
                <a:gd name="T40" fmla="*/ 431 w 1567"/>
                <a:gd name="T41" fmla="*/ 291 h 525"/>
                <a:gd name="T42" fmla="*/ 554 w 1567"/>
                <a:gd name="T43" fmla="*/ 236 h 525"/>
                <a:gd name="T44" fmla="*/ 697 w 1567"/>
                <a:gd name="T45" fmla="*/ 195 h 525"/>
                <a:gd name="T46" fmla="*/ 882 w 1567"/>
                <a:gd name="T47" fmla="*/ 167 h 525"/>
                <a:gd name="T48" fmla="*/ 1047 w 1567"/>
                <a:gd name="T49" fmla="*/ 166 h 525"/>
                <a:gd name="T50" fmla="*/ 1125 w 1567"/>
                <a:gd name="T51" fmla="*/ 168 h 525"/>
                <a:gd name="T52" fmla="*/ 1192 w 1567"/>
                <a:gd name="T53" fmla="*/ 176 h 525"/>
                <a:gd name="T54" fmla="*/ 1298 w 1567"/>
                <a:gd name="T55" fmla="*/ 194 h 525"/>
                <a:gd name="T56" fmla="*/ 1364 w 1567"/>
                <a:gd name="T57" fmla="*/ 210 h 525"/>
                <a:gd name="T58" fmla="*/ 1428 w 1567"/>
                <a:gd name="T59" fmla="*/ 229 h 525"/>
                <a:gd name="T60" fmla="*/ 1497 w 1567"/>
                <a:gd name="T61" fmla="*/ 259 h 525"/>
                <a:gd name="T62" fmla="*/ 1566 w 1567"/>
                <a:gd name="T63" fmla="*/ 29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7" h="525">
                  <a:moveTo>
                    <a:pt x="1566" y="291"/>
                  </a:moveTo>
                  <a:lnTo>
                    <a:pt x="1536" y="238"/>
                  </a:lnTo>
                  <a:lnTo>
                    <a:pt x="1490" y="209"/>
                  </a:lnTo>
                  <a:lnTo>
                    <a:pt x="1455" y="186"/>
                  </a:lnTo>
                  <a:lnTo>
                    <a:pt x="1406" y="159"/>
                  </a:lnTo>
                  <a:lnTo>
                    <a:pt x="1350" y="135"/>
                  </a:lnTo>
                  <a:lnTo>
                    <a:pt x="1303" y="121"/>
                  </a:lnTo>
                  <a:lnTo>
                    <a:pt x="1240" y="97"/>
                  </a:lnTo>
                  <a:lnTo>
                    <a:pt x="1176" y="78"/>
                  </a:lnTo>
                  <a:lnTo>
                    <a:pt x="1114" y="58"/>
                  </a:lnTo>
                  <a:lnTo>
                    <a:pt x="1035" y="40"/>
                  </a:lnTo>
                  <a:lnTo>
                    <a:pt x="979" y="32"/>
                  </a:lnTo>
                  <a:lnTo>
                    <a:pt x="902" y="23"/>
                  </a:lnTo>
                  <a:lnTo>
                    <a:pt x="816" y="14"/>
                  </a:lnTo>
                  <a:lnTo>
                    <a:pt x="734" y="10"/>
                  </a:lnTo>
                  <a:lnTo>
                    <a:pt x="671" y="9"/>
                  </a:lnTo>
                  <a:lnTo>
                    <a:pt x="591" y="19"/>
                  </a:lnTo>
                  <a:lnTo>
                    <a:pt x="524" y="31"/>
                  </a:lnTo>
                  <a:lnTo>
                    <a:pt x="456" y="49"/>
                  </a:lnTo>
                  <a:lnTo>
                    <a:pt x="389" y="73"/>
                  </a:lnTo>
                  <a:lnTo>
                    <a:pt x="351" y="93"/>
                  </a:lnTo>
                  <a:lnTo>
                    <a:pt x="309" y="119"/>
                  </a:lnTo>
                  <a:lnTo>
                    <a:pt x="278" y="143"/>
                  </a:lnTo>
                  <a:lnTo>
                    <a:pt x="248" y="164"/>
                  </a:lnTo>
                  <a:lnTo>
                    <a:pt x="229" y="187"/>
                  </a:lnTo>
                  <a:lnTo>
                    <a:pt x="120" y="0"/>
                  </a:lnTo>
                  <a:lnTo>
                    <a:pt x="115" y="67"/>
                  </a:lnTo>
                  <a:lnTo>
                    <a:pt x="106" y="145"/>
                  </a:lnTo>
                  <a:lnTo>
                    <a:pt x="94" y="224"/>
                  </a:lnTo>
                  <a:lnTo>
                    <a:pt x="73" y="302"/>
                  </a:lnTo>
                  <a:lnTo>
                    <a:pt x="50" y="353"/>
                  </a:lnTo>
                  <a:lnTo>
                    <a:pt x="0" y="422"/>
                  </a:lnTo>
                  <a:lnTo>
                    <a:pt x="25" y="462"/>
                  </a:lnTo>
                  <a:lnTo>
                    <a:pt x="94" y="457"/>
                  </a:lnTo>
                  <a:lnTo>
                    <a:pt x="170" y="455"/>
                  </a:lnTo>
                  <a:lnTo>
                    <a:pt x="254" y="467"/>
                  </a:lnTo>
                  <a:lnTo>
                    <a:pt x="326" y="482"/>
                  </a:lnTo>
                  <a:lnTo>
                    <a:pt x="369" y="495"/>
                  </a:lnTo>
                  <a:lnTo>
                    <a:pt x="424" y="524"/>
                  </a:lnTo>
                  <a:lnTo>
                    <a:pt x="333" y="366"/>
                  </a:lnTo>
                  <a:lnTo>
                    <a:pt x="383" y="323"/>
                  </a:lnTo>
                  <a:lnTo>
                    <a:pt x="431" y="291"/>
                  </a:lnTo>
                  <a:lnTo>
                    <a:pt x="491" y="260"/>
                  </a:lnTo>
                  <a:lnTo>
                    <a:pt x="554" y="236"/>
                  </a:lnTo>
                  <a:lnTo>
                    <a:pt x="630" y="212"/>
                  </a:lnTo>
                  <a:lnTo>
                    <a:pt x="697" y="195"/>
                  </a:lnTo>
                  <a:lnTo>
                    <a:pt x="797" y="175"/>
                  </a:lnTo>
                  <a:lnTo>
                    <a:pt x="882" y="167"/>
                  </a:lnTo>
                  <a:lnTo>
                    <a:pt x="959" y="164"/>
                  </a:lnTo>
                  <a:lnTo>
                    <a:pt x="1047" y="166"/>
                  </a:lnTo>
                  <a:lnTo>
                    <a:pt x="1087" y="167"/>
                  </a:lnTo>
                  <a:lnTo>
                    <a:pt x="1125" y="168"/>
                  </a:lnTo>
                  <a:lnTo>
                    <a:pt x="1159" y="173"/>
                  </a:lnTo>
                  <a:lnTo>
                    <a:pt x="1192" y="176"/>
                  </a:lnTo>
                  <a:lnTo>
                    <a:pt x="1253" y="183"/>
                  </a:lnTo>
                  <a:lnTo>
                    <a:pt x="1298" y="194"/>
                  </a:lnTo>
                  <a:lnTo>
                    <a:pt x="1331" y="202"/>
                  </a:lnTo>
                  <a:lnTo>
                    <a:pt x="1364" y="210"/>
                  </a:lnTo>
                  <a:lnTo>
                    <a:pt x="1398" y="221"/>
                  </a:lnTo>
                  <a:lnTo>
                    <a:pt x="1428" y="229"/>
                  </a:lnTo>
                  <a:lnTo>
                    <a:pt x="1461" y="242"/>
                  </a:lnTo>
                  <a:lnTo>
                    <a:pt x="1497" y="259"/>
                  </a:lnTo>
                  <a:lnTo>
                    <a:pt x="1535" y="274"/>
                  </a:lnTo>
                  <a:lnTo>
                    <a:pt x="1566"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9654" name="Freeform 22"/>
            <p:cNvSpPr>
              <a:spLocks/>
            </p:cNvSpPr>
            <p:nvPr/>
          </p:nvSpPr>
          <p:spPr bwMode="auto">
            <a:xfrm>
              <a:off x="2110" y="1457"/>
              <a:ext cx="1535" cy="509"/>
            </a:xfrm>
            <a:custGeom>
              <a:avLst/>
              <a:gdLst>
                <a:gd name="T0" fmla="*/ 1534 w 1535"/>
                <a:gd name="T1" fmla="*/ 270 h 509"/>
                <a:gd name="T2" fmla="*/ 1492 w 1535"/>
                <a:gd name="T3" fmla="*/ 234 h 509"/>
                <a:gd name="T4" fmla="*/ 1456 w 1535"/>
                <a:gd name="T5" fmla="*/ 206 h 509"/>
                <a:gd name="T6" fmla="*/ 1423 w 1535"/>
                <a:gd name="T7" fmla="*/ 186 h 509"/>
                <a:gd name="T8" fmla="*/ 1384 w 1535"/>
                <a:gd name="T9" fmla="*/ 162 h 509"/>
                <a:gd name="T10" fmla="*/ 1329 w 1535"/>
                <a:gd name="T11" fmla="*/ 130 h 509"/>
                <a:gd name="T12" fmla="*/ 1274 w 1535"/>
                <a:gd name="T13" fmla="*/ 105 h 509"/>
                <a:gd name="T14" fmla="*/ 1210 w 1535"/>
                <a:gd name="T15" fmla="*/ 81 h 509"/>
                <a:gd name="T16" fmla="*/ 1146 w 1535"/>
                <a:gd name="T17" fmla="*/ 62 h 509"/>
                <a:gd name="T18" fmla="*/ 1086 w 1535"/>
                <a:gd name="T19" fmla="*/ 46 h 509"/>
                <a:gd name="T20" fmla="*/ 1008 w 1535"/>
                <a:gd name="T21" fmla="*/ 28 h 509"/>
                <a:gd name="T22" fmla="*/ 952 w 1535"/>
                <a:gd name="T23" fmla="*/ 19 h 509"/>
                <a:gd name="T24" fmla="*/ 875 w 1535"/>
                <a:gd name="T25" fmla="*/ 12 h 509"/>
                <a:gd name="T26" fmla="*/ 791 w 1535"/>
                <a:gd name="T27" fmla="*/ 4 h 509"/>
                <a:gd name="T28" fmla="*/ 708 w 1535"/>
                <a:gd name="T29" fmla="*/ 1 h 509"/>
                <a:gd name="T30" fmla="*/ 647 w 1535"/>
                <a:gd name="T31" fmla="*/ 0 h 509"/>
                <a:gd name="T32" fmla="*/ 565 w 1535"/>
                <a:gd name="T33" fmla="*/ 10 h 509"/>
                <a:gd name="T34" fmla="*/ 501 w 1535"/>
                <a:gd name="T35" fmla="*/ 23 h 509"/>
                <a:gd name="T36" fmla="*/ 433 w 1535"/>
                <a:gd name="T37" fmla="*/ 41 h 509"/>
                <a:gd name="T38" fmla="*/ 365 w 1535"/>
                <a:gd name="T39" fmla="*/ 65 h 509"/>
                <a:gd name="T40" fmla="*/ 327 w 1535"/>
                <a:gd name="T41" fmla="*/ 82 h 509"/>
                <a:gd name="T42" fmla="*/ 285 w 1535"/>
                <a:gd name="T43" fmla="*/ 110 h 509"/>
                <a:gd name="T44" fmla="*/ 254 w 1535"/>
                <a:gd name="T45" fmla="*/ 134 h 509"/>
                <a:gd name="T46" fmla="*/ 225 w 1535"/>
                <a:gd name="T47" fmla="*/ 157 h 509"/>
                <a:gd name="T48" fmla="*/ 203 w 1535"/>
                <a:gd name="T49" fmla="*/ 178 h 509"/>
                <a:gd name="T50" fmla="*/ 114 w 1535"/>
                <a:gd name="T51" fmla="*/ 23 h 509"/>
                <a:gd name="T52" fmla="*/ 108 w 1535"/>
                <a:gd name="T53" fmla="*/ 93 h 509"/>
                <a:gd name="T54" fmla="*/ 98 w 1535"/>
                <a:gd name="T55" fmla="*/ 157 h 509"/>
                <a:gd name="T56" fmla="*/ 84 w 1535"/>
                <a:gd name="T57" fmla="*/ 242 h 509"/>
                <a:gd name="T58" fmla="*/ 62 w 1535"/>
                <a:gd name="T59" fmla="*/ 317 h 509"/>
                <a:gd name="T60" fmla="*/ 36 w 1535"/>
                <a:gd name="T61" fmla="*/ 382 h 509"/>
                <a:gd name="T62" fmla="*/ 0 w 1535"/>
                <a:gd name="T63" fmla="*/ 451 h 509"/>
                <a:gd name="T64" fmla="*/ 69 w 1535"/>
                <a:gd name="T65" fmla="*/ 446 h 509"/>
                <a:gd name="T66" fmla="*/ 144 w 1535"/>
                <a:gd name="T67" fmla="*/ 444 h 509"/>
                <a:gd name="T68" fmla="*/ 227 w 1535"/>
                <a:gd name="T69" fmla="*/ 454 h 509"/>
                <a:gd name="T70" fmla="*/ 298 w 1535"/>
                <a:gd name="T71" fmla="*/ 470 h 509"/>
                <a:gd name="T72" fmla="*/ 341 w 1535"/>
                <a:gd name="T73" fmla="*/ 481 h 509"/>
                <a:gd name="T74" fmla="*/ 396 w 1535"/>
                <a:gd name="T75" fmla="*/ 508 h 509"/>
                <a:gd name="T76" fmla="*/ 306 w 1535"/>
                <a:gd name="T77" fmla="*/ 352 h 509"/>
                <a:gd name="T78" fmla="*/ 356 w 1535"/>
                <a:gd name="T79" fmla="*/ 312 h 509"/>
                <a:gd name="T80" fmla="*/ 403 w 1535"/>
                <a:gd name="T81" fmla="*/ 278 h 509"/>
                <a:gd name="T82" fmla="*/ 466 w 1535"/>
                <a:gd name="T83" fmla="*/ 248 h 509"/>
                <a:gd name="T84" fmla="*/ 527 w 1535"/>
                <a:gd name="T85" fmla="*/ 222 h 509"/>
                <a:gd name="T86" fmla="*/ 603 w 1535"/>
                <a:gd name="T87" fmla="*/ 201 h 509"/>
                <a:gd name="T88" fmla="*/ 670 w 1535"/>
                <a:gd name="T89" fmla="*/ 184 h 509"/>
                <a:gd name="T90" fmla="*/ 771 w 1535"/>
                <a:gd name="T91" fmla="*/ 163 h 509"/>
                <a:gd name="T92" fmla="*/ 853 w 1535"/>
                <a:gd name="T93" fmla="*/ 154 h 509"/>
                <a:gd name="T94" fmla="*/ 931 w 1535"/>
                <a:gd name="T95" fmla="*/ 149 h 509"/>
                <a:gd name="T96" fmla="*/ 1018 w 1535"/>
                <a:gd name="T97" fmla="*/ 151 h 509"/>
                <a:gd name="T98" fmla="*/ 1058 w 1535"/>
                <a:gd name="T99" fmla="*/ 152 h 509"/>
                <a:gd name="T100" fmla="*/ 1095 w 1535"/>
                <a:gd name="T101" fmla="*/ 153 h 509"/>
                <a:gd name="T102" fmla="*/ 1130 w 1535"/>
                <a:gd name="T103" fmla="*/ 158 h 509"/>
                <a:gd name="T104" fmla="*/ 1164 w 1535"/>
                <a:gd name="T105" fmla="*/ 162 h 509"/>
                <a:gd name="T106" fmla="*/ 1222 w 1535"/>
                <a:gd name="T107" fmla="*/ 166 h 509"/>
                <a:gd name="T108" fmla="*/ 1267 w 1535"/>
                <a:gd name="T109" fmla="*/ 177 h 509"/>
                <a:gd name="T110" fmla="*/ 1300 w 1535"/>
                <a:gd name="T111" fmla="*/ 185 h 509"/>
                <a:gd name="T112" fmla="*/ 1334 w 1535"/>
                <a:gd name="T113" fmla="*/ 193 h 509"/>
                <a:gd name="T114" fmla="*/ 1368 w 1535"/>
                <a:gd name="T115" fmla="*/ 202 h 509"/>
                <a:gd name="T116" fmla="*/ 1396 w 1535"/>
                <a:gd name="T117" fmla="*/ 211 h 509"/>
                <a:gd name="T118" fmla="*/ 1430 w 1535"/>
                <a:gd name="T119" fmla="*/ 222 h 509"/>
                <a:gd name="T120" fmla="*/ 1467 w 1535"/>
                <a:gd name="T121" fmla="*/ 238 h 509"/>
                <a:gd name="T122" fmla="*/ 1501 w 1535"/>
                <a:gd name="T123" fmla="*/ 252 h 509"/>
                <a:gd name="T124" fmla="*/ 1534 w 1535"/>
                <a:gd name="T125" fmla="*/ 27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5" h="509">
                  <a:moveTo>
                    <a:pt x="1534" y="270"/>
                  </a:moveTo>
                  <a:lnTo>
                    <a:pt x="1492" y="234"/>
                  </a:lnTo>
                  <a:lnTo>
                    <a:pt x="1456" y="206"/>
                  </a:lnTo>
                  <a:lnTo>
                    <a:pt x="1423" y="186"/>
                  </a:lnTo>
                  <a:lnTo>
                    <a:pt x="1384" y="162"/>
                  </a:lnTo>
                  <a:lnTo>
                    <a:pt x="1329" y="130"/>
                  </a:lnTo>
                  <a:lnTo>
                    <a:pt x="1274" y="105"/>
                  </a:lnTo>
                  <a:lnTo>
                    <a:pt x="1210" y="81"/>
                  </a:lnTo>
                  <a:lnTo>
                    <a:pt x="1146" y="62"/>
                  </a:lnTo>
                  <a:lnTo>
                    <a:pt x="1086" y="46"/>
                  </a:lnTo>
                  <a:lnTo>
                    <a:pt x="1008" y="28"/>
                  </a:lnTo>
                  <a:lnTo>
                    <a:pt x="952" y="19"/>
                  </a:lnTo>
                  <a:lnTo>
                    <a:pt x="875" y="12"/>
                  </a:lnTo>
                  <a:lnTo>
                    <a:pt x="791" y="4"/>
                  </a:lnTo>
                  <a:lnTo>
                    <a:pt x="708" y="1"/>
                  </a:lnTo>
                  <a:lnTo>
                    <a:pt x="647" y="0"/>
                  </a:lnTo>
                  <a:lnTo>
                    <a:pt x="565" y="10"/>
                  </a:lnTo>
                  <a:lnTo>
                    <a:pt x="501" y="23"/>
                  </a:lnTo>
                  <a:lnTo>
                    <a:pt x="433" y="41"/>
                  </a:lnTo>
                  <a:lnTo>
                    <a:pt x="365" y="65"/>
                  </a:lnTo>
                  <a:lnTo>
                    <a:pt x="327" y="82"/>
                  </a:lnTo>
                  <a:lnTo>
                    <a:pt x="285" y="110"/>
                  </a:lnTo>
                  <a:lnTo>
                    <a:pt x="254" y="134"/>
                  </a:lnTo>
                  <a:lnTo>
                    <a:pt x="225" y="157"/>
                  </a:lnTo>
                  <a:lnTo>
                    <a:pt x="203" y="178"/>
                  </a:lnTo>
                  <a:lnTo>
                    <a:pt x="114" y="23"/>
                  </a:lnTo>
                  <a:lnTo>
                    <a:pt x="108" y="93"/>
                  </a:lnTo>
                  <a:lnTo>
                    <a:pt x="98" y="157"/>
                  </a:lnTo>
                  <a:lnTo>
                    <a:pt x="84" y="242"/>
                  </a:lnTo>
                  <a:lnTo>
                    <a:pt x="62" y="317"/>
                  </a:lnTo>
                  <a:lnTo>
                    <a:pt x="36" y="382"/>
                  </a:lnTo>
                  <a:lnTo>
                    <a:pt x="0" y="451"/>
                  </a:lnTo>
                  <a:lnTo>
                    <a:pt x="69" y="446"/>
                  </a:lnTo>
                  <a:lnTo>
                    <a:pt x="144" y="444"/>
                  </a:lnTo>
                  <a:lnTo>
                    <a:pt x="227" y="454"/>
                  </a:lnTo>
                  <a:lnTo>
                    <a:pt x="298" y="470"/>
                  </a:lnTo>
                  <a:lnTo>
                    <a:pt x="341" y="481"/>
                  </a:lnTo>
                  <a:lnTo>
                    <a:pt x="396" y="508"/>
                  </a:lnTo>
                  <a:lnTo>
                    <a:pt x="306" y="352"/>
                  </a:lnTo>
                  <a:lnTo>
                    <a:pt x="356" y="312"/>
                  </a:lnTo>
                  <a:lnTo>
                    <a:pt x="403" y="278"/>
                  </a:lnTo>
                  <a:lnTo>
                    <a:pt x="466" y="248"/>
                  </a:lnTo>
                  <a:lnTo>
                    <a:pt x="527" y="222"/>
                  </a:lnTo>
                  <a:lnTo>
                    <a:pt x="603" y="201"/>
                  </a:lnTo>
                  <a:lnTo>
                    <a:pt x="670" y="184"/>
                  </a:lnTo>
                  <a:lnTo>
                    <a:pt x="771" y="163"/>
                  </a:lnTo>
                  <a:lnTo>
                    <a:pt x="853" y="154"/>
                  </a:lnTo>
                  <a:lnTo>
                    <a:pt x="931" y="149"/>
                  </a:lnTo>
                  <a:lnTo>
                    <a:pt x="1018" y="151"/>
                  </a:lnTo>
                  <a:lnTo>
                    <a:pt x="1058" y="152"/>
                  </a:lnTo>
                  <a:lnTo>
                    <a:pt x="1095" y="153"/>
                  </a:lnTo>
                  <a:lnTo>
                    <a:pt x="1130" y="158"/>
                  </a:lnTo>
                  <a:lnTo>
                    <a:pt x="1164" y="162"/>
                  </a:lnTo>
                  <a:lnTo>
                    <a:pt x="1222" y="166"/>
                  </a:lnTo>
                  <a:lnTo>
                    <a:pt x="1267" y="177"/>
                  </a:lnTo>
                  <a:lnTo>
                    <a:pt x="1300" y="185"/>
                  </a:lnTo>
                  <a:lnTo>
                    <a:pt x="1334" y="193"/>
                  </a:lnTo>
                  <a:lnTo>
                    <a:pt x="1368" y="202"/>
                  </a:lnTo>
                  <a:lnTo>
                    <a:pt x="1396" y="211"/>
                  </a:lnTo>
                  <a:lnTo>
                    <a:pt x="1430" y="222"/>
                  </a:lnTo>
                  <a:lnTo>
                    <a:pt x="1467" y="238"/>
                  </a:lnTo>
                  <a:lnTo>
                    <a:pt x="1501" y="252"/>
                  </a:lnTo>
                  <a:lnTo>
                    <a:pt x="1534" y="270"/>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27" name="TextBox 26"/>
          <p:cNvSpPr txBox="1"/>
          <p:nvPr/>
        </p:nvSpPr>
        <p:spPr>
          <a:xfrm>
            <a:off x="1524001" y="6519447"/>
            <a:ext cx="763587" cy="338554"/>
          </a:xfrm>
          <a:prstGeom prst="rect">
            <a:avLst/>
          </a:prstGeom>
          <a:noFill/>
        </p:spPr>
        <p:txBody>
          <a:bodyPr wrap="square" rtlCol="0">
            <a:spAutoFit/>
          </a:bodyPr>
          <a:lstStyle/>
          <a:p>
            <a:pPr algn="ctr"/>
            <a:r>
              <a:rPr lang="en-US" sz="1600" dirty="0">
                <a:solidFill>
                  <a:schemeClr val="bg1">
                    <a:lumMod val="50000"/>
                  </a:schemeClr>
                </a:solidFill>
              </a:rPr>
              <a:t>[WF]</a:t>
            </a:r>
          </a:p>
        </p:txBody>
      </p:sp>
      <p:pic>
        <p:nvPicPr>
          <p:cNvPr id="2" name="Picture 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444581" y="822640"/>
            <a:ext cx="1852613" cy="1235075"/>
          </a:xfrm>
          <a:prstGeom prst="rect">
            <a:avLst/>
          </a:prstGeom>
        </p:spPr>
      </p:pic>
    </p:spTree>
    <p:extLst>
      <p:ext uri="{BB962C8B-B14F-4D97-AF65-F5344CB8AC3E}">
        <p14:creationId xmlns:p14="http://schemas.microsoft.com/office/powerpoint/2010/main" val="1904663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E14E-EF02-4549-A884-4A01793BADAE}"/>
              </a:ext>
            </a:extLst>
          </p:cNvPr>
          <p:cNvSpPr>
            <a:spLocks noGrp="1"/>
          </p:cNvSpPr>
          <p:nvPr>
            <p:ph type="title"/>
          </p:nvPr>
        </p:nvSpPr>
        <p:spPr/>
        <p:txBody>
          <a:bodyPr/>
          <a:lstStyle/>
          <a:p>
            <a:r>
              <a:rPr lang="en" dirty="0"/>
              <a:t>The Bootstrap</a:t>
            </a:r>
            <a:endParaRPr lang="en-US" dirty="0"/>
          </a:p>
        </p:txBody>
      </p:sp>
      <p:sp>
        <p:nvSpPr>
          <p:cNvPr id="4" name="Content Placeholder 3">
            <a:extLst>
              <a:ext uri="{FF2B5EF4-FFF2-40B4-BE49-F238E27FC236}">
                <a16:creationId xmlns:a16="http://schemas.microsoft.com/office/drawing/2014/main" id="{39495ADC-6214-3D46-8695-9A1476D782DB}"/>
              </a:ext>
            </a:extLst>
          </p:cNvPr>
          <p:cNvSpPr>
            <a:spLocks noGrp="1"/>
          </p:cNvSpPr>
          <p:nvPr>
            <p:ph idx="1"/>
          </p:nvPr>
        </p:nvSpPr>
        <p:spPr>
          <a:xfrm>
            <a:off x="609601" y="1803788"/>
            <a:ext cx="7097486" cy="4322377"/>
          </a:xfrm>
        </p:spPr>
        <p:txBody>
          <a:bodyPr/>
          <a:lstStyle/>
          <a:p>
            <a:r>
              <a:rPr lang="en-US" dirty="0"/>
              <a:t>What happens if we only have one sample?  Why might we need more?</a:t>
            </a:r>
          </a:p>
          <a:p>
            <a:pPr marL="0" indent="0">
              <a:buNone/>
            </a:pPr>
            <a:endParaRPr lang="en-US" dirty="0"/>
          </a:p>
          <a:p>
            <a:r>
              <a:rPr lang="en-US" dirty="0"/>
              <a:t>All that we have is the original sample.</a:t>
            </a:r>
          </a:p>
          <a:p>
            <a:pPr lvl="1"/>
            <a:r>
              <a:rPr lang="en-US" dirty="0"/>
              <a:t>… which is large and random.</a:t>
            </a:r>
          </a:p>
          <a:p>
            <a:pPr lvl="1"/>
            <a:r>
              <a:rPr lang="en-US" dirty="0"/>
              <a:t>Therefore, it probably resembles the population.</a:t>
            </a:r>
          </a:p>
          <a:p>
            <a:pPr marL="0" indent="0">
              <a:buNone/>
            </a:pPr>
            <a:endParaRPr lang="en-US" dirty="0"/>
          </a:p>
          <a:p>
            <a:r>
              <a:rPr lang="en-US" dirty="0"/>
              <a:t>So we sample at random from the original sample!</a:t>
            </a:r>
          </a:p>
          <a:p>
            <a:endParaRPr lang="en-US" dirty="0"/>
          </a:p>
          <a:p>
            <a:r>
              <a:rPr lang="en-US" dirty="0"/>
              <a:t>We’ll dive more into this later but it’s a powerful tool – can be used to calculate values you might not otherwise be able to estimate.</a:t>
            </a:r>
          </a:p>
        </p:txBody>
      </p:sp>
      <p:sp>
        <p:nvSpPr>
          <p:cNvPr id="3" name="Slide Number Placeholder 2">
            <a:extLst>
              <a:ext uri="{FF2B5EF4-FFF2-40B4-BE49-F238E27FC236}">
                <a16:creationId xmlns:a16="http://schemas.microsoft.com/office/drawing/2014/main" id="{E876C366-F9B5-2B4F-BF6B-EBF88CCCD415}"/>
              </a:ext>
            </a:extLst>
          </p:cNvPr>
          <p:cNvSpPr>
            <a:spLocks noGrp="1"/>
          </p:cNvSpPr>
          <p:nvPr>
            <p:ph type="sldNum" sz="quarter" idx="11"/>
          </p:nvPr>
        </p:nvSpPr>
        <p:spPr/>
        <p:txBody>
          <a:bodyPr/>
          <a:lstStyle/>
          <a:p>
            <a:fld id="{A2EF37A0-74FC-AB4F-AE4C-D9BFC6719E9F}" type="slidenum">
              <a:rPr lang="en-US" smtClean="0"/>
              <a:t>33</a:t>
            </a:fld>
            <a:endParaRPr lang="en-US"/>
          </a:p>
        </p:txBody>
      </p:sp>
      <p:pic>
        <p:nvPicPr>
          <p:cNvPr id="5" name="Picture 4">
            <a:extLst>
              <a:ext uri="{FF2B5EF4-FFF2-40B4-BE49-F238E27FC236}">
                <a16:creationId xmlns:a16="http://schemas.microsoft.com/office/drawing/2014/main" id="{D0EFE71F-5B7D-3F4A-BBE0-3281C7CFCEC0}"/>
              </a:ext>
            </a:extLst>
          </p:cNvPr>
          <p:cNvPicPr>
            <a:picLocks noChangeAspect="1"/>
          </p:cNvPicPr>
          <p:nvPr/>
        </p:nvPicPr>
        <p:blipFill>
          <a:blip r:embed="rId2"/>
          <a:stretch>
            <a:fillRect/>
          </a:stretch>
        </p:blipFill>
        <p:spPr>
          <a:xfrm>
            <a:off x="8344516" y="1724297"/>
            <a:ext cx="3237883" cy="3809274"/>
          </a:xfrm>
          <a:prstGeom prst="rect">
            <a:avLst/>
          </a:prstGeom>
        </p:spPr>
      </p:pic>
    </p:spTree>
    <p:extLst>
      <p:ext uri="{BB962C8B-B14F-4D97-AF65-F5344CB8AC3E}">
        <p14:creationId xmlns:p14="http://schemas.microsoft.com/office/powerpoint/2010/main" val="370140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DBC0C-C35C-D447-881F-9DFE6B6AB4D7}"/>
              </a:ext>
            </a:extLst>
          </p:cNvPr>
          <p:cNvSpPr>
            <a:spLocks noGrp="1"/>
          </p:cNvSpPr>
          <p:nvPr>
            <p:ph type="title"/>
          </p:nvPr>
        </p:nvSpPr>
        <p:spPr/>
        <p:txBody>
          <a:bodyPr/>
          <a:lstStyle/>
          <a:p>
            <a:r>
              <a:rPr lang="en-US" dirty="0"/>
              <a:t>Why The Bootstrap Works</a:t>
            </a:r>
          </a:p>
        </p:txBody>
      </p:sp>
      <p:sp>
        <p:nvSpPr>
          <p:cNvPr id="3" name="Content Placeholder 2">
            <a:extLst>
              <a:ext uri="{FF2B5EF4-FFF2-40B4-BE49-F238E27FC236}">
                <a16:creationId xmlns:a16="http://schemas.microsoft.com/office/drawing/2014/main" id="{66530C6A-27D7-BF46-A791-077D19E4CC51}"/>
              </a:ext>
            </a:extLst>
          </p:cNvPr>
          <p:cNvSpPr>
            <a:spLocks noGrp="1"/>
          </p:cNvSpPr>
          <p:nvPr>
            <p:ph idx="1"/>
          </p:nvPr>
        </p:nvSpPr>
        <p:spPr>
          <a:xfrm>
            <a:off x="609600" y="5699127"/>
            <a:ext cx="10950971" cy="427038"/>
          </a:xfrm>
        </p:spPr>
        <p:txBody>
          <a:bodyPr/>
          <a:lstStyle/>
          <a:p>
            <a:r>
              <a:rPr lang="en-US" dirty="0"/>
              <a:t>All of these look similar… most likely…</a:t>
            </a:r>
          </a:p>
        </p:txBody>
      </p:sp>
      <p:sp>
        <p:nvSpPr>
          <p:cNvPr id="4" name="Slide Number Placeholder 3">
            <a:extLst>
              <a:ext uri="{FF2B5EF4-FFF2-40B4-BE49-F238E27FC236}">
                <a16:creationId xmlns:a16="http://schemas.microsoft.com/office/drawing/2014/main" id="{D5B0B474-C0E2-7A48-ABA2-5EEA0CD29B6E}"/>
              </a:ext>
            </a:extLst>
          </p:cNvPr>
          <p:cNvSpPr>
            <a:spLocks noGrp="1"/>
          </p:cNvSpPr>
          <p:nvPr>
            <p:ph type="sldNum" sz="quarter" idx="11"/>
          </p:nvPr>
        </p:nvSpPr>
        <p:spPr/>
        <p:txBody>
          <a:bodyPr/>
          <a:lstStyle/>
          <a:p>
            <a:fld id="{AE9108BD-1B63-5E42-A3EF-D85B2E21F76C}" type="slidenum">
              <a:rPr lang="en-US" smtClean="0"/>
              <a:t>34</a:t>
            </a:fld>
            <a:endParaRPr lang="en-US"/>
          </a:p>
        </p:txBody>
      </p:sp>
      <p:cxnSp>
        <p:nvCxnSpPr>
          <p:cNvPr id="17" name="Google Shape;234;p48">
            <a:extLst>
              <a:ext uri="{FF2B5EF4-FFF2-40B4-BE49-F238E27FC236}">
                <a16:creationId xmlns:a16="http://schemas.microsoft.com/office/drawing/2014/main" id="{863A9DE9-587D-6744-BFFB-4968ABA45F96}"/>
              </a:ext>
            </a:extLst>
          </p:cNvPr>
          <p:cNvCxnSpPr>
            <a:endCxn id="25" idx="1"/>
          </p:cNvCxnSpPr>
          <p:nvPr/>
        </p:nvCxnSpPr>
        <p:spPr>
          <a:xfrm>
            <a:off x="2890500" y="3429004"/>
            <a:ext cx="1256800" cy="0"/>
          </a:xfrm>
          <a:prstGeom prst="straightConnector1">
            <a:avLst/>
          </a:prstGeom>
          <a:noFill/>
          <a:ln w="28575" cap="flat" cmpd="sng">
            <a:solidFill>
              <a:schemeClr val="dk2"/>
            </a:solidFill>
            <a:prstDash val="solid"/>
            <a:round/>
            <a:headEnd type="none" w="med" len="med"/>
            <a:tailEnd type="triangle" w="med" len="med"/>
          </a:ln>
        </p:spPr>
      </p:cxnSp>
      <p:cxnSp>
        <p:nvCxnSpPr>
          <p:cNvPr id="18" name="Google Shape;237;p48">
            <a:extLst>
              <a:ext uri="{FF2B5EF4-FFF2-40B4-BE49-F238E27FC236}">
                <a16:creationId xmlns:a16="http://schemas.microsoft.com/office/drawing/2014/main" id="{78A1DE46-0000-D44B-9D23-65E3B1D32312}"/>
              </a:ext>
            </a:extLst>
          </p:cNvPr>
          <p:cNvCxnSpPr>
            <a:endCxn id="26" idx="1"/>
          </p:cNvCxnSpPr>
          <p:nvPr/>
        </p:nvCxnSpPr>
        <p:spPr>
          <a:xfrm rot="10800000" flipH="1">
            <a:off x="6428233" y="1982827"/>
            <a:ext cx="1301600" cy="1446000"/>
          </a:xfrm>
          <a:prstGeom prst="straightConnector1">
            <a:avLst/>
          </a:prstGeom>
          <a:noFill/>
          <a:ln w="28575" cap="flat" cmpd="sng">
            <a:solidFill>
              <a:schemeClr val="dk2"/>
            </a:solidFill>
            <a:prstDash val="solid"/>
            <a:round/>
            <a:headEnd type="none" w="med" len="med"/>
            <a:tailEnd type="triangle" w="med" len="med"/>
          </a:ln>
        </p:spPr>
      </p:cxnSp>
      <p:cxnSp>
        <p:nvCxnSpPr>
          <p:cNvPr id="19" name="Google Shape;239;p48">
            <a:extLst>
              <a:ext uri="{FF2B5EF4-FFF2-40B4-BE49-F238E27FC236}">
                <a16:creationId xmlns:a16="http://schemas.microsoft.com/office/drawing/2014/main" id="{67B12B2A-B254-ED4E-B036-02E440DDB626}"/>
              </a:ext>
            </a:extLst>
          </p:cNvPr>
          <p:cNvCxnSpPr>
            <a:endCxn id="27" idx="1"/>
          </p:cNvCxnSpPr>
          <p:nvPr/>
        </p:nvCxnSpPr>
        <p:spPr>
          <a:xfrm rot="10800000" flipH="1">
            <a:off x="6021864" y="3407959"/>
            <a:ext cx="1749600" cy="21200"/>
          </a:xfrm>
          <a:prstGeom prst="straightConnector1">
            <a:avLst/>
          </a:prstGeom>
          <a:noFill/>
          <a:ln w="28575" cap="flat" cmpd="sng">
            <a:solidFill>
              <a:schemeClr val="dk2"/>
            </a:solidFill>
            <a:prstDash val="solid"/>
            <a:round/>
            <a:headEnd type="none" w="med" len="med"/>
            <a:tailEnd type="triangle" w="med" len="med"/>
          </a:ln>
        </p:spPr>
      </p:cxnSp>
      <p:cxnSp>
        <p:nvCxnSpPr>
          <p:cNvPr id="20" name="Google Shape;242;p48">
            <a:extLst>
              <a:ext uri="{FF2B5EF4-FFF2-40B4-BE49-F238E27FC236}">
                <a16:creationId xmlns:a16="http://schemas.microsoft.com/office/drawing/2014/main" id="{17ED2E28-4AD3-B243-BCF6-058910B3B4C0}"/>
              </a:ext>
            </a:extLst>
          </p:cNvPr>
          <p:cNvCxnSpPr>
            <a:endCxn id="28" idx="1"/>
          </p:cNvCxnSpPr>
          <p:nvPr/>
        </p:nvCxnSpPr>
        <p:spPr>
          <a:xfrm>
            <a:off x="6428139" y="3428963"/>
            <a:ext cx="1384800" cy="1416400"/>
          </a:xfrm>
          <a:prstGeom prst="straightConnector1">
            <a:avLst/>
          </a:prstGeom>
          <a:noFill/>
          <a:ln w="28575" cap="flat" cmpd="sng">
            <a:solidFill>
              <a:schemeClr val="dk2"/>
            </a:solidFill>
            <a:prstDash val="solid"/>
            <a:round/>
            <a:headEnd type="none" w="med" len="med"/>
            <a:tailEnd type="triangle" w="med" len="med"/>
          </a:ln>
        </p:spPr>
      </p:cxnSp>
      <p:sp>
        <p:nvSpPr>
          <p:cNvPr id="21" name="Google Shape;244;p48">
            <a:extLst>
              <a:ext uri="{FF2B5EF4-FFF2-40B4-BE49-F238E27FC236}">
                <a16:creationId xmlns:a16="http://schemas.microsoft.com/office/drawing/2014/main" id="{EC2B72E0-B333-9A4C-A064-F9FAFF188774}"/>
              </a:ext>
            </a:extLst>
          </p:cNvPr>
          <p:cNvSpPr/>
          <p:nvPr/>
        </p:nvSpPr>
        <p:spPr>
          <a:xfrm>
            <a:off x="674667" y="1752900"/>
            <a:ext cx="2313200" cy="740800"/>
          </a:xfrm>
          <a:prstGeom prst="wedgeRoundRectCallout">
            <a:avLst>
              <a:gd name="adj1" fmla="val -20833"/>
              <a:gd name="adj2" fmla="val 6250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a:t>population</a:t>
            </a:r>
            <a:endParaRPr sz="3200"/>
          </a:p>
        </p:txBody>
      </p:sp>
      <p:sp>
        <p:nvSpPr>
          <p:cNvPr id="22" name="Google Shape;245;p48">
            <a:extLst>
              <a:ext uri="{FF2B5EF4-FFF2-40B4-BE49-F238E27FC236}">
                <a16:creationId xmlns:a16="http://schemas.microsoft.com/office/drawing/2014/main" id="{1E97643B-46D2-6947-ABB2-5D0C5310FBF3}"/>
              </a:ext>
            </a:extLst>
          </p:cNvPr>
          <p:cNvSpPr/>
          <p:nvPr/>
        </p:nvSpPr>
        <p:spPr>
          <a:xfrm>
            <a:off x="4794867" y="1753025"/>
            <a:ext cx="1686800" cy="740800"/>
          </a:xfrm>
          <a:prstGeom prst="wedgeRoundRectCallout">
            <a:avLst>
              <a:gd name="adj1" fmla="val -20833"/>
              <a:gd name="adj2" fmla="val 6250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dirty="0"/>
              <a:t>sample</a:t>
            </a:r>
            <a:endParaRPr sz="3200" dirty="0"/>
          </a:p>
        </p:txBody>
      </p:sp>
      <p:sp>
        <p:nvSpPr>
          <p:cNvPr id="23" name="Google Shape;246;p48">
            <a:extLst>
              <a:ext uri="{FF2B5EF4-FFF2-40B4-BE49-F238E27FC236}">
                <a16:creationId xmlns:a16="http://schemas.microsoft.com/office/drawing/2014/main" id="{BC8138B4-8CB7-4F4B-A4C0-41A5BB25701E}"/>
              </a:ext>
            </a:extLst>
          </p:cNvPr>
          <p:cNvSpPr/>
          <p:nvPr/>
        </p:nvSpPr>
        <p:spPr>
          <a:xfrm>
            <a:off x="9847733" y="1690033"/>
            <a:ext cx="2281200" cy="585600"/>
          </a:xfrm>
          <a:prstGeom prst="wedgeRoundRectCallout">
            <a:avLst>
              <a:gd name="adj1" fmla="val -46188"/>
              <a:gd name="adj2" fmla="val 11731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a:t>resamples</a:t>
            </a:r>
            <a:endParaRPr sz="3200"/>
          </a:p>
        </p:txBody>
      </p:sp>
      <p:pic>
        <p:nvPicPr>
          <p:cNvPr id="24" name="Google Shape;248;p48">
            <a:extLst>
              <a:ext uri="{FF2B5EF4-FFF2-40B4-BE49-F238E27FC236}">
                <a16:creationId xmlns:a16="http://schemas.microsoft.com/office/drawing/2014/main" id="{6EBE784D-6E8D-FD44-9261-7E20B3AE9B39}"/>
              </a:ext>
            </a:extLst>
          </p:cNvPr>
          <p:cNvPicPr preferRelativeResize="0"/>
          <p:nvPr/>
        </p:nvPicPr>
        <p:blipFill>
          <a:blip r:embed="rId2">
            <a:alphaModFix/>
          </a:blip>
          <a:stretch>
            <a:fillRect/>
          </a:stretch>
        </p:blipFill>
        <p:spPr>
          <a:xfrm>
            <a:off x="772734" y="2667817"/>
            <a:ext cx="2117884" cy="1522367"/>
          </a:xfrm>
          <a:prstGeom prst="rect">
            <a:avLst/>
          </a:prstGeom>
          <a:noFill/>
          <a:ln>
            <a:noFill/>
          </a:ln>
        </p:spPr>
      </p:pic>
      <p:pic>
        <p:nvPicPr>
          <p:cNvPr id="25" name="Google Shape;236;p48">
            <a:extLst>
              <a:ext uri="{FF2B5EF4-FFF2-40B4-BE49-F238E27FC236}">
                <a16:creationId xmlns:a16="http://schemas.microsoft.com/office/drawing/2014/main" id="{20B3C28E-B9F8-C340-8DF3-04BF6834F060}"/>
              </a:ext>
            </a:extLst>
          </p:cNvPr>
          <p:cNvPicPr preferRelativeResize="0"/>
          <p:nvPr/>
        </p:nvPicPr>
        <p:blipFill>
          <a:blip r:embed="rId3">
            <a:alphaModFix/>
          </a:blip>
          <a:stretch>
            <a:fillRect/>
          </a:stretch>
        </p:blipFill>
        <p:spPr>
          <a:xfrm>
            <a:off x="4147301" y="2607834"/>
            <a:ext cx="2281033" cy="1642341"/>
          </a:xfrm>
          <a:prstGeom prst="rect">
            <a:avLst/>
          </a:prstGeom>
          <a:noFill/>
          <a:ln>
            <a:noFill/>
          </a:ln>
        </p:spPr>
      </p:pic>
      <p:pic>
        <p:nvPicPr>
          <p:cNvPr id="26" name="Google Shape;238;p48">
            <a:extLst>
              <a:ext uri="{FF2B5EF4-FFF2-40B4-BE49-F238E27FC236}">
                <a16:creationId xmlns:a16="http://schemas.microsoft.com/office/drawing/2014/main" id="{AACD2AC4-C2A0-DB48-9EBC-576A9FCD27CA}"/>
              </a:ext>
            </a:extLst>
          </p:cNvPr>
          <p:cNvPicPr preferRelativeResize="0"/>
          <p:nvPr/>
        </p:nvPicPr>
        <p:blipFill>
          <a:blip r:embed="rId4">
            <a:alphaModFix/>
          </a:blip>
          <a:stretch>
            <a:fillRect/>
          </a:stretch>
        </p:blipFill>
        <p:spPr>
          <a:xfrm>
            <a:off x="7729834" y="1257333"/>
            <a:ext cx="2034809" cy="1450987"/>
          </a:xfrm>
          <a:prstGeom prst="rect">
            <a:avLst/>
          </a:prstGeom>
          <a:noFill/>
          <a:ln>
            <a:noFill/>
          </a:ln>
        </p:spPr>
      </p:pic>
      <p:pic>
        <p:nvPicPr>
          <p:cNvPr id="27" name="Google Shape;241;p48">
            <a:extLst>
              <a:ext uri="{FF2B5EF4-FFF2-40B4-BE49-F238E27FC236}">
                <a16:creationId xmlns:a16="http://schemas.microsoft.com/office/drawing/2014/main" id="{147F61F1-6138-8F4B-AB4E-CD6335CA4E78}"/>
              </a:ext>
            </a:extLst>
          </p:cNvPr>
          <p:cNvPicPr preferRelativeResize="0"/>
          <p:nvPr/>
        </p:nvPicPr>
        <p:blipFill>
          <a:blip r:embed="rId5">
            <a:alphaModFix/>
          </a:blip>
          <a:stretch>
            <a:fillRect/>
          </a:stretch>
        </p:blipFill>
        <p:spPr>
          <a:xfrm>
            <a:off x="7771464" y="2684905"/>
            <a:ext cx="2034795" cy="1446108"/>
          </a:xfrm>
          <a:prstGeom prst="rect">
            <a:avLst/>
          </a:prstGeom>
          <a:noFill/>
          <a:ln>
            <a:noFill/>
          </a:ln>
        </p:spPr>
      </p:pic>
      <p:pic>
        <p:nvPicPr>
          <p:cNvPr id="28" name="Google Shape;243;p48">
            <a:extLst>
              <a:ext uri="{FF2B5EF4-FFF2-40B4-BE49-F238E27FC236}">
                <a16:creationId xmlns:a16="http://schemas.microsoft.com/office/drawing/2014/main" id="{D946D851-71AB-4C43-A557-3B79B1E7ACAF}"/>
              </a:ext>
            </a:extLst>
          </p:cNvPr>
          <p:cNvPicPr preferRelativeResize="0"/>
          <p:nvPr/>
        </p:nvPicPr>
        <p:blipFill>
          <a:blip r:embed="rId6">
            <a:alphaModFix/>
          </a:blip>
          <a:stretch>
            <a:fillRect/>
          </a:stretch>
        </p:blipFill>
        <p:spPr>
          <a:xfrm>
            <a:off x="7812939" y="4107585"/>
            <a:ext cx="2034796" cy="1475555"/>
          </a:xfrm>
          <a:prstGeom prst="rect">
            <a:avLst/>
          </a:prstGeom>
          <a:noFill/>
          <a:ln>
            <a:noFill/>
          </a:ln>
        </p:spPr>
      </p:pic>
    </p:spTree>
    <p:extLst>
      <p:ext uri="{BB962C8B-B14F-4D97-AF65-F5344CB8AC3E}">
        <p14:creationId xmlns:p14="http://schemas.microsoft.com/office/powerpoint/2010/main" val="15037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887DD-E6D9-4B46-8454-7D081402C5C1}"/>
              </a:ext>
            </a:extLst>
          </p:cNvPr>
          <p:cNvSpPr>
            <a:spLocks noGrp="1"/>
          </p:cNvSpPr>
          <p:nvPr>
            <p:ph type="title"/>
          </p:nvPr>
        </p:nvSpPr>
        <p:spPr/>
        <p:txBody>
          <a:bodyPr/>
          <a:lstStyle/>
          <a:p>
            <a:r>
              <a:rPr lang="en-US" dirty="0"/>
              <a:t>Why We Need The Bootstrap</a:t>
            </a:r>
          </a:p>
        </p:txBody>
      </p:sp>
      <p:sp>
        <p:nvSpPr>
          <p:cNvPr id="4" name="Slide Number Placeholder 3">
            <a:extLst>
              <a:ext uri="{FF2B5EF4-FFF2-40B4-BE49-F238E27FC236}">
                <a16:creationId xmlns:a16="http://schemas.microsoft.com/office/drawing/2014/main" id="{82746285-30AC-6E4A-AE00-FD6A668693D0}"/>
              </a:ext>
            </a:extLst>
          </p:cNvPr>
          <p:cNvSpPr>
            <a:spLocks noGrp="1"/>
          </p:cNvSpPr>
          <p:nvPr>
            <p:ph type="sldNum" sz="quarter" idx="11"/>
          </p:nvPr>
        </p:nvSpPr>
        <p:spPr/>
        <p:txBody>
          <a:bodyPr/>
          <a:lstStyle/>
          <a:p>
            <a:fld id="{AE9108BD-1B63-5E42-A3EF-D85B2E21F76C}" type="slidenum">
              <a:rPr lang="en-US" smtClean="0"/>
              <a:t>35</a:t>
            </a:fld>
            <a:endParaRPr lang="en-US"/>
          </a:p>
        </p:txBody>
      </p:sp>
      <p:cxnSp>
        <p:nvCxnSpPr>
          <p:cNvPr id="5" name="Google Shape;254;p49">
            <a:extLst>
              <a:ext uri="{FF2B5EF4-FFF2-40B4-BE49-F238E27FC236}">
                <a16:creationId xmlns:a16="http://schemas.microsoft.com/office/drawing/2014/main" id="{641B12F8-C6C0-5149-98B0-5124D8BFF5BA}"/>
              </a:ext>
            </a:extLst>
          </p:cNvPr>
          <p:cNvCxnSpPr>
            <a:endCxn id="13" idx="1"/>
          </p:cNvCxnSpPr>
          <p:nvPr/>
        </p:nvCxnSpPr>
        <p:spPr>
          <a:xfrm>
            <a:off x="2890500" y="3429004"/>
            <a:ext cx="1256800" cy="0"/>
          </a:xfrm>
          <a:prstGeom prst="straightConnector1">
            <a:avLst/>
          </a:prstGeom>
          <a:noFill/>
          <a:ln w="28575" cap="flat" cmpd="sng">
            <a:solidFill>
              <a:schemeClr val="dk2"/>
            </a:solidFill>
            <a:prstDash val="solid"/>
            <a:round/>
            <a:headEnd type="none" w="med" len="med"/>
            <a:tailEnd type="triangle" w="med" len="med"/>
          </a:ln>
        </p:spPr>
      </p:cxnSp>
      <p:cxnSp>
        <p:nvCxnSpPr>
          <p:cNvPr id="6" name="Google Shape;257;p49">
            <a:extLst>
              <a:ext uri="{FF2B5EF4-FFF2-40B4-BE49-F238E27FC236}">
                <a16:creationId xmlns:a16="http://schemas.microsoft.com/office/drawing/2014/main" id="{896666B5-2586-834D-848B-707FE91CA28F}"/>
              </a:ext>
            </a:extLst>
          </p:cNvPr>
          <p:cNvCxnSpPr>
            <a:endCxn id="14" idx="1"/>
          </p:cNvCxnSpPr>
          <p:nvPr/>
        </p:nvCxnSpPr>
        <p:spPr>
          <a:xfrm rot="10800000" flipH="1">
            <a:off x="6428233" y="1982827"/>
            <a:ext cx="1301600" cy="1446000"/>
          </a:xfrm>
          <a:prstGeom prst="straightConnector1">
            <a:avLst/>
          </a:prstGeom>
          <a:noFill/>
          <a:ln w="28575" cap="flat" cmpd="sng">
            <a:solidFill>
              <a:schemeClr val="dk2"/>
            </a:solidFill>
            <a:prstDash val="solid"/>
            <a:round/>
            <a:headEnd type="none" w="med" len="med"/>
            <a:tailEnd type="triangle" w="med" len="med"/>
          </a:ln>
        </p:spPr>
      </p:cxnSp>
      <p:cxnSp>
        <p:nvCxnSpPr>
          <p:cNvPr id="7" name="Google Shape;259;p49">
            <a:extLst>
              <a:ext uri="{FF2B5EF4-FFF2-40B4-BE49-F238E27FC236}">
                <a16:creationId xmlns:a16="http://schemas.microsoft.com/office/drawing/2014/main" id="{DF122B66-F875-5842-B595-579E26A6DBB2}"/>
              </a:ext>
            </a:extLst>
          </p:cNvPr>
          <p:cNvCxnSpPr>
            <a:endCxn id="15" idx="1"/>
          </p:cNvCxnSpPr>
          <p:nvPr/>
        </p:nvCxnSpPr>
        <p:spPr>
          <a:xfrm rot="10800000" flipH="1">
            <a:off x="6021864" y="3407959"/>
            <a:ext cx="1749600" cy="21200"/>
          </a:xfrm>
          <a:prstGeom prst="straightConnector1">
            <a:avLst/>
          </a:prstGeom>
          <a:noFill/>
          <a:ln w="28575" cap="flat" cmpd="sng">
            <a:solidFill>
              <a:schemeClr val="dk2"/>
            </a:solidFill>
            <a:prstDash val="solid"/>
            <a:round/>
            <a:headEnd type="none" w="med" len="med"/>
            <a:tailEnd type="triangle" w="med" len="med"/>
          </a:ln>
        </p:spPr>
      </p:cxnSp>
      <p:cxnSp>
        <p:nvCxnSpPr>
          <p:cNvPr id="8" name="Google Shape;262;p49">
            <a:extLst>
              <a:ext uri="{FF2B5EF4-FFF2-40B4-BE49-F238E27FC236}">
                <a16:creationId xmlns:a16="http://schemas.microsoft.com/office/drawing/2014/main" id="{E4A182C3-04C6-6B4D-866D-B77E1CA5513B}"/>
              </a:ext>
            </a:extLst>
          </p:cNvPr>
          <p:cNvCxnSpPr>
            <a:endCxn id="16" idx="1"/>
          </p:cNvCxnSpPr>
          <p:nvPr/>
        </p:nvCxnSpPr>
        <p:spPr>
          <a:xfrm>
            <a:off x="6428139" y="3428963"/>
            <a:ext cx="1384800" cy="1416400"/>
          </a:xfrm>
          <a:prstGeom prst="straightConnector1">
            <a:avLst/>
          </a:prstGeom>
          <a:noFill/>
          <a:ln w="28575" cap="flat" cmpd="sng">
            <a:solidFill>
              <a:schemeClr val="dk2"/>
            </a:solidFill>
            <a:prstDash val="solid"/>
            <a:round/>
            <a:headEnd type="none" w="med" len="med"/>
            <a:tailEnd type="triangle" w="med" len="med"/>
          </a:ln>
        </p:spPr>
      </p:cxnSp>
      <p:sp>
        <p:nvSpPr>
          <p:cNvPr id="9" name="Google Shape;264;p49">
            <a:extLst>
              <a:ext uri="{FF2B5EF4-FFF2-40B4-BE49-F238E27FC236}">
                <a16:creationId xmlns:a16="http://schemas.microsoft.com/office/drawing/2014/main" id="{FF507225-5907-564B-9133-220BFCAF4688}"/>
              </a:ext>
            </a:extLst>
          </p:cNvPr>
          <p:cNvSpPr/>
          <p:nvPr/>
        </p:nvSpPr>
        <p:spPr>
          <a:xfrm>
            <a:off x="674667" y="1752900"/>
            <a:ext cx="2313200" cy="740800"/>
          </a:xfrm>
          <a:prstGeom prst="wedgeRoundRectCallout">
            <a:avLst>
              <a:gd name="adj1" fmla="val -20833"/>
              <a:gd name="adj2" fmla="val 6250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a:t>population</a:t>
            </a:r>
            <a:endParaRPr sz="3200"/>
          </a:p>
        </p:txBody>
      </p:sp>
      <p:sp>
        <p:nvSpPr>
          <p:cNvPr id="10" name="Google Shape;265;p49">
            <a:extLst>
              <a:ext uri="{FF2B5EF4-FFF2-40B4-BE49-F238E27FC236}">
                <a16:creationId xmlns:a16="http://schemas.microsoft.com/office/drawing/2014/main" id="{D5D0F564-5E67-C349-B833-D3BE02E919C3}"/>
              </a:ext>
            </a:extLst>
          </p:cNvPr>
          <p:cNvSpPr/>
          <p:nvPr/>
        </p:nvSpPr>
        <p:spPr>
          <a:xfrm>
            <a:off x="4794867" y="1753025"/>
            <a:ext cx="1686800" cy="740800"/>
          </a:xfrm>
          <a:prstGeom prst="wedgeRoundRectCallout">
            <a:avLst>
              <a:gd name="adj1" fmla="val -20833"/>
              <a:gd name="adj2" fmla="val 6250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a:t>sample</a:t>
            </a:r>
            <a:endParaRPr sz="3200"/>
          </a:p>
        </p:txBody>
      </p:sp>
      <p:sp>
        <p:nvSpPr>
          <p:cNvPr id="11" name="Google Shape;266;p49">
            <a:extLst>
              <a:ext uri="{FF2B5EF4-FFF2-40B4-BE49-F238E27FC236}">
                <a16:creationId xmlns:a16="http://schemas.microsoft.com/office/drawing/2014/main" id="{7B32E2FF-ECEB-644E-A5BA-BF0633134B81}"/>
              </a:ext>
            </a:extLst>
          </p:cNvPr>
          <p:cNvSpPr/>
          <p:nvPr/>
        </p:nvSpPr>
        <p:spPr>
          <a:xfrm>
            <a:off x="9847733" y="1690033"/>
            <a:ext cx="2281200" cy="585600"/>
          </a:xfrm>
          <a:prstGeom prst="wedgeRoundRectCallout">
            <a:avLst>
              <a:gd name="adj1" fmla="val -46188"/>
              <a:gd name="adj2" fmla="val 11731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a:t>resamples</a:t>
            </a:r>
            <a:endParaRPr sz="3200"/>
          </a:p>
        </p:txBody>
      </p:sp>
      <p:pic>
        <p:nvPicPr>
          <p:cNvPr id="12" name="Google Shape;267;p49">
            <a:extLst>
              <a:ext uri="{FF2B5EF4-FFF2-40B4-BE49-F238E27FC236}">
                <a16:creationId xmlns:a16="http://schemas.microsoft.com/office/drawing/2014/main" id="{01FCBB3C-7EBA-7749-B280-0A0A37D4D94C}"/>
              </a:ext>
            </a:extLst>
          </p:cNvPr>
          <p:cNvPicPr preferRelativeResize="0"/>
          <p:nvPr/>
        </p:nvPicPr>
        <p:blipFill>
          <a:blip r:embed="rId2">
            <a:alphaModFix/>
          </a:blip>
          <a:stretch>
            <a:fillRect/>
          </a:stretch>
        </p:blipFill>
        <p:spPr>
          <a:xfrm>
            <a:off x="772734" y="2667817"/>
            <a:ext cx="2117884" cy="1522367"/>
          </a:xfrm>
          <a:prstGeom prst="rect">
            <a:avLst/>
          </a:prstGeom>
          <a:noFill/>
          <a:ln>
            <a:noFill/>
          </a:ln>
        </p:spPr>
      </p:pic>
      <p:pic>
        <p:nvPicPr>
          <p:cNvPr id="13" name="Google Shape;256;p49">
            <a:extLst>
              <a:ext uri="{FF2B5EF4-FFF2-40B4-BE49-F238E27FC236}">
                <a16:creationId xmlns:a16="http://schemas.microsoft.com/office/drawing/2014/main" id="{28D35738-A0CC-5B43-8637-B501728A2ACC}"/>
              </a:ext>
            </a:extLst>
          </p:cNvPr>
          <p:cNvPicPr preferRelativeResize="0"/>
          <p:nvPr/>
        </p:nvPicPr>
        <p:blipFill>
          <a:blip r:embed="rId3">
            <a:alphaModFix/>
          </a:blip>
          <a:stretch>
            <a:fillRect/>
          </a:stretch>
        </p:blipFill>
        <p:spPr>
          <a:xfrm>
            <a:off x="4147301" y="2607834"/>
            <a:ext cx="2281033" cy="1642341"/>
          </a:xfrm>
          <a:prstGeom prst="rect">
            <a:avLst/>
          </a:prstGeom>
          <a:noFill/>
          <a:ln>
            <a:noFill/>
          </a:ln>
        </p:spPr>
      </p:pic>
      <p:pic>
        <p:nvPicPr>
          <p:cNvPr id="14" name="Google Shape;258;p49">
            <a:extLst>
              <a:ext uri="{FF2B5EF4-FFF2-40B4-BE49-F238E27FC236}">
                <a16:creationId xmlns:a16="http://schemas.microsoft.com/office/drawing/2014/main" id="{6C6B9637-81DE-0545-993E-E801C2D35169}"/>
              </a:ext>
            </a:extLst>
          </p:cNvPr>
          <p:cNvPicPr preferRelativeResize="0"/>
          <p:nvPr/>
        </p:nvPicPr>
        <p:blipFill>
          <a:blip r:embed="rId4">
            <a:alphaModFix/>
          </a:blip>
          <a:stretch>
            <a:fillRect/>
          </a:stretch>
        </p:blipFill>
        <p:spPr>
          <a:xfrm>
            <a:off x="7729834" y="1257333"/>
            <a:ext cx="2034809" cy="1450987"/>
          </a:xfrm>
          <a:prstGeom prst="rect">
            <a:avLst/>
          </a:prstGeom>
          <a:noFill/>
          <a:ln>
            <a:noFill/>
          </a:ln>
        </p:spPr>
      </p:pic>
      <p:pic>
        <p:nvPicPr>
          <p:cNvPr id="15" name="Google Shape;261;p49">
            <a:extLst>
              <a:ext uri="{FF2B5EF4-FFF2-40B4-BE49-F238E27FC236}">
                <a16:creationId xmlns:a16="http://schemas.microsoft.com/office/drawing/2014/main" id="{6BD178B2-45D5-9A4A-A7B3-0AF23273FDFB}"/>
              </a:ext>
            </a:extLst>
          </p:cNvPr>
          <p:cNvPicPr preferRelativeResize="0"/>
          <p:nvPr/>
        </p:nvPicPr>
        <p:blipFill>
          <a:blip r:embed="rId5">
            <a:alphaModFix/>
          </a:blip>
          <a:stretch>
            <a:fillRect/>
          </a:stretch>
        </p:blipFill>
        <p:spPr>
          <a:xfrm>
            <a:off x="7771464" y="2684905"/>
            <a:ext cx="2034795" cy="1446108"/>
          </a:xfrm>
          <a:prstGeom prst="rect">
            <a:avLst/>
          </a:prstGeom>
          <a:noFill/>
          <a:ln>
            <a:noFill/>
          </a:ln>
        </p:spPr>
      </p:pic>
      <p:pic>
        <p:nvPicPr>
          <p:cNvPr id="16" name="Google Shape;263;p49">
            <a:extLst>
              <a:ext uri="{FF2B5EF4-FFF2-40B4-BE49-F238E27FC236}">
                <a16:creationId xmlns:a16="http://schemas.microsoft.com/office/drawing/2014/main" id="{735CE03F-3B39-1145-9D8F-60240B1A8C8B}"/>
              </a:ext>
            </a:extLst>
          </p:cNvPr>
          <p:cNvPicPr preferRelativeResize="0"/>
          <p:nvPr/>
        </p:nvPicPr>
        <p:blipFill>
          <a:blip r:embed="rId6">
            <a:alphaModFix/>
          </a:blip>
          <a:stretch>
            <a:fillRect/>
          </a:stretch>
        </p:blipFill>
        <p:spPr>
          <a:xfrm>
            <a:off x="7812939" y="4107585"/>
            <a:ext cx="2034796" cy="1475555"/>
          </a:xfrm>
          <a:prstGeom prst="rect">
            <a:avLst/>
          </a:prstGeom>
          <a:noFill/>
          <a:ln>
            <a:noFill/>
          </a:ln>
        </p:spPr>
      </p:pic>
      <p:cxnSp>
        <p:nvCxnSpPr>
          <p:cNvPr id="17" name="Google Shape;268;p49">
            <a:extLst>
              <a:ext uri="{FF2B5EF4-FFF2-40B4-BE49-F238E27FC236}">
                <a16:creationId xmlns:a16="http://schemas.microsoft.com/office/drawing/2014/main" id="{CB682526-F706-C74B-9CD4-FC72E373B7F6}"/>
              </a:ext>
            </a:extLst>
          </p:cNvPr>
          <p:cNvCxnSpPr/>
          <p:nvPr/>
        </p:nvCxnSpPr>
        <p:spPr>
          <a:xfrm>
            <a:off x="3499417" y="1544133"/>
            <a:ext cx="0" cy="4673600"/>
          </a:xfrm>
          <a:prstGeom prst="straightConnector1">
            <a:avLst/>
          </a:prstGeom>
          <a:noFill/>
          <a:ln w="152400" cap="flat" cmpd="sng">
            <a:solidFill>
              <a:srgbClr val="000000"/>
            </a:solidFill>
            <a:prstDash val="solid"/>
            <a:round/>
            <a:headEnd type="none" w="med" len="med"/>
            <a:tailEnd type="none" w="med" len="med"/>
          </a:ln>
        </p:spPr>
      </p:cxnSp>
      <p:sp>
        <p:nvSpPr>
          <p:cNvPr id="18" name="Google Shape;269;p49">
            <a:extLst>
              <a:ext uri="{FF2B5EF4-FFF2-40B4-BE49-F238E27FC236}">
                <a16:creationId xmlns:a16="http://schemas.microsoft.com/office/drawing/2014/main" id="{2856BFEB-A146-F14B-88E1-0830FDE87638}"/>
              </a:ext>
            </a:extLst>
          </p:cNvPr>
          <p:cNvSpPr txBox="1"/>
          <p:nvPr/>
        </p:nvSpPr>
        <p:spPr>
          <a:xfrm>
            <a:off x="458000" y="4766477"/>
            <a:ext cx="2888800" cy="1263600"/>
          </a:xfrm>
          <a:prstGeom prst="rect">
            <a:avLst/>
          </a:prstGeom>
          <a:noFill/>
          <a:ln>
            <a:noFill/>
          </a:ln>
        </p:spPr>
        <p:txBody>
          <a:bodyPr spcFirstLastPara="1" wrap="square" lIns="121900" tIns="121900" rIns="121900" bIns="121900" anchor="t" anchorCtr="0">
            <a:noAutofit/>
          </a:bodyPr>
          <a:lstStyle/>
          <a:p>
            <a:r>
              <a:rPr lang="en" sz="3200"/>
              <a:t>What we wish we could get</a:t>
            </a:r>
            <a:endParaRPr sz="3200"/>
          </a:p>
        </p:txBody>
      </p:sp>
      <p:sp>
        <p:nvSpPr>
          <p:cNvPr id="19" name="Google Shape;270;p49">
            <a:extLst>
              <a:ext uri="{FF2B5EF4-FFF2-40B4-BE49-F238E27FC236}">
                <a16:creationId xmlns:a16="http://schemas.microsoft.com/office/drawing/2014/main" id="{3F43EB15-920F-5240-A8B7-175024D8A92A}"/>
              </a:ext>
            </a:extLst>
          </p:cNvPr>
          <p:cNvSpPr txBox="1"/>
          <p:nvPr/>
        </p:nvSpPr>
        <p:spPr>
          <a:xfrm>
            <a:off x="3769033" y="4806967"/>
            <a:ext cx="2034800" cy="1223200"/>
          </a:xfrm>
          <a:prstGeom prst="rect">
            <a:avLst/>
          </a:prstGeom>
          <a:noFill/>
          <a:ln>
            <a:noFill/>
          </a:ln>
        </p:spPr>
        <p:txBody>
          <a:bodyPr spcFirstLastPara="1" wrap="square" lIns="121900" tIns="121900" rIns="121900" bIns="121900" anchor="t" anchorCtr="0">
            <a:noAutofit/>
          </a:bodyPr>
          <a:lstStyle/>
          <a:p>
            <a:r>
              <a:rPr lang="en" sz="3200" dirty="0"/>
              <a:t>What we really get</a:t>
            </a:r>
            <a:endParaRPr sz="3200" dirty="0"/>
          </a:p>
        </p:txBody>
      </p:sp>
      <p:sp>
        <p:nvSpPr>
          <p:cNvPr id="20" name="Google Shape;271;p49">
            <a:extLst>
              <a:ext uri="{FF2B5EF4-FFF2-40B4-BE49-F238E27FC236}">
                <a16:creationId xmlns:a16="http://schemas.microsoft.com/office/drawing/2014/main" id="{5E8AA8BC-4DDC-254F-B729-DCED1E0586F2}"/>
              </a:ext>
            </a:extLst>
          </p:cNvPr>
          <p:cNvSpPr/>
          <p:nvPr/>
        </p:nvSpPr>
        <p:spPr>
          <a:xfrm>
            <a:off x="1726233" y="4364267"/>
            <a:ext cx="1515200" cy="3288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 name="Google Shape;272;p49">
            <a:extLst>
              <a:ext uri="{FF2B5EF4-FFF2-40B4-BE49-F238E27FC236}">
                <a16:creationId xmlns:a16="http://schemas.microsoft.com/office/drawing/2014/main" id="{B8CBA718-61A1-3A46-AE60-02C73347F140}"/>
              </a:ext>
            </a:extLst>
          </p:cNvPr>
          <p:cNvSpPr/>
          <p:nvPr/>
        </p:nvSpPr>
        <p:spPr>
          <a:xfrm flipH="1">
            <a:off x="3769033" y="4364167"/>
            <a:ext cx="1256800" cy="3288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744112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7D5F-0621-E94E-9308-6B0FFD2A9A18}"/>
              </a:ext>
            </a:extLst>
          </p:cNvPr>
          <p:cNvSpPr>
            <a:spLocks noGrp="1"/>
          </p:cNvSpPr>
          <p:nvPr>
            <p:ph type="title"/>
          </p:nvPr>
        </p:nvSpPr>
        <p:spPr/>
        <p:txBody>
          <a:bodyPr/>
          <a:lstStyle/>
          <a:p>
            <a:r>
              <a:rPr lang="en" dirty="0"/>
              <a:t>Key to Resampling</a:t>
            </a:r>
            <a:endParaRPr lang="en-US" dirty="0"/>
          </a:p>
        </p:txBody>
      </p:sp>
      <p:sp>
        <p:nvSpPr>
          <p:cNvPr id="3" name="Content Placeholder 2">
            <a:extLst>
              <a:ext uri="{FF2B5EF4-FFF2-40B4-BE49-F238E27FC236}">
                <a16:creationId xmlns:a16="http://schemas.microsoft.com/office/drawing/2014/main" id="{AA92DA82-5B16-0C4F-81B2-6FA3D7CAA1E6}"/>
              </a:ext>
            </a:extLst>
          </p:cNvPr>
          <p:cNvSpPr>
            <a:spLocks noGrp="1"/>
          </p:cNvSpPr>
          <p:nvPr>
            <p:ph idx="1"/>
          </p:nvPr>
        </p:nvSpPr>
        <p:spPr>
          <a:xfrm>
            <a:off x="609601" y="1803788"/>
            <a:ext cx="4572000" cy="4322377"/>
          </a:xfrm>
        </p:spPr>
        <p:txBody>
          <a:bodyPr/>
          <a:lstStyle/>
          <a:p>
            <a:r>
              <a:rPr lang="en-US" dirty="0"/>
              <a:t>From the original sample,</a:t>
            </a:r>
          </a:p>
          <a:p>
            <a:pPr lvl="1"/>
            <a:r>
              <a:rPr lang="en-US" dirty="0"/>
              <a:t>draw at random</a:t>
            </a:r>
          </a:p>
          <a:p>
            <a:pPr lvl="1"/>
            <a:r>
              <a:rPr lang="en-US" dirty="0"/>
              <a:t>with replacement</a:t>
            </a:r>
          </a:p>
          <a:p>
            <a:pPr lvl="1"/>
            <a:r>
              <a:rPr lang="en-US" dirty="0"/>
              <a:t>as many values as the original sample contained</a:t>
            </a:r>
          </a:p>
          <a:p>
            <a:pPr marL="0" indent="0">
              <a:buNone/>
            </a:pPr>
            <a:endParaRPr lang="en-US" dirty="0"/>
          </a:p>
          <a:p>
            <a:r>
              <a:rPr lang="en-US" dirty="0"/>
              <a:t>The size of the new sample has to be the same as the original one, so that the two estimates are comparable.</a:t>
            </a:r>
          </a:p>
          <a:p>
            <a:endParaRPr lang="en-US" dirty="0"/>
          </a:p>
        </p:txBody>
      </p:sp>
      <p:sp>
        <p:nvSpPr>
          <p:cNvPr id="4" name="Slide Number Placeholder 3">
            <a:extLst>
              <a:ext uri="{FF2B5EF4-FFF2-40B4-BE49-F238E27FC236}">
                <a16:creationId xmlns:a16="http://schemas.microsoft.com/office/drawing/2014/main" id="{E9E07993-64CE-BF4C-A374-C9BBD9DB499C}"/>
              </a:ext>
            </a:extLst>
          </p:cNvPr>
          <p:cNvSpPr>
            <a:spLocks noGrp="1"/>
          </p:cNvSpPr>
          <p:nvPr>
            <p:ph type="sldNum" sz="quarter" idx="11"/>
          </p:nvPr>
        </p:nvSpPr>
        <p:spPr/>
        <p:txBody>
          <a:bodyPr/>
          <a:lstStyle/>
          <a:p>
            <a:fld id="{AE9108BD-1B63-5E42-A3EF-D85B2E21F76C}" type="slidenum">
              <a:rPr lang="en-US" smtClean="0"/>
              <a:t>36</a:t>
            </a:fld>
            <a:endParaRPr lang="en-US"/>
          </a:p>
        </p:txBody>
      </p:sp>
      <p:sp>
        <p:nvSpPr>
          <p:cNvPr id="5" name="Freeform 2">
            <a:extLst>
              <a:ext uri="{FF2B5EF4-FFF2-40B4-BE49-F238E27FC236}">
                <a16:creationId xmlns:a16="http://schemas.microsoft.com/office/drawing/2014/main" id="{C4F925EC-1424-F847-BBF0-1CAF86527B66}"/>
              </a:ext>
            </a:extLst>
          </p:cNvPr>
          <p:cNvSpPr>
            <a:spLocks/>
          </p:cNvSpPr>
          <p:nvPr/>
        </p:nvSpPr>
        <p:spPr bwMode="auto">
          <a:xfrm>
            <a:off x="5181601" y="2819031"/>
            <a:ext cx="3138056" cy="3016619"/>
          </a:xfrm>
          <a:custGeom>
            <a:avLst/>
            <a:gdLst>
              <a:gd name="T0" fmla="*/ 597 w 2400"/>
              <a:gd name="T1" fmla="*/ 117 h 2153"/>
              <a:gd name="T2" fmla="*/ 440 w 2400"/>
              <a:gd name="T3" fmla="*/ 184 h 2153"/>
              <a:gd name="T4" fmla="*/ 299 w 2400"/>
              <a:gd name="T5" fmla="*/ 269 h 2153"/>
              <a:gd name="T6" fmla="*/ 183 w 2400"/>
              <a:gd name="T7" fmla="*/ 372 h 2153"/>
              <a:gd name="T8" fmla="*/ 91 w 2400"/>
              <a:gd name="T9" fmla="*/ 490 h 2153"/>
              <a:gd name="T10" fmla="*/ 29 w 2400"/>
              <a:gd name="T11" fmla="*/ 619 h 2153"/>
              <a:gd name="T12" fmla="*/ 0 w 2400"/>
              <a:gd name="T13" fmla="*/ 752 h 2153"/>
              <a:gd name="T14" fmla="*/ 4 w 2400"/>
              <a:gd name="T15" fmla="*/ 885 h 2153"/>
              <a:gd name="T16" fmla="*/ 44 w 2400"/>
              <a:gd name="T17" fmla="*/ 1018 h 2153"/>
              <a:gd name="T18" fmla="*/ 103 w 2400"/>
              <a:gd name="T19" fmla="*/ 1168 h 2153"/>
              <a:gd name="T20" fmla="*/ 163 w 2400"/>
              <a:gd name="T21" fmla="*/ 1311 h 2153"/>
              <a:gd name="T22" fmla="*/ 217 w 2400"/>
              <a:gd name="T23" fmla="*/ 1444 h 2153"/>
              <a:gd name="T24" fmla="*/ 260 w 2400"/>
              <a:gd name="T25" fmla="*/ 1564 h 2153"/>
              <a:gd name="T26" fmla="*/ 295 w 2400"/>
              <a:gd name="T27" fmla="*/ 1659 h 2153"/>
              <a:gd name="T28" fmla="*/ 317 w 2400"/>
              <a:gd name="T29" fmla="*/ 1732 h 2153"/>
              <a:gd name="T30" fmla="*/ 329 w 2400"/>
              <a:gd name="T31" fmla="*/ 1778 h 2153"/>
              <a:gd name="T32" fmla="*/ 328 w 2400"/>
              <a:gd name="T33" fmla="*/ 1796 h 2153"/>
              <a:gd name="T34" fmla="*/ 383 w 2400"/>
              <a:gd name="T35" fmla="*/ 1890 h 2153"/>
              <a:gd name="T36" fmla="*/ 467 w 2400"/>
              <a:gd name="T37" fmla="*/ 1971 h 2153"/>
              <a:gd name="T38" fmla="*/ 581 w 2400"/>
              <a:gd name="T39" fmla="*/ 2045 h 2153"/>
              <a:gd name="T40" fmla="*/ 710 w 2400"/>
              <a:gd name="T41" fmla="*/ 2096 h 2153"/>
              <a:gd name="T42" fmla="*/ 860 w 2400"/>
              <a:gd name="T43" fmla="*/ 2135 h 2153"/>
              <a:gd name="T44" fmla="*/ 1022 w 2400"/>
              <a:gd name="T45" fmla="*/ 2152 h 2153"/>
              <a:gd name="T46" fmla="*/ 1191 w 2400"/>
              <a:gd name="T47" fmla="*/ 2149 h 2153"/>
              <a:gd name="T48" fmla="*/ 1358 w 2400"/>
              <a:gd name="T49" fmla="*/ 2127 h 2153"/>
              <a:gd name="T50" fmla="*/ 1527 w 2400"/>
              <a:gd name="T51" fmla="*/ 2084 h 2153"/>
              <a:gd name="T52" fmla="*/ 1693 w 2400"/>
              <a:gd name="T53" fmla="*/ 2026 h 2153"/>
              <a:gd name="T54" fmla="*/ 1848 w 2400"/>
              <a:gd name="T55" fmla="*/ 1960 h 2153"/>
              <a:gd name="T56" fmla="*/ 1984 w 2400"/>
              <a:gd name="T57" fmla="*/ 1880 h 2153"/>
              <a:gd name="T58" fmla="*/ 2099 w 2400"/>
              <a:gd name="T59" fmla="*/ 1794 h 2153"/>
              <a:gd name="T60" fmla="*/ 2185 w 2400"/>
              <a:gd name="T61" fmla="*/ 1705 h 2153"/>
              <a:gd name="T62" fmla="*/ 2241 w 2400"/>
              <a:gd name="T63" fmla="*/ 1613 h 2153"/>
              <a:gd name="T64" fmla="*/ 2268 w 2400"/>
              <a:gd name="T65" fmla="*/ 1522 h 2153"/>
              <a:gd name="T66" fmla="*/ 2267 w 2400"/>
              <a:gd name="T67" fmla="*/ 1437 h 2153"/>
              <a:gd name="T68" fmla="*/ 2229 w 2400"/>
              <a:gd name="T69" fmla="*/ 1329 h 2153"/>
              <a:gd name="T70" fmla="*/ 2193 w 2400"/>
              <a:gd name="T71" fmla="*/ 1199 h 2153"/>
              <a:gd name="T72" fmla="*/ 2180 w 2400"/>
              <a:gd name="T73" fmla="*/ 1076 h 2153"/>
              <a:gd name="T74" fmla="*/ 2188 w 2400"/>
              <a:gd name="T75" fmla="*/ 968 h 2153"/>
              <a:gd name="T76" fmla="*/ 2221 w 2400"/>
              <a:gd name="T77" fmla="*/ 879 h 2153"/>
              <a:gd name="T78" fmla="*/ 2270 w 2400"/>
              <a:gd name="T79" fmla="*/ 813 h 2153"/>
              <a:gd name="T80" fmla="*/ 2337 w 2400"/>
              <a:gd name="T81" fmla="*/ 780 h 2153"/>
              <a:gd name="T82" fmla="*/ 2375 w 2400"/>
              <a:gd name="T83" fmla="*/ 754 h 2153"/>
              <a:gd name="T84" fmla="*/ 2395 w 2400"/>
              <a:gd name="T85" fmla="*/ 699 h 2153"/>
              <a:gd name="T86" fmla="*/ 2399 w 2400"/>
              <a:gd name="T87" fmla="*/ 618 h 2153"/>
              <a:gd name="T88" fmla="*/ 2384 w 2400"/>
              <a:gd name="T89" fmla="*/ 521 h 2153"/>
              <a:gd name="T90" fmla="*/ 2351 w 2400"/>
              <a:gd name="T91" fmla="*/ 413 h 2153"/>
              <a:gd name="T92" fmla="*/ 2307 w 2400"/>
              <a:gd name="T93" fmla="*/ 313 h 2153"/>
              <a:gd name="T94" fmla="*/ 2236 w 2400"/>
              <a:gd name="T95" fmla="*/ 229 h 2153"/>
              <a:gd name="T96" fmla="*/ 2140 w 2400"/>
              <a:gd name="T97" fmla="*/ 156 h 2153"/>
              <a:gd name="T98" fmla="*/ 2016 w 2400"/>
              <a:gd name="T99" fmla="*/ 97 h 2153"/>
              <a:gd name="T100" fmla="*/ 1865 w 2400"/>
              <a:gd name="T101" fmla="*/ 50 h 2153"/>
              <a:gd name="T102" fmla="*/ 1696 w 2400"/>
              <a:gd name="T103" fmla="*/ 20 h 2153"/>
              <a:gd name="T104" fmla="*/ 1507 w 2400"/>
              <a:gd name="T105" fmla="*/ 2 h 2153"/>
              <a:gd name="T106" fmla="*/ 1310 w 2400"/>
              <a:gd name="T107" fmla="*/ 4 h 2153"/>
              <a:gd name="T108" fmla="*/ 1104 w 2400"/>
              <a:gd name="T109" fmla="*/ 17 h 2153"/>
              <a:gd name="T110" fmla="*/ 890 w 2400"/>
              <a:gd name="T111" fmla="*/ 48 h 2153"/>
              <a:gd name="T112" fmla="*/ 681 w 2400"/>
              <a:gd name="T113" fmla="*/ 9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0" h="2153">
                <a:moveTo>
                  <a:pt x="681" y="93"/>
                </a:moveTo>
                <a:lnTo>
                  <a:pt x="597" y="117"/>
                </a:lnTo>
                <a:lnTo>
                  <a:pt x="516" y="147"/>
                </a:lnTo>
                <a:lnTo>
                  <a:pt x="440" y="184"/>
                </a:lnTo>
                <a:lnTo>
                  <a:pt x="365" y="224"/>
                </a:lnTo>
                <a:lnTo>
                  <a:pt x="299" y="269"/>
                </a:lnTo>
                <a:lnTo>
                  <a:pt x="237" y="319"/>
                </a:lnTo>
                <a:lnTo>
                  <a:pt x="183" y="372"/>
                </a:lnTo>
                <a:lnTo>
                  <a:pt x="132" y="431"/>
                </a:lnTo>
                <a:lnTo>
                  <a:pt x="91" y="490"/>
                </a:lnTo>
                <a:lnTo>
                  <a:pt x="55" y="553"/>
                </a:lnTo>
                <a:lnTo>
                  <a:pt x="29" y="619"/>
                </a:lnTo>
                <a:lnTo>
                  <a:pt x="10" y="685"/>
                </a:lnTo>
                <a:lnTo>
                  <a:pt x="0" y="752"/>
                </a:lnTo>
                <a:lnTo>
                  <a:pt x="0" y="820"/>
                </a:lnTo>
                <a:lnTo>
                  <a:pt x="4" y="885"/>
                </a:lnTo>
                <a:lnTo>
                  <a:pt x="19" y="951"/>
                </a:lnTo>
                <a:lnTo>
                  <a:pt x="44" y="1018"/>
                </a:lnTo>
                <a:lnTo>
                  <a:pt x="76" y="1091"/>
                </a:lnTo>
                <a:lnTo>
                  <a:pt x="103" y="1168"/>
                </a:lnTo>
                <a:lnTo>
                  <a:pt x="135" y="1240"/>
                </a:lnTo>
                <a:lnTo>
                  <a:pt x="163" y="1311"/>
                </a:lnTo>
                <a:lnTo>
                  <a:pt x="190" y="1379"/>
                </a:lnTo>
                <a:lnTo>
                  <a:pt x="217" y="1444"/>
                </a:lnTo>
                <a:lnTo>
                  <a:pt x="237" y="1506"/>
                </a:lnTo>
                <a:lnTo>
                  <a:pt x="260" y="1564"/>
                </a:lnTo>
                <a:lnTo>
                  <a:pt x="277" y="1613"/>
                </a:lnTo>
                <a:lnTo>
                  <a:pt x="295" y="1659"/>
                </a:lnTo>
                <a:lnTo>
                  <a:pt x="308" y="1697"/>
                </a:lnTo>
                <a:lnTo>
                  <a:pt x="317" y="1732"/>
                </a:lnTo>
                <a:lnTo>
                  <a:pt x="324" y="1757"/>
                </a:lnTo>
                <a:lnTo>
                  <a:pt x="329" y="1778"/>
                </a:lnTo>
                <a:lnTo>
                  <a:pt x="330" y="1788"/>
                </a:lnTo>
                <a:lnTo>
                  <a:pt x="328" y="1796"/>
                </a:lnTo>
                <a:lnTo>
                  <a:pt x="352" y="1843"/>
                </a:lnTo>
                <a:lnTo>
                  <a:pt x="383" y="1890"/>
                </a:lnTo>
                <a:lnTo>
                  <a:pt x="420" y="1932"/>
                </a:lnTo>
                <a:lnTo>
                  <a:pt x="467" y="1971"/>
                </a:lnTo>
                <a:lnTo>
                  <a:pt x="521" y="2011"/>
                </a:lnTo>
                <a:lnTo>
                  <a:pt x="581" y="2045"/>
                </a:lnTo>
                <a:lnTo>
                  <a:pt x="645" y="2072"/>
                </a:lnTo>
                <a:lnTo>
                  <a:pt x="710" y="2096"/>
                </a:lnTo>
                <a:lnTo>
                  <a:pt x="785" y="2119"/>
                </a:lnTo>
                <a:lnTo>
                  <a:pt x="860" y="2135"/>
                </a:lnTo>
                <a:lnTo>
                  <a:pt x="941" y="2145"/>
                </a:lnTo>
                <a:lnTo>
                  <a:pt x="1022" y="2152"/>
                </a:lnTo>
                <a:lnTo>
                  <a:pt x="1105" y="2150"/>
                </a:lnTo>
                <a:lnTo>
                  <a:pt x="1191" y="2149"/>
                </a:lnTo>
                <a:lnTo>
                  <a:pt x="1275" y="2139"/>
                </a:lnTo>
                <a:lnTo>
                  <a:pt x="1358" y="2127"/>
                </a:lnTo>
                <a:lnTo>
                  <a:pt x="1442" y="2109"/>
                </a:lnTo>
                <a:lnTo>
                  <a:pt x="1527" y="2084"/>
                </a:lnTo>
                <a:lnTo>
                  <a:pt x="1614" y="2056"/>
                </a:lnTo>
                <a:lnTo>
                  <a:pt x="1693" y="2026"/>
                </a:lnTo>
                <a:lnTo>
                  <a:pt x="1773" y="1992"/>
                </a:lnTo>
                <a:lnTo>
                  <a:pt x="1848" y="1960"/>
                </a:lnTo>
                <a:lnTo>
                  <a:pt x="1920" y="1919"/>
                </a:lnTo>
                <a:lnTo>
                  <a:pt x="1984" y="1880"/>
                </a:lnTo>
                <a:lnTo>
                  <a:pt x="2045" y="1837"/>
                </a:lnTo>
                <a:lnTo>
                  <a:pt x="2099" y="1794"/>
                </a:lnTo>
                <a:lnTo>
                  <a:pt x="2144" y="1751"/>
                </a:lnTo>
                <a:lnTo>
                  <a:pt x="2185" y="1705"/>
                </a:lnTo>
                <a:lnTo>
                  <a:pt x="2216" y="1659"/>
                </a:lnTo>
                <a:lnTo>
                  <a:pt x="2241" y="1613"/>
                </a:lnTo>
                <a:lnTo>
                  <a:pt x="2260" y="1567"/>
                </a:lnTo>
                <a:lnTo>
                  <a:pt x="2268" y="1522"/>
                </a:lnTo>
                <a:lnTo>
                  <a:pt x="2269" y="1479"/>
                </a:lnTo>
                <a:lnTo>
                  <a:pt x="2267" y="1437"/>
                </a:lnTo>
                <a:lnTo>
                  <a:pt x="2255" y="1396"/>
                </a:lnTo>
                <a:lnTo>
                  <a:pt x="2229" y="1329"/>
                </a:lnTo>
                <a:lnTo>
                  <a:pt x="2210" y="1264"/>
                </a:lnTo>
                <a:lnTo>
                  <a:pt x="2193" y="1199"/>
                </a:lnTo>
                <a:lnTo>
                  <a:pt x="2183" y="1136"/>
                </a:lnTo>
                <a:lnTo>
                  <a:pt x="2180" y="1076"/>
                </a:lnTo>
                <a:lnTo>
                  <a:pt x="2182" y="1019"/>
                </a:lnTo>
                <a:lnTo>
                  <a:pt x="2188" y="968"/>
                </a:lnTo>
                <a:lnTo>
                  <a:pt x="2201" y="920"/>
                </a:lnTo>
                <a:lnTo>
                  <a:pt x="2221" y="879"/>
                </a:lnTo>
                <a:lnTo>
                  <a:pt x="2243" y="842"/>
                </a:lnTo>
                <a:lnTo>
                  <a:pt x="2270" y="813"/>
                </a:lnTo>
                <a:lnTo>
                  <a:pt x="2301" y="791"/>
                </a:lnTo>
                <a:lnTo>
                  <a:pt x="2337" y="780"/>
                </a:lnTo>
                <a:lnTo>
                  <a:pt x="2356" y="770"/>
                </a:lnTo>
                <a:lnTo>
                  <a:pt x="2375" y="754"/>
                </a:lnTo>
                <a:lnTo>
                  <a:pt x="2388" y="730"/>
                </a:lnTo>
                <a:lnTo>
                  <a:pt x="2395" y="699"/>
                </a:lnTo>
                <a:lnTo>
                  <a:pt x="2398" y="664"/>
                </a:lnTo>
                <a:lnTo>
                  <a:pt x="2399" y="618"/>
                </a:lnTo>
                <a:lnTo>
                  <a:pt x="2393" y="570"/>
                </a:lnTo>
                <a:lnTo>
                  <a:pt x="2384" y="521"/>
                </a:lnTo>
                <a:lnTo>
                  <a:pt x="2371" y="467"/>
                </a:lnTo>
                <a:lnTo>
                  <a:pt x="2351" y="413"/>
                </a:lnTo>
                <a:lnTo>
                  <a:pt x="2331" y="355"/>
                </a:lnTo>
                <a:lnTo>
                  <a:pt x="2307" y="313"/>
                </a:lnTo>
                <a:lnTo>
                  <a:pt x="2278" y="269"/>
                </a:lnTo>
                <a:lnTo>
                  <a:pt x="2236" y="229"/>
                </a:lnTo>
                <a:lnTo>
                  <a:pt x="2193" y="192"/>
                </a:lnTo>
                <a:lnTo>
                  <a:pt x="2140" y="156"/>
                </a:lnTo>
                <a:lnTo>
                  <a:pt x="2081" y="125"/>
                </a:lnTo>
                <a:lnTo>
                  <a:pt x="2016" y="97"/>
                </a:lnTo>
                <a:lnTo>
                  <a:pt x="1942" y="74"/>
                </a:lnTo>
                <a:lnTo>
                  <a:pt x="1865" y="50"/>
                </a:lnTo>
                <a:lnTo>
                  <a:pt x="1785" y="33"/>
                </a:lnTo>
                <a:lnTo>
                  <a:pt x="1696" y="20"/>
                </a:lnTo>
                <a:lnTo>
                  <a:pt x="1604" y="8"/>
                </a:lnTo>
                <a:lnTo>
                  <a:pt x="1507" y="2"/>
                </a:lnTo>
                <a:lnTo>
                  <a:pt x="1411" y="0"/>
                </a:lnTo>
                <a:lnTo>
                  <a:pt x="1310" y="4"/>
                </a:lnTo>
                <a:lnTo>
                  <a:pt x="1206" y="8"/>
                </a:lnTo>
                <a:lnTo>
                  <a:pt x="1104" y="17"/>
                </a:lnTo>
                <a:lnTo>
                  <a:pt x="998" y="33"/>
                </a:lnTo>
                <a:lnTo>
                  <a:pt x="890" y="48"/>
                </a:lnTo>
                <a:lnTo>
                  <a:pt x="786" y="69"/>
                </a:lnTo>
                <a:lnTo>
                  <a:pt x="681" y="93"/>
                </a:lnTo>
              </a:path>
            </a:pathLst>
          </a:custGeom>
          <a:solidFill>
            <a:schemeClr val="accent3">
              <a:lumMod val="20000"/>
              <a:lumOff val="80000"/>
            </a:schemeClr>
          </a:solidFill>
          <a:ln w="12700" cap="rnd" cmpd="sng">
            <a:solidFill>
              <a:srgbClr val="000000"/>
            </a:solidFill>
            <a:prstDash val="solid"/>
            <a:round/>
            <a:headEnd type="none" w="med" len="med"/>
            <a:tailEnd type="none" w="med" len="med"/>
          </a:ln>
          <a:effectLst>
            <a:outerShdw blurRad="63500" dist="107763" dir="2700000" algn="ctr" rotWithShape="0">
              <a:srgbClr val="000000"/>
            </a:outerShdw>
          </a:effectLst>
        </p:spPr>
        <p:txBody>
          <a:bodyPr/>
          <a:lstStyle/>
          <a:p>
            <a:endParaRPr lang="en-US"/>
          </a:p>
        </p:txBody>
      </p:sp>
      <p:sp>
        <p:nvSpPr>
          <p:cNvPr id="6" name="Rectangle 4">
            <a:extLst>
              <a:ext uri="{FF2B5EF4-FFF2-40B4-BE49-F238E27FC236}">
                <a16:creationId xmlns:a16="http://schemas.microsoft.com/office/drawing/2014/main" id="{DFE9B388-AD29-074B-B13E-962CBEABD635}"/>
              </a:ext>
            </a:extLst>
          </p:cNvPr>
          <p:cNvSpPr>
            <a:spLocks noChangeArrowheads="1"/>
          </p:cNvSpPr>
          <p:nvPr/>
        </p:nvSpPr>
        <p:spPr bwMode="auto">
          <a:xfrm>
            <a:off x="5482433" y="2971754"/>
            <a:ext cx="205009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gn="ctr">
              <a:spcBef>
                <a:spcPct val="50000"/>
              </a:spcBef>
            </a:pPr>
            <a:r>
              <a:rPr lang="en-US" altLang="x-none" sz="2400" b="1" dirty="0">
                <a:solidFill>
                  <a:schemeClr val="tx2"/>
                </a:solidFill>
              </a:rPr>
              <a:t>Unknown Relationship</a:t>
            </a:r>
          </a:p>
        </p:txBody>
      </p:sp>
      <p:sp>
        <p:nvSpPr>
          <p:cNvPr id="7" name="Rectangle 5">
            <a:extLst>
              <a:ext uri="{FF2B5EF4-FFF2-40B4-BE49-F238E27FC236}">
                <a16:creationId xmlns:a16="http://schemas.microsoft.com/office/drawing/2014/main" id="{2D90D75D-CFD5-9C4B-ABF6-74E8C1709C0E}"/>
              </a:ext>
            </a:extLst>
          </p:cNvPr>
          <p:cNvSpPr>
            <a:spLocks noChangeArrowheads="1"/>
          </p:cNvSpPr>
          <p:nvPr/>
        </p:nvSpPr>
        <p:spPr bwMode="auto">
          <a:xfrm>
            <a:off x="5425441" y="2143690"/>
            <a:ext cx="2108396"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spcBef>
                <a:spcPct val="50000"/>
              </a:spcBef>
            </a:pPr>
            <a:r>
              <a:rPr lang="en-US" altLang="x-none" sz="2800" b="1" dirty="0"/>
              <a:t>Population</a:t>
            </a:r>
          </a:p>
        </p:txBody>
      </p:sp>
      <p:sp>
        <p:nvSpPr>
          <p:cNvPr id="8" name="Rectangle 6">
            <a:extLst>
              <a:ext uri="{FF2B5EF4-FFF2-40B4-BE49-F238E27FC236}">
                <a16:creationId xmlns:a16="http://schemas.microsoft.com/office/drawing/2014/main" id="{9829BA89-6DEA-C046-BF23-36319B653426}"/>
              </a:ext>
            </a:extLst>
          </p:cNvPr>
          <p:cNvSpPr>
            <a:spLocks noChangeArrowheads="1"/>
          </p:cNvSpPr>
          <p:nvPr/>
        </p:nvSpPr>
        <p:spPr bwMode="auto">
          <a:xfrm>
            <a:off x="8906733" y="1114645"/>
            <a:ext cx="2570591" cy="45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800" b="1" dirty="0"/>
              <a:t>Random Sample</a:t>
            </a:r>
          </a:p>
        </p:txBody>
      </p:sp>
      <p:sp>
        <p:nvSpPr>
          <p:cNvPr id="10" name="Oval 8">
            <a:extLst>
              <a:ext uri="{FF2B5EF4-FFF2-40B4-BE49-F238E27FC236}">
                <a16:creationId xmlns:a16="http://schemas.microsoft.com/office/drawing/2014/main" id="{838BA0DB-F924-2C41-BEBB-1C4051BA4C8E}"/>
              </a:ext>
            </a:extLst>
          </p:cNvPr>
          <p:cNvSpPr>
            <a:spLocks noChangeArrowheads="1"/>
          </p:cNvSpPr>
          <p:nvPr/>
        </p:nvSpPr>
        <p:spPr bwMode="auto">
          <a:xfrm>
            <a:off x="6252462" y="4371476"/>
            <a:ext cx="1307523" cy="863092"/>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11" name="Object 9">
            <a:hlinkClick r:id="" action="ppaction://ole?verb=0"/>
            <a:extLst>
              <a:ext uri="{FF2B5EF4-FFF2-40B4-BE49-F238E27FC236}">
                <a16:creationId xmlns:a16="http://schemas.microsoft.com/office/drawing/2014/main" id="{835937CB-5FD0-854F-B6C7-FF6CF2ABF379}"/>
              </a:ext>
            </a:extLst>
          </p:cNvPr>
          <p:cNvGraphicFramePr>
            <a:graphicFrameLocks/>
          </p:cNvGraphicFramePr>
          <p:nvPr>
            <p:extLst>
              <p:ext uri="{D42A27DB-BD31-4B8C-83A1-F6EECF244321}">
                <p14:modId xmlns:p14="http://schemas.microsoft.com/office/powerpoint/2010/main" val="1040181244"/>
              </p:ext>
            </p:extLst>
          </p:nvPr>
        </p:nvGraphicFramePr>
        <p:xfrm>
          <a:off x="5280974" y="3790011"/>
          <a:ext cx="2679115" cy="404924"/>
        </p:xfrm>
        <a:graphic>
          <a:graphicData uri="http://schemas.openxmlformats.org/presentationml/2006/ole">
            <mc:AlternateContent xmlns:mc="http://schemas.openxmlformats.org/markup-compatibility/2006">
              <mc:Choice xmlns:v="urn:schemas-microsoft-com:vml" Requires="v">
                <p:oleObj spid="_x0000_s16421" name="MathType Equation" r:id="rId3" imgW="3260520" imgH="466560" progId="Equation">
                  <p:embed/>
                </p:oleObj>
              </mc:Choice>
              <mc:Fallback>
                <p:oleObj name="MathType Equation" r:id="rId3" imgW="3260520" imgH="466560" progId="Equation">
                  <p:embed/>
                  <p:pic>
                    <p:nvPicPr>
                      <p:cNvPr id="69641" name="Object 9">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0974" y="3790011"/>
                        <a:ext cx="2679115" cy="404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2" name="Object 10">
            <a:hlinkClick r:id="" action="ppaction://ole?verb=0"/>
            <a:extLst>
              <a:ext uri="{FF2B5EF4-FFF2-40B4-BE49-F238E27FC236}">
                <a16:creationId xmlns:a16="http://schemas.microsoft.com/office/drawing/2014/main" id="{F91CDA74-8176-4241-A889-3C1AFFA4384D}"/>
              </a:ext>
            </a:extLst>
          </p:cNvPr>
          <p:cNvGraphicFramePr>
            <a:graphicFrameLocks/>
          </p:cNvGraphicFramePr>
          <p:nvPr>
            <p:extLst>
              <p:ext uri="{D42A27DB-BD31-4B8C-83A1-F6EECF244321}">
                <p14:modId xmlns:p14="http://schemas.microsoft.com/office/powerpoint/2010/main" val="2831336600"/>
              </p:ext>
            </p:extLst>
          </p:nvPr>
        </p:nvGraphicFramePr>
        <p:xfrm>
          <a:off x="8969605" y="5436801"/>
          <a:ext cx="2879166" cy="631907"/>
        </p:xfrm>
        <a:graphic>
          <a:graphicData uri="http://schemas.openxmlformats.org/presentationml/2006/ole">
            <mc:AlternateContent xmlns:mc="http://schemas.openxmlformats.org/markup-compatibility/2006">
              <mc:Choice xmlns:v="urn:schemas-microsoft-com:vml" Requires="v">
                <p:oleObj spid="_x0000_s16422" name="MathType Equation" r:id="rId5" imgW="3503520" imgH="722160" progId="Equation">
                  <p:embed/>
                </p:oleObj>
              </mc:Choice>
              <mc:Fallback>
                <p:oleObj name="MathType Equation" r:id="rId5" imgW="3503520" imgH="722160" progId="Equation">
                  <p:embed/>
                  <p:pic>
                    <p:nvPicPr>
                      <p:cNvPr id="69642" name="Object 10">
                        <a:hlinkClick r:id="" action="ppaction://ole?verb=0"/>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69605" y="5436801"/>
                        <a:ext cx="2879166" cy="631907"/>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13" name="Rectangle 11">
            <a:extLst>
              <a:ext uri="{FF2B5EF4-FFF2-40B4-BE49-F238E27FC236}">
                <a16:creationId xmlns:a16="http://schemas.microsoft.com/office/drawing/2014/main" id="{55252DBE-2FD0-4546-BCE3-5DA93A168FDD}"/>
              </a:ext>
            </a:extLst>
          </p:cNvPr>
          <p:cNvSpPr>
            <a:spLocks noChangeArrowheads="1"/>
          </p:cNvSpPr>
          <p:nvPr/>
        </p:nvSpPr>
        <p:spPr bwMode="auto">
          <a:xfrm>
            <a:off x="5545147" y="4351861"/>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14" name="Rectangle 12">
            <a:extLst>
              <a:ext uri="{FF2B5EF4-FFF2-40B4-BE49-F238E27FC236}">
                <a16:creationId xmlns:a16="http://schemas.microsoft.com/office/drawing/2014/main" id="{0942D390-E13B-0944-B4E0-0BB91E70DD77}"/>
              </a:ext>
            </a:extLst>
          </p:cNvPr>
          <p:cNvSpPr>
            <a:spLocks noChangeArrowheads="1"/>
          </p:cNvSpPr>
          <p:nvPr/>
        </p:nvSpPr>
        <p:spPr bwMode="auto">
          <a:xfrm>
            <a:off x="6699689" y="4365872"/>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latin typeface="Wingdings" charset="2"/>
              </a:rPr>
              <a:t></a:t>
            </a:r>
            <a:r>
              <a:rPr lang="en-US" altLang="x-none" sz="3200" b="1" dirty="0"/>
              <a:t> </a:t>
            </a:r>
          </a:p>
        </p:txBody>
      </p:sp>
      <p:sp>
        <p:nvSpPr>
          <p:cNvPr id="15" name="Rectangle 13">
            <a:extLst>
              <a:ext uri="{FF2B5EF4-FFF2-40B4-BE49-F238E27FC236}">
                <a16:creationId xmlns:a16="http://schemas.microsoft.com/office/drawing/2014/main" id="{DB2E4549-0E7A-D546-8719-26B51A603D0D}"/>
              </a:ext>
            </a:extLst>
          </p:cNvPr>
          <p:cNvSpPr>
            <a:spLocks noChangeArrowheads="1"/>
          </p:cNvSpPr>
          <p:nvPr/>
        </p:nvSpPr>
        <p:spPr bwMode="auto">
          <a:xfrm>
            <a:off x="7622801" y="3294013"/>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16" name="Rectangle 14">
            <a:extLst>
              <a:ext uri="{FF2B5EF4-FFF2-40B4-BE49-F238E27FC236}">
                <a16:creationId xmlns:a16="http://schemas.microsoft.com/office/drawing/2014/main" id="{B95B36E1-A9EC-3940-92AC-5472255B9905}"/>
              </a:ext>
            </a:extLst>
          </p:cNvPr>
          <p:cNvSpPr>
            <a:spLocks noChangeArrowheads="1"/>
          </p:cNvSpPr>
          <p:nvPr/>
        </p:nvSpPr>
        <p:spPr bwMode="auto">
          <a:xfrm>
            <a:off x="6160990" y="5266795"/>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17" name="Rectangle 15">
            <a:extLst>
              <a:ext uri="{FF2B5EF4-FFF2-40B4-BE49-F238E27FC236}">
                <a16:creationId xmlns:a16="http://schemas.microsoft.com/office/drawing/2014/main" id="{E465DCF7-6B37-D445-9871-A5C357D2203C}"/>
              </a:ext>
            </a:extLst>
          </p:cNvPr>
          <p:cNvSpPr>
            <a:spLocks noChangeArrowheads="1"/>
          </p:cNvSpPr>
          <p:nvPr/>
        </p:nvSpPr>
        <p:spPr bwMode="auto">
          <a:xfrm>
            <a:off x="6550632" y="4755385"/>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grpSp>
        <p:nvGrpSpPr>
          <p:cNvPr id="30" name="Group 29">
            <a:extLst>
              <a:ext uri="{FF2B5EF4-FFF2-40B4-BE49-F238E27FC236}">
                <a16:creationId xmlns:a16="http://schemas.microsoft.com/office/drawing/2014/main" id="{0A349364-40B5-C448-9414-50BF0A4B0862}"/>
              </a:ext>
            </a:extLst>
          </p:cNvPr>
          <p:cNvGrpSpPr/>
          <p:nvPr/>
        </p:nvGrpSpPr>
        <p:grpSpPr>
          <a:xfrm>
            <a:off x="9514152" y="2158853"/>
            <a:ext cx="1307523" cy="939800"/>
            <a:chOff x="9538268" y="3564429"/>
            <a:chExt cx="1307523" cy="939800"/>
          </a:xfrm>
        </p:grpSpPr>
        <p:grpSp>
          <p:nvGrpSpPr>
            <p:cNvPr id="29" name="Group 28">
              <a:extLst>
                <a:ext uri="{FF2B5EF4-FFF2-40B4-BE49-F238E27FC236}">
                  <a16:creationId xmlns:a16="http://schemas.microsoft.com/office/drawing/2014/main" id="{05389C4C-081F-A541-8DCA-C42C8BC92B17}"/>
                </a:ext>
              </a:extLst>
            </p:cNvPr>
            <p:cNvGrpSpPr/>
            <p:nvPr/>
          </p:nvGrpSpPr>
          <p:grpSpPr>
            <a:xfrm>
              <a:off x="9538268" y="3564429"/>
              <a:ext cx="1307523" cy="863092"/>
              <a:chOff x="9538268" y="3564429"/>
              <a:chExt cx="1307523" cy="863092"/>
            </a:xfrm>
          </p:grpSpPr>
          <p:sp>
            <p:nvSpPr>
              <p:cNvPr id="9" name="Oval 7">
                <a:extLst>
                  <a:ext uri="{FF2B5EF4-FFF2-40B4-BE49-F238E27FC236}">
                    <a16:creationId xmlns:a16="http://schemas.microsoft.com/office/drawing/2014/main" id="{51ED781E-EA14-7E4B-8575-9D9A00945DA5}"/>
                  </a:ext>
                </a:extLst>
              </p:cNvPr>
              <p:cNvSpPr>
                <a:spLocks noChangeArrowheads="1"/>
              </p:cNvSpPr>
              <p:nvPr/>
            </p:nvSpPr>
            <p:spPr bwMode="auto">
              <a:xfrm>
                <a:off x="9538268" y="3564429"/>
                <a:ext cx="1307523" cy="863092"/>
              </a:xfrm>
              <a:prstGeom prst="ellipse">
                <a:avLst/>
              </a:prstGeom>
              <a:solidFill>
                <a:schemeClr val="accent1"/>
              </a:solidFill>
              <a:ln w="12700">
                <a:solidFill>
                  <a:srgbClr val="000000"/>
                </a:solidFill>
                <a:round/>
                <a:headEnd/>
                <a:tailEnd/>
              </a:ln>
              <a:effectLst>
                <a:outerShdw blurRad="63500" dist="107763" dir="2700000" algn="ctr" rotWithShape="0">
                  <a:srgbClr val="000000">
                    <a:alpha val="74998"/>
                  </a:srgbClr>
                </a:outerShdw>
              </a:effectLst>
            </p:spPr>
            <p:txBody>
              <a:bodyPr wrap="none" anchor="ctr"/>
              <a:lstStyle/>
              <a:p>
                <a:endParaRPr lang="en-US"/>
              </a:p>
            </p:txBody>
          </p:sp>
          <p:sp>
            <p:nvSpPr>
              <p:cNvPr id="18" name="Rectangle 16">
                <a:extLst>
                  <a:ext uri="{FF2B5EF4-FFF2-40B4-BE49-F238E27FC236}">
                    <a16:creationId xmlns:a16="http://schemas.microsoft.com/office/drawing/2014/main" id="{E7BC92C7-4A8A-6445-A0E1-1772962C177A}"/>
                  </a:ext>
                </a:extLst>
              </p:cNvPr>
              <p:cNvSpPr>
                <a:spLocks noChangeArrowheads="1"/>
              </p:cNvSpPr>
              <p:nvPr/>
            </p:nvSpPr>
            <p:spPr bwMode="auto">
              <a:xfrm>
                <a:off x="10053487" y="3600859"/>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latin typeface="Wingdings" charset="2"/>
                  </a:rPr>
                  <a:t></a:t>
                </a:r>
                <a:r>
                  <a:rPr lang="en-US" altLang="x-none" sz="3200" b="1" dirty="0"/>
                  <a:t> </a:t>
                </a:r>
              </a:p>
            </p:txBody>
          </p:sp>
        </p:grpSp>
        <p:sp>
          <p:nvSpPr>
            <p:cNvPr id="19" name="Rectangle 17">
              <a:extLst>
                <a:ext uri="{FF2B5EF4-FFF2-40B4-BE49-F238E27FC236}">
                  <a16:creationId xmlns:a16="http://schemas.microsoft.com/office/drawing/2014/main" id="{DE96CC7D-E851-4E41-9F7B-D30E622B037E}"/>
                </a:ext>
              </a:extLst>
            </p:cNvPr>
            <p:cNvSpPr>
              <a:spLocks noChangeArrowheads="1"/>
            </p:cNvSpPr>
            <p:nvPr/>
          </p:nvSpPr>
          <p:spPr bwMode="auto">
            <a:xfrm>
              <a:off x="9904429" y="3990371"/>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grpSp>
      <p:grpSp>
        <p:nvGrpSpPr>
          <p:cNvPr id="20" name="Group 20">
            <a:extLst>
              <a:ext uri="{FF2B5EF4-FFF2-40B4-BE49-F238E27FC236}">
                <a16:creationId xmlns:a16="http://schemas.microsoft.com/office/drawing/2014/main" id="{71B228EB-6995-FC45-856F-7C919064C666}"/>
              </a:ext>
            </a:extLst>
          </p:cNvPr>
          <p:cNvGrpSpPr>
            <a:grpSpLocks/>
          </p:cNvGrpSpPr>
          <p:nvPr/>
        </p:nvGrpSpPr>
        <p:grpSpPr bwMode="auto">
          <a:xfrm rot="19520621">
            <a:off x="8127443" y="3039737"/>
            <a:ext cx="1833231" cy="747301"/>
            <a:chOff x="2087" y="2940"/>
            <a:chExt cx="1958" cy="693"/>
          </a:xfrm>
          <a:solidFill>
            <a:schemeClr val="tx2"/>
          </a:solidFill>
        </p:grpSpPr>
        <p:sp>
          <p:nvSpPr>
            <p:cNvPr id="21" name="Freeform 18">
              <a:extLst>
                <a:ext uri="{FF2B5EF4-FFF2-40B4-BE49-F238E27FC236}">
                  <a16:creationId xmlns:a16="http://schemas.microsoft.com/office/drawing/2014/main" id="{7359DEA1-D849-7248-9CE0-65CCC4335E1D}"/>
                </a:ext>
              </a:extLst>
            </p:cNvPr>
            <p:cNvSpPr>
              <a:spLocks/>
            </p:cNvSpPr>
            <p:nvPr/>
          </p:nvSpPr>
          <p:spPr bwMode="auto">
            <a:xfrm>
              <a:off x="2087" y="2940"/>
              <a:ext cx="1958" cy="655"/>
            </a:xfrm>
            <a:custGeom>
              <a:avLst/>
              <a:gdLst>
                <a:gd name="T0" fmla="*/ 38 w 1958"/>
                <a:gd name="T1" fmla="*/ 357 h 655"/>
                <a:gd name="T2" fmla="*/ 139 w 1958"/>
                <a:gd name="T3" fmla="*/ 422 h 655"/>
                <a:gd name="T4" fmla="*/ 270 w 1958"/>
                <a:gd name="T5" fmla="*/ 486 h 655"/>
                <a:gd name="T6" fmla="*/ 408 w 1958"/>
                <a:gd name="T7" fmla="*/ 533 h 655"/>
                <a:gd name="T8" fmla="*/ 565 w 1958"/>
                <a:gd name="T9" fmla="*/ 581 h 655"/>
                <a:gd name="T10" fmla="*/ 733 w 1958"/>
                <a:gd name="T11" fmla="*/ 614 h 655"/>
                <a:gd name="T12" fmla="*/ 937 w 1958"/>
                <a:gd name="T13" fmla="*/ 636 h 655"/>
                <a:gd name="T14" fmla="*/ 1118 w 1958"/>
                <a:gd name="T15" fmla="*/ 643 h 655"/>
                <a:gd name="T16" fmla="*/ 1302 w 1958"/>
                <a:gd name="T17" fmla="*/ 615 h 655"/>
                <a:gd name="T18" fmla="*/ 1471 w 1958"/>
                <a:gd name="T19" fmla="*/ 563 h 655"/>
                <a:gd name="T20" fmla="*/ 1571 w 1958"/>
                <a:gd name="T21" fmla="*/ 505 h 655"/>
                <a:gd name="T22" fmla="*/ 1647 w 1958"/>
                <a:gd name="T23" fmla="*/ 449 h 655"/>
                <a:gd name="T24" fmla="*/ 1807 w 1958"/>
                <a:gd name="T25" fmla="*/ 654 h 655"/>
                <a:gd name="T26" fmla="*/ 1825 w 1958"/>
                <a:gd name="T27" fmla="*/ 473 h 655"/>
                <a:gd name="T28" fmla="*/ 1866 w 1958"/>
                <a:gd name="T29" fmla="*/ 277 h 655"/>
                <a:gd name="T30" fmla="*/ 1957 w 1958"/>
                <a:gd name="T31" fmla="*/ 127 h 655"/>
                <a:gd name="T32" fmla="*/ 1839 w 1958"/>
                <a:gd name="T33" fmla="*/ 83 h 655"/>
                <a:gd name="T34" fmla="*/ 1640 w 1958"/>
                <a:gd name="T35" fmla="*/ 71 h 655"/>
                <a:gd name="T36" fmla="*/ 1496 w 1958"/>
                <a:gd name="T37" fmla="*/ 36 h 655"/>
                <a:gd name="T38" fmla="*/ 1541 w 1958"/>
                <a:gd name="T39" fmla="*/ 197 h 655"/>
                <a:gd name="T40" fmla="*/ 1419 w 1958"/>
                <a:gd name="T41" fmla="*/ 291 h 655"/>
                <a:gd name="T42" fmla="*/ 1265 w 1958"/>
                <a:gd name="T43" fmla="*/ 360 h 655"/>
                <a:gd name="T44" fmla="*/ 1086 w 1958"/>
                <a:gd name="T45" fmla="*/ 411 h 655"/>
                <a:gd name="T46" fmla="*/ 855 w 1958"/>
                <a:gd name="T47" fmla="*/ 445 h 655"/>
                <a:gd name="T48" fmla="*/ 649 w 1958"/>
                <a:gd name="T49" fmla="*/ 447 h 655"/>
                <a:gd name="T50" fmla="*/ 551 w 1958"/>
                <a:gd name="T51" fmla="*/ 444 h 655"/>
                <a:gd name="T52" fmla="*/ 468 w 1958"/>
                <a:gd name="T53" fmla="*/ 434 h 655"/>
                <a:gd name="T54" fmla="*/ 335 w 1958"/>
                <a:gd name="T55" fmla="*/ 412 h 655"/>
                <a:gd name="T56" fmla="*/ 252 w 1958"/>
                <a:gd name="T57" fmla="*/ 392 h 655"/>
                <a:gd name="T58" fmla="*/ 173 w 1958"/>
                <a:gd name="T59" fmla="*/ 368 h 655"/>
                <a:gd name="T60" fmla="*/ 86 w 1958"/>
                <a:gd name="T61" fmla="*/ 331 h 655"/>
                <a:gd name="T62" fmla="*/ 0 w 1958"/>
                <a:gd name="T63" fmla="*/ 29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8" h="655">
                  <a:moveTo>
                    <a:pt x="0" y="291"/>
                  </a:moveTo>
                  <a:lnTo>
                    <a:pt x="38" y="357"/>
                  </a:lnTo>
                  <a:lnTo>
                    <a:pt x="95" y="393"/>
                  </a:lnTo>
                  <a:lnTo>
                    <a:pt x="139" y="422"/>
                  </a:lnTo>
                  <a:lnTo>
                    <a:pt x="200" y="455"/>
                  </a:lnTo>
                  <a:lnTo>
                    <a:pt x="270" y="486"/>
                  </a:lnTo>
                  <a:lnTo>
                    <a:pt x="329" y="503"/>
                  </a:lnTo>
                  <a:lnTo>
                    <a:pt x="408" y="533"/>
                  </a:lnTo>
                  <a:lnTo>
                    <a:pt x="488" y="557"/>
                  </a:lnTo>
                  <a:lnTo>
                    <a:pt x="565" y="581"/>
                  </a:lnTo>
                  <a:lnTo>
                    <a:pt x="664" y="604"/>
                  </a:lnTo>
                  <a:lnTo>
                    <a:pt x="733" y="614"/>
                  </a:lnTo>
                  <a:lnTo>
                    <a:pt x="830" y="625"/>
                  </a:lnTo>
                  <a:lnTo>
                    <a:pt x="937" y="636"/>
                  </a:lnTo>
                  <a:lnTo>
                    <a:pt x="1040" y="642"/>
                  </a:lnTo>
                  <a:lnTo>
                    <a:pt x="1118" y="643"/>
                  </a:lnTo>
                  <a:lnTo>
                    <a:pt x="1219" y="630"/>
                  </a:lnTo>
                  <a:lnTo>
                    <a:pt x="1302" y="615"/>
                  </a:lnTo>
                  <a:lnTo>
                    <a:pt x="1387" y="593"/>
                  </a:lnTo>
                  <a:lnTo>
                    <a:pt x="1471" y="563"/>
                  </a:lnTo>
                  <a:lnTo>
                    <a:pt x="1518" y="538"/>
                  </a:lnTo>
                  <a:lnTo>
                    <a:pt x="1571" y="505"/>
                  </a:lnTo>
                  <a:lnTo>
                    <a:pt x="1610" y="476"/>
                  </a:lnTo>
                  <a:lnTo>
                    <a:pt x="1647" y="449"/>
                  </a:lnTo>
                  <a:lnTo>
                    <a:pt x="1671" y="421"/>
                  </a:lnTo>
                  <a:lnTo>
                    <a:pt x="1807" y="654"/>
                  </a:lnTo>
                  <a:lnTo>
                    <a:pt x="1813" y="571"/>
                  </a:lnTo>
                  <a:lnTo>
                    <a:pt x="1825" y="473"/>
                  </a:lnTo>
                  <a:lnTo>
                    <a:pt x="1839" y="375"/>
                  </a:lnTo>
                  <a:lnTo>
                    <a:pt x="1866" y="277"/>
                  </a:lnTo>
                  <a:lnTo>
                    <a:pt x="1894" y="213"/>
                  </a:lnTo>
                  <a:lnTo>
                    <a:pt x="1957" y="127"/>
                  </a:lnTo>
                  <a:lnTo>
                    <a:pt x="1926" y="77"/>
                  </a:lnTo>
                  <a:lnTo>
                    <a:pt x="1839" y="83"/>
                  </a:lnTo>
                  <a:lnTo>
                    <a:pt x="1744" y="86"/>
                  </a:lnTo>
                  <a:lnTo>
                    <a:pt x="1640" y="71"/>
                  </a:lnTo>
                  <a:lnTo>
                    <a:pt x="1550" y="52"/>
                  </a:lnTo>
                  <a:lnTo>
                    <a:pt x="1496" y="36"/>
                  </a:lnTo>
                  <a:lnTo>
                    <a:pt x="1427" y="0"/>
                  </a:lnTo>
                  <a:lnTo>
                    <a:pt x="1541" y="197"/>
                  </a:lnTo>
                  <a:lnTo>
                    <a:pt x="1478" y="251"/>
                  </a:lnTo>
                  <a:lnTo>
                    <a:pt x="1419" y="291"/>
                  </a:lnTo>
                  <a:lnTo>
                    <a:pt x="1343" y="330"/>
                  </a:lnTo>
                  <a:lnTo>
                    <a:pt x="1265" y="360"/>
                  </a:lnTo>
                  <a:lnTo>
                    <a:pt x="1170" y="389"/>
                  </a:lnTo>
                  <a:lnTo>
                    <a:pt x="1086" y="411"/>
                  </a:lnTo>
                  <a:lnTo>
                    <a:pt x="961" y="435"/>
                  </a:lnTo>
                  <a:lnTo>
                    <a:pt x="855" y="445"/>
                  </a:lnTo>
                  <a:lnTo>
                    <a:pt x="758" y="449"/>
                  </a:lnTo>
                  <a:lnTo>
                    <a:pt x="649" y="447"/>
                  </a:lnTo>
                  <a:lnTo>
                    <a:pt x="598" y="445"/>
                  </a:lnTo>
                  <a:lnTo>
                    <a:pt x="551" y="444"/>
                  </a:lnTo>
                  <a:lnTo>
                    <a:pt x="509" y="438"/>
                  </a:lnTo>
                  <a:lnTo>
                    <a:pt x="468" y="434"/>
                  </a:lnTo>
                  <a:lnTo>
                    <a:pt x="391" y="425"/>
                  </a:lnTo>
                  <a:lnTo>
                    <a:pt x="335" y="412"/>
                  </a:lnTo>
                  <a:lnTo>
                    <a:pt x="294" y="402"/>
                  </a:lnTo>
                  <a:lnTo>
                    <a:pt x="252" y="392"/>
                  </a:lnTo>
                  <a:lnTo>
                    <a:pt x="210" y="378"/>
                  </a:lnTo>
                  <a:lnTo>
                    <a:pt x="173" y="368"/>
                  </a:lnTo>
                  <a:lnTo>
                    <a:pt x="131" y="352"/>
                  </a:lnTo>
                  <a:lnTo>
                    <a:pt x="86" y="331"/>
                  </a:lnTo>
                  <a:lnTo>
                    <a:pt x="39" y="312"/>
                  </a:lnTo>
                  <a:lnTo>
                    <a:pt x="0"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2" name="Freeform 19">
              <a:extLst>
                <a:ext uri="{FF2B5EF4-FFF2-40B4-BE49-F238E27FC236}">
                  <a16:creationId xmlns:a16="http://schemas.microsoft.com/office/drawing/2014/main" id="{7313D69F-E0DF-744E-B2B6-C13C830C7166}"/>
                </a:ext>
              </a:extLst>
            </p:cNvPr>
            <p:cNvSpPr>
              <a:spLocks/>
            </p:cNvSpPr>
            <p:nvPr/>
          </p:nvSpPr>
          <p:spPr bwMode="auto">
            <a:xfrm>
              <a:off x="2127" y="2997"/>
              <a:ext cx="1918" cy="636"/>
            </a:xfrm>
            <a:custGeom>
              <a:avLst/>
              <a:gdLst>
                <a:gd name="T0" fmla="*/ 0 w 1918"/>
                <a:gd name="T1" fmla="*/ 297 h 636"/>
                <a:gd name="T2" fmla="*/ 52 w 1918"/>
                <a:gd name="T3" fmla="*/ 342 h 636"/>
                <a:gd name="T4" fmla="*/ 97 w 1918"/>
                <a:gd name="T5" fmla="*/ 377 h 636"/>
                <a:gd name="T6" fmla="*/ 139 w 1918"/>
                <a:gd name="T7" fmla="*/ 403 h 636"/>
                <a:gd name="T8" fmla="*/ 187 w 1918"/>
                <a:gd name="T9" fmla="*/ 432 h 636"/>
                <a:gd name="T10" fmla="*/ 256 w 1918"/>
                <a:gd name="T11" fmla="*/ 472 h 636"/>
                <a:gd name="T12" fmla="*/ 325 w 1918"/>
                <a:gd name="T13" fmla="*/ 504 h 636"/>
                <a:gd name="T14" fmla="*/ 405 w 1918"/>
                <a:gd name="T15" fmla="*/ 534 h 636"/>
                <a:gd name="T16" fmla="*/ 485 w 1918"/>
                <a:gd name="T17" fmla="*/ 558 h 636"/>
                <a:gd name="T18" fmla="*/ 560 w 1918"/>
                <a:gd name="T19" fmla="*/ 578 h 636"/>
                <a:gd name="T20" fmla="*/ 657 w 1918"/>
                <a:gd name="T21" fmla="*/ 600 h 636"/>
                <a:gd name="T22" fmla="*/ 727 w 1918"/>
                <a:gd name="T23" fmla="*/ 611 h 636"/>
                <a:gd name="T24" fmla="*/ 823 w 1918"/>
                <a:gd name="T25" fmla="*/ 620 h 636"/>
                <a:gd name="T26" fmla="*/ 928 w 1918"/>
                <a:gd name="T27" fmla="*/ 630 h 636"/>
                <a:gd name="T28" fmla="*/ 1032 w 1918"/>
                <a:gd name="T29" fmla="*/ 634 h 636"/>
                <a:gd name="T30" fmla="*/ 1109 w 1918"/>
                <a:gd name="T31" fmla="*/ 635 h 636"/>
                <a:gd name="T32" fmla="*/ 1211 w 1918"/>
                <a:gd name="T33" fmla="*/ 622 h 636"/>
                <a:gd name="T34" fmla="*/ 1291 w 1918"/>
                <a:gd name="T35" fmla="*/ 606 h 636"/>
                <a:gd name="T36" fmla="*/ 1376 w 1918"/>
                <a:gd name="T37" fmla="*/ 584 h 636"/>
                <a:gd name="T38" fmla="*/ 1461 w 1918"/>
                <a:gd name="T39" fmla="*/ 554 h 636"/>
                <a:gd name="T40" fmla="*/ 1508 w 1918"/>
                <a:gd name="T41" fmla="*/ 532 h 636"/>
                <a:gd name="T42" fmla="*/ 1561 w 1918"/>
                <a:gd name="T43" fmla="*/ 498 h 636"/>
                <a:gd name="T44" fmla="*/ 1599 w 1918"/>
                <a:gd name="T45" fmla="*/ 468 h 636"/>
                <a:gd name="T46" fmla="*/ 1636 w 1918"/>
                <a:gd name="T47" fmla="*/ 439 h 636"/>
                <a:gd name="T48" fmla="*/ 1663 w 1918"/>
                <a:gd name="T49" fmla="*/ 413 h 636"/>
                <a:gd name="T50" fmla="*/ 1774 w 1918"/>
                <a:gd name="T51" fmla="*/ 606 h 636"/>
                <a:gd name="T52" fmla="*/ 1782 w 1918"/>
                <a:gd name="T53" fmla="*/ 519 h 636"/>
                <a:gd name="T54" fmla="*/ 1795 w 1918"/>
                <a:gd name="T55" fmla="*/ 439 h 636"/>
                <a:gd name="T56" fmla="*/ 1812 w 1918"/>
                <a:gd name="T57" fmla="*/ 332 h 636"/>
                <a:gd name="T58" fmla="*/ 1840 w 1918"/>
                <a:gd name="T59" fmla="*/ 239 h 636"/>
                <a:gd name="T60" fmla="*/ 1872 w 1918"/>
                <a:gd name="T61" fmla="*/ 158 h 636"/>
                <a:gd name="T62" fmla="*/ 1917 w 1918"/>
                <a:gd name="T63" fmla="*/ 71 h 636"/>
                <a:gd name="T64" fmla="*/ 1831 w 1918"/>
                <a:gd name="T65" fmla="*/ 77 h 636"/>
                <a:gd name="T66" fmla="*/ 1737 w 1918"/>
                <a:gd name="T67" fmla="*/ 80 h 636"/>
                <a:gd name="T68" fmla="*/ 1633 w 1918"/>
                <a:gd name="T69" fmla="*/ 68 h 636"/>
                <a:gd name="T70" fmla="*/ 1544 w 1918"/>
                <a:gd name="T71" fmla="*/ 48 h 636"/>
                <a:gd name="T72" fmla="*/ 1491 w 1918"/>
                <a:gd name="T73" fmla="*/ 34 h 636"/>
                <a:gd name="T74" fmla="*/ 1422 w 1918"/>
                <a:gd name="T75" fmla="*/ 0 h 636"/>
                <a:gd name="T76" fmla="*/ 1534 w 1918"/>
                <a:gd name="T77" fmla="*/ 195 h 636"/>
                <a:gd name="T78" fmla="*/ 1472 w 1918"/>
                <a:gd name="T79" fmla="*/ 245 h 636"/>
                <a:gd name="T80" fmla="*/ 1413 w 1918"/>
                <a:gd name="T81" fmla="*/ 287 h 636"/>
                <a:gd name="T82" fmla="*/ 1335 w 1918"/>
                <a:gd name="T83" fmla="*/ 325 h 636"/>
                <a:gd name="T84" fmla="*/ 1258 w 1918"/>
                <a:gd name="T85" fmla="*/ 357 h 636"/>
                <a:gd name="T86" fmla="*/ 1164 w 1918"/>
                <a:gd name="T87" fmla="*/ 384 h 636"/>
                <a:gd name="T88" fmla="*/ 1080 w 1918"/>
                <a:gd name="T89" fmla="*/ 405 h 636"/>
                <a:gd name="T90" fmla="*/ 954 w 1918"/>
                <a:gd name="T91" fmla="*/ 431 h 636"/>
                <a:gd name="T92" fmla="*/ 851 w 1918"/>
                <a:gd name="T93" fmla="*/ 442 h 636"/>
                <a:gd name="T94" fmla="*/ 753 w 1918"/>
                <a:gd name="T95" fmla="*/ 449 h 636"/>
                <a:gd name="T96" fmla="*/ 645 w 1918"/>
                <a:gd name="T97" fmla="*/ 446 h 636"/>
                <a:gd name="T98" fmla="*/ 595 w 1918"/>
                <a:gd name="T99" fmla="*/ 445 h 636"/>
                <a:gd name="T100" fmla="*/ 548 w 1918"/>
                <a:gd name="T101" fmla="*/ 444 h 636"/>
                <a:gd name="T102" fmla="*/ 505 w 1918"/>
                <a:gd name="T103" fmla="*/ 438 h 636"/>
                <a:gd name="T104" fmla="*/ 463 w 1918"/>
                <a:gd name="T105" fmla="*/ 433 h 636"/>
                <a:gd name="T106" fmla="*/ 390 w 1918"/>
                <a:gd name="T107" fmla="*/ 427 h 636"/>
                <a:gd name="T108" fmla="*/ 334 w 1918"/>
                <a:gd name="T109" fmla="*/ 414 h 636"/>
                <a:gd name="T110" fmla="*/ 293 w 1918"/>
                <a:gd name="T111" fmla="*/ 404 h 636"/>
                <a:gd name="T112" fmla="*/ 250 w 1918"/>
                <a:gd name="T113" fmla="*/ 394 h 636"/>
                <a:gd name="T114" fmla="*/ 208 w 1918"/>
                <a:gd name="T115" fmla="*/ 382 h 636"/>
                <a:gd name="T116" fmla="*/ 173 w 1918"/>
                <a:gd name="T117" fmla="*/ 371 h 636"/>
                <a:gd name="T118" fmla="*/ 130 w 1918"/>
                <a:gd name="T119" fmla="*/ 357 h 636"/>
                <a:gd name="T120" fmla="*/ 84 w 1918"/>
                <a:gd name="T121" fmla="*/ 337 h 636"/>
                <a:gd name="T122" fmla="*/ 41 w 1918"/>
                <a:gd name="T123" fmla="*/ 320 h 636"/>
                <a:gd name="T124" fmla="*/ 0 w 1918"/>
                <a:gd name="T125" fmla="*/ 29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18" h="636">
                  <a:moveTo>
                    <a:pt x="0" y="297"/>
                  </a:moveTo>
                  <a:lnTo>
                    <a:pt x="52" y="342"/>
                  </a:lnTo>
                  <a:lnTo>
                    <a:pt x="97" y="377"/>
                  </a:lnTo>
                  <a:lnTo>
                    <a:pt x="139" y="403"/>
                  </a:lnTo>
                  <a:lnTo>
                    <a:pt x="187" y="432"/>
                  </a:lnTo>
                  <a:lnTo>
                    <a:pt x="256" y="472"/>
                  </a:lnTo>
                  <a:lnTo>
                    <a:pt x="325" y="504"/>
                  </a:lnTo>
                  <a:lnTo>
                    <a:pt x="405" y="534"/>
                  </a:lnTo>
                  <a:lnTo>
                    <a:pt x="485" y="558"/>
                  </a:lnTo>
                  <a:lnTo>
                    <a:pt x="560" y="578"/>
                  </a:lnTo>
                  <a:lnTo>
                    <a:pt x="657" y="600"/>
                  </a:lnTo>
                  <a:lnTo>
                    <a:pt x="727" y="611"/>
                  </a:lnTo>
                  <a:lnTo>
                    <a:pt x="823" y="620"/>
                  </a:lnTo>
                  <a:lnTo>
                    <a:pt x="928" y="630"/>
                  </a:lnTo>
                  <a:lnTo>
                    <a:pt x="1032" y="634"/>
                  </a:lnTo>
                  <a:lnTo>
                    <a:pt x="1109" y="635"/>
                  </a:lnTo>
                  <a:lnTo>
                    <a:pt x="1211" y="622"/>
                  </a:lnTo>
                  <a:lnTo>
                    <a:pt x="1291" y="606"/>
                  </a:lnTo>
                  <a:lnTo>
                    <a:pt x="1376" y="584"/>
                  </a:lnTo>
                  <a:lnTo>
                    <a:pt x="1461" y="554"/>
                  </a:lnTo>
                  <a:lnTo>
                    <a:pt x="1508" y="532"/>
                  </a:lnTo>
                  <a:lnTo>
                    <a:pt x="1561" y="498"/>
                  </a:lnTo>
                  <a:lnTo>
                    <a:pt x="1599" y="468"/>
                  </a:lnTo>
                  <a:lnTo>
                    <a:pt x="1636" y="439"/>
                  </a:lnTo>
                  <a:lnTo>
                    <a:pt x="1663" y="413"/>
                  </a:lnTo>
                  <a:lnTo>
                    <a:pt x="1774" y="606"/>
                  </a:lnTo>
                  <a:lnTo>
                    <a:pt x="1782" y="519"/>
                  </a:lnTo>
                  <a:lnTo>
                    <a:pt x="1795" y="439"/>
                  </a:lnTo>
                  <a:lnTo>
                    <a:pt x="1812" y="332"/>
                  </a:lnTo>
                  <a:lnTo>
                    <a:pt x="1840" y="239"/>
                  </a:lnTo>
                  <a:lnTo>
                    <a:pt x="1872" y="158"/>
                  </a:lnTo>
                  <a:lnTo>
                    <a:pt x="1917" y="71"/>
                  </a:lnTo>
                  <a:lnTo>
                    <a:pt x="1831" y="77"/>
                  </a:lnTo>
                  <a:lnTo>
                    <a:pt x="1737" y="80"/>
                  </a:lnTo>
                  <a:lnTo>
                    <a:pt x="1633" y="68"/>
                  </a:lnTo>
                  <a:lnTo>
                    <a:pt x="1544" y="48"/>
                  </a:lnTo>
                  <a:lnTo>
                    <a:pt x="1491" y="34"/>
                  </a:lnTo>
                  <a:lnTo>
                    <a:pt x="1422" y="0"/>
                  </a:lnTo>
                  <a:lnTo>
                    <a:pt x="1534" y="195"/>
                  </a:lnTo>
                  <a:lnTo>
                    <a:pt x="1472" y="245"/>
                  </a:lnTo>
                  <a:lnTo>
                    <a:pt x="1413" y="287"/>
                  </a:lnTo>
                  <a:lnTo>
                    <a:pt x="1335" y="325"/>
                  </a:lnTo>
                  <a:lnTo>
                    <a:pt x="1258" y="357"/>
                  </a:lnTo>
                  <a:lnTo>
                    <a:pt x="1164" y="384"/>
                  </a:lnTo>
                  <a:lnTo>
                    <a:pt x="1080" y="405"/>
                  </a:lnTo>
                  <a:lnTo>
                    <a:pt x="954" y="431"/>
                  </a:lnTo>
                  <a:lnTo>
                    <a:pt x="851" y="442"/>
                  </a:lnTo>
                  <a:lnTo>
                    <a:pt x="753" y="449"/>
                  </a:lnTo>
                  <a:lnTo>
                    <a:pt x="645" y="446"/>
                  </a:lnTo>
                  <a:lnTo>
                    <a:pt x="595" y="445"/>
                  </a:lnTo>
                  <a:lnTo>
                    <a:pt x="548" y="444"/>
                  </a:lnTo>
                  <a:lnTo>
                    <a:pt x="505" y="438"/>
                  </a:lnTo>
                  <a:lnTo>
                    <a:pt x="463" y="433"/>
                  </a:lnTo>
                  <a:lnTo>
                    <a:pt x="390" y="427"/>
                  </a:lnTo>
                  <a:lnTo>
                    <a:pt x="334" y="414"/>
                  </a:lnTo>
                  <a:lnTo>
                    <a:pt x="293" y="404"/>
                  </a:lnTo>
                  <a:lnTo>
                    <a:pt x="250" y="394"/>
                  </a:lnTo>
                  <a:lnTo>
                    <a:pt x="208" y="382"/>
                  </a:lnTo>
                  <a:lnTo>
                    <a:pt x="173" y="371"/>
                  </a:lnTo>
                  <a:lnTo>
                    <a:pt x="130" y="357"/>
                  </a:lnTo>
                  <a:lnTo>
                    <a:pt x="84" y="337"/>
                  </a:lnTo>
                  <a:lnTo>
                    <a:pt x="41" y="320"/>
                  </a:lnTo>
                  <a:lnTo>
                    <a:pt x="0" y="297"/>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23" name="Group 23">
            <a:extLst>
              <a:ext uri="{FF2B5EF4-FFF2-40B4-BE49-F238E27FC236}">
                <a16:creationId xmlns:a16="http://schemas.microsoft.com/office/drawing/2014/main" id="{1C09EACA-127B-4C42-A6C1-C3FC5A3ECC3E}"/>
              </a:ext>
            </a:extLst>
          </p:cNvPr>
          <p:cNvGrpSpPr>
            <a:grpSpLocks/>
          </p:cNvGrpSpPr>
          <p:nvPr/>
        </p:nvGrpSpPr>
        <p:grpSpPr bwMode="auto">
          <a:xfrm rot="19441997">
            <a:off x="7497538" y="2129286"/>
            <a:ext cx="2048889" cy="777623"/>
            <a:chOff x="2110" y="1457"/>
            <a:chExt cx="1567" cy="555"/>
          </a:xfrm>
          <a:solidFill>
            <a:schemeClr val="tx2"/>
          </a:solidFill>
        </p:grpSpPr>
        <p:sp>
          <p:nvSpPr>
            <p:cNvPr id="24" name="Freeform 21">
              <a:extLst>
                <a:ext uri="{FF2B5EF4-FFF2-40B4-BE49-F238E27FC236}">
                  <a16:creationId xmlns:a16="http://schemas.microsoft.com/office/drawing/2014/main" id="{125AF685-EE6D-354B-8984-1635BCA4919E}"/>
                </a:ext>
              </a:extLst>
            </p:cNvPr>
            <p:cNvSpPr>
              <a:spLocks/>
            </p:cNvSpPr>
            <p:nvPr/>
          </p:nvSpPr>
          <p:spPr bwMode="auto">
            <a:xfrm>
              <a:off x="2110" y="1487"/>
              <a:ext cx="1567" cy="525"/>
            </a:xfrm>
            <a:custGeom>
              <a:avLst/>
              <a:gdLst>
                <a:gd name="T0" fmla="*/ 1536 w 1567"/>
                <a:gd name="T1" fmla="*/ 238 h 525"/>
                <a:gd name="T2" fmla="*/ 1455 w 1567"/>
                <a:gd name="T3" fmla="*/ 186 h 525"/>
                <a:gd name="T4" fmla="*/ 1350 w 1567"/>
                <a:gd name="T5" fmla="*/ 135 h 525"/>
                <a:gd name="T6" fmla="*/ 1240 w 1567"/>
                <a:gd name="T7" fmla="*/ 97 h 525"/>
                <a:gd name="T8" fmla="*/ 1114 w 1567"/>
                <a:gd name="T9" fmla="*/ 58 h 525"/>
                <a:gd name="T10" fmla="*/ 979 w 1567"/>
                <a:gd name="T11" fmla="*/ 32 h 525"/>
                <a:gd name="T12" fmla="*/ 816 w 1567"/>
                <a:gd name="T13" fmla="*/ 14 h 525"/>
                <a:gd name="T14" fmla="*/ 671 w 1567"/>
                <a:gd name="T15" fmla="*/ 9 h 525"/>
                <a:gd name="T16" fmla="*/ 524 w 1567"/>
                <a:gd name="T17" fmla="*/ 31 h 525"/>
                <a:gd name="T18" fmla="*/ 389 w 1567"/>
                <a:gd name="T19" fmla="*/ 73 h 525"/>
                <a:gd name="T20" fmla="*/ 309 w 1567"/>
                <a:gd name="T21" fmla="*/ 119 h 525"/>
                <a:gd name="T22" fmla="*/ 248 w 1567"/>
                <a:gd name="T23" fmla="*/ 164 h 525"/>
                <a:gd name="T24" fmla="*/ 120 w 1567"/>
                <a:gd name="T25" fmla="*/ 0 h 525"/>
                <a:gd name="T26" fmla="*/ 106 w 1567"/>
                <a:gd name="T27" fmla="*/ 145 h 525"/>
                <a:gd name="T28" fmla="*/ 73 w 1567"/>
                <a:gd name="T29" fmla="*/ 302 h 525"/>
                <a:gd name="T30" fmla="*/ 0 w 1567"/>
                <a:gd name="T31" fmla="*/ 422 h 525"/>
                <a:gd name="T32" fmla="*/ 94 w 1567"/>
                <a:gd name="T33" fmla="*/ 457 h 525"/>
                <a:gd name="T34" fmla="*/ 254 w 1567"/>
                <a:gd name="T35" fmla="*/ 467 h 525"/>
                <a:gd name="T36" fmla="*/ 369 w 1567"/>
                <a:gd name="T37" fmla="*/ 495 h 525"/>
                <a:gd name="T38" fmla="*/ 333 w 1567"/>
                <a:gd name="T39" fmla="*/ 366 h 525"/>
                <a:gd name="T40" fmla="*/ 431 w 1567"/>
                <a:gd name="T41" fmla="*/ 291 h 525"/>
                <a:gd name="T42" fmla="*/ 554 w 1567"/>
                <a:gd name="T43" fmla="*/ 236 h 525"/>
                <a:gd name="T44" fmla="*/ 697 w 1567"/>
                <a:gd name="T45" fmla="*/ 195 h 525"/>
                <a:gd name="T46" fmla="*/ 882 w 1567"/>
                <a:gd name="T47" fmla="*/ 167 h 525"/>
                <a:gd name="T48" fmla="*/ 1047 w 1567"/>
                <a:gd name="T49" fmla="*/ 166 h 525"/>
                <a:gd name="T50" fmla="*/ 1125 w 1567"/>
                <a:gd name="T51" fmla="*/ 168 h 525"/>
                <a:gd name="T52" fmla="*/ 1192 w 1567"/>
                <a:gd name="T53" fmla="*/ 176 h 525"/>
                <a:gd name="T54" fmla="*/ 1298 w 1567"/>
                <a:gd name="T55" fmla="*/ 194 h 525"/>
                <a:gd name="T56" fmla="*/ 1364 w 1567"/>
                <a:gd name="T57" fmla="*/ 210 h 525"/>
                <a:gd name="T58" fmla="*/ 1428 w 1567"/>
                <a:gd name="T59" fmla="*/ 229 h 525"/>
                <a:gd name="T60" fmla="*/ 1497 w 1567"/>
                <a:gd name="T61" fmla="*/ 259 h 525"/>
                <a:gd name="T62" fmla="*/ 1566 w 1567"/>
                <a:gd name="T63" fmla="*/ 29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7" h="525">
                  <a:moveTo>
                    <a:pt x="1566" y="291"/>
                  </a:moveTo>
                  <a:lnTo>
                    <a:pt x="1536" y="238"/>
                  </a:lnTo>
                  <a:lnTo>
                    <a:pt x="1490" y="209"/>
                  </a:lnTo>
                  <a:lnTo>
                    <a:pt x="1455" y="186"/>
                  </a:lnTo>
                  <a:lnTo>
                    <a:pt x="1406" y="159"/>
                  </a:lnTo>
                  <a:lnTo>
                    <a:pt x="1350" y="135"/>
                  </a:lnTo>
                  <a:lnTo>
                    <a:pt x="1303" y="121"/>
                  </a:lnTo>
                  <a:lnTo>
                    <a:pt x="1240" y="97"/>
                  </a:lnTo>
                  <a:lnTo>
                    <a:pt x="1176" y="78"/>
                  </a:lnTo>
                  <a:lnTo>
                    <a:pt x="1114" y="58"/>
                  </a:lnTo>
                  <a:lnTo>
                    <a:pt x="1035" y="40"/>
                  </a:lnTo>
                  <a:lnTo>
                    <a:pt x="979" y="32"/>
                  </a:lnTo>
                  <a:lnTo>
                    <a:pt x="902" y="23"/>
                  </a:lnTo>
                  <a:lnTo>
                    <a:pt x="816" y="14"/>
                  </a:lnTo>
                  <a:lnTo>
                    <a:pt x="734" y="10"/>
                  </a:lnTo>
                  <a:lnTo>
                    <a:pt x="671" y="9"/>
                  </a:lnTo>
                  <a:lnTo>
                    <a:pt x="591" y="19"/>
                  </a:lnTo>
                  <a:lnTo>
                    <a:pt x="524" y="31"/>
                  </a:lnTo>
                  <a:lnTo>
                    <a:pt x="456" y="49"/>
                  </a:lnTo>
                  <a:lnTo>
                    <a:pt x="389" y="73"/>
                  </a:lnTo>
                  <a:lnTo>
                    <a:pt x="351" y="93"/>
                  </a:lnTo>
                  <a:lnTo>
                    <a:pt x="309" y="119"/>
                  </a:lnTo>
                  <a:lnTo>
                    <a:pt x="278" y="143"/>
                  </a:lnTo>
                  <a:lnTo>
                    <a:pt x="248" y="164"/>
                  </a:lnTo>
                  <a:lnTo>
                    <a:pt x="229" y="187"/>
                  </a:lnTo>
                  <a:lnTo>
                    <a:pt x="120" y="0"/>
                  </a:lnTo>
                  <a:lnTo>
                    <a:pt x="115" y="67"/>
                  </a:lnTo>
                  <a:lnTo>
                    <a:pt x="106" y="145"/>
                  </a:lnTo>
                  <a:lnTo>
                    <a:pt x="94" y="224"/>
                  </a:lnTo>
                  <a:lnTo>
                    <a:pt x="73" y="302"/>
                  </a:lnTo>
                  <a:lnTo>
                    <a:pt x="50" y="353"/>
                  </a:lnTo>
                  <a:lnTo>
                    <a:pt x="0" y="422"/>
                  </a:lnTo>
                  <a:lnTo>
                    <a:pt x="25" y="462"/>
                  </a:lnTo>
                  <a:lnTo>
                    <a:pt x="94" y="457"/>
                  </a:lnTo>
                  <a:lnTo>
                    <a:pt x="170" y="455"/>
                  </a:lnTo>
                  <a:lnTo>
                    <a:pt x="254" y="467"/>
                  </a:lnTo>
                  <a:lnTo>
                    <a:pt x="326" y="482"/>
                  </a:lnTo>
                  <a:lnTo>
                    <a:pt x="369" y="495"/>
                  </a:lnTo>
                  <a:lnTo>
                    <a:pt x="424" y="524"/>
                  </a:lnTo>
                  <a:lnTo>
                    <a:pt x="333" y="366"/>
                  </a:lnTo>
                  <a:lnTo>
                    <a:pt x="383" y="323"/>
                  </a:lnTo>
                  <a:lnTo>
                    <a:pt x="431" y="291"/>
                  </a:lnTo>
                  <a:lnTo>
                    <a:pt x="491" y="260"/>
                  </a:lnTo>
                  <a:lnTo>
                    <a:pt x="554" y="236"/>
                  </a:lnTo>
                  <a:lnTo>
                    <a:pt x="630" y="212"/>
                  </a:lnTo>
                  <a:lnTo>
                    <a:pt x="697" y="195"/>
                  </a:lnTo>
                  <a:lnTo>
                    <a:pt x="797" y="175"/>
                  </a:lnTo>
                  <a:lnTo>
                    <a:pt x="882" y="167"/>
                  </a:lnTo>
                  <a:lnTo>
                    <a:pt x="959" y="164"/>
                  </a:lnTo>
                  <a:lnTo>
                    <a:pt x="1047" y="166"/>
                  </a:lnTo>
                  <a:lnTo>
                    <a:pt x="1087" y="167"/>
                  </a:lnTo>
                  <a:lnTo>
                    <a:pt x="1125" y="168"/>
                  </a:lnTo>
                  <a:lnTo>
                    <a:pt x="1159" y="173"/>
                  </a:lnTo>
                  <a:lnTo>
                    <a:pt x="1192" y="176"/>
                  </a:lnTo>
                  <a:lnTo>
                    <a:pt x="1253" y="183"/>
                  </a:lnTo>
                  <a:lnTo>
                    <a:pt x="1298" y="194"/>
                  </a:lnTo>
                  <a:lnTo>
                    <a:pt x="1331" y="202"/>
                  </a:lnTo>
                  <a:lnTo>
                    <a:pt x="1364" y="210"/>
                  </a:lnTo>
                  <a:lnTo>
                    <a:pt x="1398" y="221"/>
                  </a:lnTo>
                  <a:lnTo>
                    <a:pt x="1428" y="229"/>
                  </a:lnTo>
                  <a:lnTo>
                    <a:pt x="1461" y="242"/>
                  </a:lnTo>
                  <a:lnTo>
                    <a:pt x="1497" y="259"/>
                  </a:lnTo>
                  <a:lnTo>
                    <a:pt x="1535" y="274"/>
                  </a:lnTo>
                  <a:lnTo>
                    <a:pt x="1566"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5" name="Freeform 22">
              <a:extLst>
                <a:ext uri="{FF2B5EF4-FFF2-40B4-BE49-F238E27FC236}">
                  <a16:creationId xmlns:a16="http://schemas.microsoft.com/office/drawing/2014/main" id="{0227916A-F1D2-384C-92F3-8D71A0496A4D}"/>
                </a:ext>
              </a:extLst>
            </p:cNvPr>
            <p:cNvSpPr>
              <a:spLocks/>
            </p:cNvSpPr>
            <p:nvPr/>
          </p:nvSpPr>
          <p:spPr bwMode="auto">
            <a:xfrm>
              <a:off x="2110" y="1457"/>
              <a:ext cx="1535" cy="509"/>
            </a:xfrm>
            <a:custGeom>
              <a:avLst/>
              <a:gdLst>
                <a:gd name="T0" fmla="*/ 1534 w 1535"/>
                <a:gd name="T1" fmla="*/ 270 h 509"/>
                <a:gd name="T2" fmla="*/ 1492 w 1535"/>
                <a:gd name="T3" fmla="*/ 234 h 509"/>
                <a:gd name="T4" fmla="*/ 1456 w 1535"/>
                <a:gd name="T5" fmla="*/ 206 h 509"/>
                <a:gd name="T6" fmla="*/ 1423 w 1535"/>
                <a:gd name="T7" fmla="*/ 186 h 509"/>
                <a:gd name="T8" fmla="*/ 1384 w 1535"/>
                <a:gd name="T9" fmla="*/ 162 h 509"/>
                <a:gd name="T10" fmla="*/ 1329 w 1535"/>
                <a:gd name="T11" fmla="*/ 130 h 509"/>
                <a:gd name="T12" fmla="*/ 1274 w 1535"/>
                <a:gd name="T13" fmla="*/ 105 h 509"/>
                <a:gd name="T14" fmla="*/ 1210 w 1535"/>
                <a:gd name="T15" fmla="*/ 81 h 509"/>
                <a:gd name="T16" fmla="*/ 1146 w 1535"/>
                <a:gd name="T17" fmla="*/ 62 h 509"/>
                <a:gd name="T18" fmla="*/ 1086 w 1535"/>
                <a:gd name="T19" fmla="*/ 46 h 509"/>
                <a:gd name="T20" fmla="*/ 1008 w 1535"/>
                <a:gd name="T21" fmla="*/ 28 h 509"/>
                <a:gd name="T22" fmla="*/ 952 w 1535"/>
                <a:gd name="T23" fmla="*/ 19 h 509"/>
                <a:gd name="T24" fmla="*/ 875 w 1535"/>
                <a:gd name="T25" fmla="*/ 12 h 509"/>
                <a:gd name="T26" fmla="*/ 791 w 1535"/>
                <a:gd name="T27" fmla="*/ 4 h 509"/>
                <a:gd name="T28" fmla="*/ 708 w 1535"/>
                <a:gd name="T29" fmla="*/ 1 h 509"/>
                <a:gd name="T30" fmla="*/ 647 w 1535"/>
                <a:gd name="T31" fmla="*/ 0 h 509"/>
                <a:gd name="T32" fmla="*/ 565 w 1535"/>
                <a:gd name="T33" fmla="*/ 10 h 509"/>
                <a:gd name="T34" fmla="*/ 501 w 1535"/>
                <a:gd name="T35" fmla="*/ 23 h 509"/>
                <a:gd name="T36" fmla="*/ 433 w 1535"/>
                <a:gd name="T37" fmla="*/ 41 h 509"/>
                <a:gd name="T38" fmla="*/ 365 w 1535"/>
                <a:gd name="T39" fmla="*/ 65 h 509"/>
                <a:gd name="T40" fmla="*/ 327 w 1535"/>
                <a:gd name="T41" fmla="*/ 82 h 509"/>
                <a:gd name="T42" fmla="*/ 285 w 1535"/>
                <a:gd name="T43" fmla="*/ 110 h 509"/>
                <a:gd name="T44" fmla="*/ 254 w 1535"/>
                <a:gd name="T45" fmla="*/ 134 h 509"/>
                <a:gd name="T46" fmla="*/ 225 w 1535"/>
                <a:gd name="T47" fmla="*/ 157 h 509"/>
                <a:gd name="T48" fmla="*/ 203 w 1535"/>
                <a:gd name="T49" fmla="*/ 178 h 509"/>
                <a:gd name="T50" fmla="*/ 114 w 1535"/>
                <a:gd name="T51" fmla="*/ 23 h 509"/>
                <a:gd name="T52" fmla="*/ 108 w 1535"/>
                <a:gd name="T53" fmla="*/ 93 h 509"/>
                <a:gd name="T54" fmla="*/ 98 w 1535"/>
                <a:gd name="T55" fmla="*/ 157 h 509"/>
                <a:gd name="T56" fmla="*/ 84 w 1535"/>
                <a:gd name="T57" fmla="*/ 242 h 509"/>
                <a:gd name="T58" fmla="*/ 62 w 1535"/>
                <a:gd name="T59" fmla="*/ 317 h 509"/>
                <a:gd name="T60" fmla="*/ 36 w 1535"/>
                <a:gd name="T61" fmla="*/ 382 h 509"/>
                <a:gd name="T62" fmla="*/ 0 w 1535"/>
                <a:gd name="T63" fmla="*/ 451 h 509"/>
                <a:gd name="T64" fmla="*/ 69 w 1535"/>
                <a:gd name="T65" fmla="*/ 446 h 509"/>
                <a:gd name="T66" fmla="*/ 144 w 1535"/>
                <a:gd name="T67" fmla="*/ 444 h 509"/>
                <a:gd name="T68" fmla="*/ 227 w 1535"/>
                <a:gd name="T69" fmla="*/ 454 h 509"/>
                <a:gd name="T70" fmla="*/ 298 w 1535"/>
                <a:gd name="T71" fmla="*/ 470 h 509"/>
                <a:gd name="T72" fmla="*/ 341 w 1535"/>
                <a:gd name="T73" fmla="*/ 481 h 509"/>
                <a:gd name="T74" fmla="*/ 396 w 1535"/>
                <a:gd name="T75" fmla="*/ 508 h 509"/>
                <a:gd name="T76" fmla="*/ 306 w 1535"/>
                <a:gd name="T77" fmla="*/ 352 h 509"/>
                <a:gd name="T78" fmla="*/ 356 w 1535"/>
                <a:gd name="T79" fmla="*/ 312 h 509"/>
                <a:gd name="T80" fmla="*/ 403 w 1535"/>
                <a:gd name="T81" fmla="*/ 278 h 509"/>
                <a:gd name="T82" fmla="*/ 466 w 1535"/>
                <a:gd name="T83" fmla="*/ 248 h 509"/>
                <a:gd name="T84" fmla="*/ 527 w 1535"/>
                <a:gd name="T85" fmla="*/ 222 h 509"/>
                <a:gd name="T86" fmla="*/ 603 w 1535"/>
                <a:gd name="T87" fmla="*/ 201 h 509"/>
                <a:gd name="T88" fmla="*/ 670 w 1535"/>
                <a:gd name="T89" fmla="*/ 184 h 509"/>
                <a:gd name="T90" fmla="*/ 771 w 1535"/>
                <a:gd name="T91" fmla="*/ 163 h 509"/>
                <a:gd name="T92" fmla="*/ 853 w 1535"/>
                <a:gd name="T93" fmla="*/ 154 h 509"/>
                <a:gd name="T94" fmla="*/ 931 w 1535"/>
                <a:gd name="T95" fmla="*/ 149 h 509"/>
                <a:gd name="T96" fmla="*/ 1018 w 1535"/>
                <a:gd name="T97" fmla="*/ 151 h 509"/>
                <a:gd name="T98" fmla="*/ 1058 w 1535"/>
                <a:gd name="T99" fmla="*/ 152 h 509"/>
                <a:gd name="T100" fmla="*/ 1095 w 1535"/>
                <a:gd name="T101" fmla="*/ 153 h 509"/>
                <a:gd name="T102" fmla="*/ 1130 w 1535"/>
                <a:gd name="T103" fmla="*/ 158 h 509"/>
                <a:gd name="T104" fmla="*/ 1164 w 1535"/>
                <a:gd name="T105" fmla="*/ 162 h 509"/>
                <a:gd name="T106" fmla="*/ 1222 w 1535"/>
                <a:gd name="T107" fmla="*/ 166 h 509"/>
                <a:gd name="T108" fmla="*/ 1267 w 1535"/>
                <a:gd name="T109" fmla="*/ 177 h 509"/>
                <a:gd name="T110" fmla="*/ 1300 w 1535"/>
                <a:gd name="T111" fmla="*/ 185 h 509"/>
                <a:gd name="T112" fmla="*/ 1334 w 1535"/>
                <a:gd name="T113" fmla="*/ 193 h 509"/>
                <a:gd name="T114" fmla="*/ 1368 w 1535"/>
                <a:gd name="T115" fmla="*/ 202 h 509"/>
                <a:gd name="T116" fmla="*/ 1396 w 1535"/>
                <a:gd name="T117" fmla="*/ 211 h 509"/>
                <a:gd name="T118" fmla="*/ 1430 w 1535"/>
                <a:gd name="T119" fmla="*/ 222 h 509"/>
                <a:gd name="T120" fmla="*/ 1467 w 1535"/>
                <a:gd name="T121" fmla="*/ 238 h 509"/>
                <a:gd name="T122" fmla="*/ 1501 w 1535"/>
                <a:gd name="T123" fmla="*/ 252 h 509"/>
                <a:gd name="T124" fmla="*/ 1534 w 1535"/>
                <a:gd name="T125" fmla="*/ 27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5" h="509">
                  <a:moveTo>
                    <a:pt x="1534" y="270"/>
                  </a:moveTo>
                  <a:lnTo>
                    <a:pt x="1492" y="234"/>
                  </a:lnTo>
                  <a:lnTo>
                    <a:pt x="1456" y="206"/>
                  </a:lnTo>
                  <a:lnTo>
                    <a:pt x="1423" y="186"/>
                  </a:lnTo>
                  <a:lnTo>
                    <a:pt x="1384" y="162"/>
                  </a:lnTo>
                  <a:lnTo>
                    <a:pt x="1329" y="130"/>
                  </a:lnTo>
                  <a:lnTo>
                    <a:pt x="1274" y="105"/>
                  </a:lnTo>
                  <a:lnTo>
                    <a:pt x="1210" y="81"/>
                  </a:lnTo>
                  <a:lnTo>
                    <a:pt x="1146" y="62"/>
                  </a:lnTo>
                  <a:lnTo>
                    <a:pt x="1086" y="46"/>
                  </a:lnTo>
                  <a:lnTo>
                    <a:pt x="1008" y="28"/>
                  </a:lnTo>
                  <a:lnTo>
                    <a:pt x="952" y="19"/>
                  </a:lnTo>
                  <a:lnTo>
                    <a:pt x="875" y="12"/>
                  </a:lnTo>
                  <a:lnTo>
                    <a:pt x="791" y="4"/>
                  </a:lnTo>
                  <a:lnTo>
                    <a:pt x="708" y="1"/>
                  </a:lnTo>
                  <a:lnTo>
                    <a:pt x="647" y="0"/>
                  </a:lnTo>
                  <a:lnTo>
                    <a:pt x="565" y="10"/>
                  </a:lnTo>
                  <a:lnTo>
                    <a:pt x="501" y="23"/>
                  </a:lnTo>
                  <a:lnTo>
                    <a:pt x="433" y="41"/>
                  </a:lnTo>
                  <a:lnTo>
                    <a:pt x="365" y="65"/>
                  </a:lnTo>
                  <a:lnTo>
                    <a:pt x="327" y="82"/>
                  </a:lnTo>
                  <a:lnTo>
                    <a:pt x="285" y="110"/>
                  </a:lnTo>
                  <a:lnTo>
                    <a:pt x="254" y="134"/>
                  </a:lnTo>
                  <a:lnTo>
                    <a:pt x="225" y="157"/>
                  </a:lnTo>
                  <a:lnTo>
                    <a:pt x="203" y="178"/>
                  </a:lnTo>
                  <a:lnTo>
                    <a:pt x="114" y="23"/>
                  </a:lnTo>
                  <a:lnTo>
                    <a:pt x="108" y="93"/>
                  </a:lnTo>
                  <a:lnTo>
                    <a:pt x="98" y="157"/>
                  </a:lnTo>
                  <a:lnTo>
                    <a:pt x="84" y="242"/>
                  </a:lnTo>
                  <a:lnTo>
                    <a:pt x="62" y="317"/>
                  </a:lnTo>
                  <a:lnTo>
                    <a:pt x="36" y="382"/>
                  </a:lnTo>
                  <a:lnTo>
                    <a:pt x="0" y="451"/>
                  </a:lnTo>
                  <a:lnTo>
                    <a:pt x="69" y="446"/>
                  </a:lnTo>
                  <a:lnTo>
                    <a:pt x="144" y="444"/>
                  </a:lnTo>
                  <a:lnTo>
                    <a:pt x="227" y="454"/>
                  </a:lnTo>
                  <a:lnTo>
                    <a:pt x="298" y="470"/>
                  </a:lnTo>
                  <a:lnTo>
                    <a:pt x="341" y="481"/>
                  </a:lnTo>
                  <a:lnTo>
                    <a:pt x="396" y="508"/>
                  </a:lnTo>
                  <a:lnTo>
                    <a:pt x="306" y="352"/>
                  </a:lnTo>
                  <a:lnTo>
                    <a:pt x="356" y="312"/>
                  </a:lnTo>
                  <a:lnTo>
                    <a:pt x="403" y="278"/>
                  </a:lnTo>
                  <a:lnTo>
                    <a:pt x="466" y="248"/>
                  </a:lnTo>
                  <a:lnTo>
                    <a:pt x="527" y="222"/>
                  </a:lnTo>
                  <a:lnTo>
                    <a:pt x="603" y="201"/>
                  </a:lnTo>
                  <a:lnTo>
                    <a:pt x="670" y="184"/>
                  </a:lnTo>
                  <a:lnTo>
                    <a:pt x="771" y="163"/>
                  </a:lnTo>
                  <a:lnTo>
                    <a:pt x="853" y="154"/>
                  </a:lnTo>
                  <a:lnTo>
                    <a:pt x="931" y="149"/>
                  </a:lnTo>
                  <a:lnTo>
                    <a:pt x="1018" y="151"/>
                  </a:lnTo>
                  <a:lnTo>
                    <a:pt x="1058" y="152"/>
                  </a:lnTo>
                  <a:lnTo>
                    <a:pt x="1095" y="153"/>
                  </a:lnTo>
                  <a:lnTo>
                    <a:pt x="1130" y="158"/>
                  </a:lnTo>
                  <a:lnTo>
                    <a:pt x="1164" y="162"/>
                  </a:lnTo>
                  <a:lnTo>
                    <a:pt x="1222" y="166"/>
                  </a:lnTo>
                  <a:lnTo>
                    <a:pt x="1267" y="177"/>
                  </a:lnTo>
                  <a:lnTo>
                    <a:pt x="1300" y="185"/>
                  </a:lnTo>
                  <a:lnTo>
                    <a:pt x="1334" y="193"/>
                  </a:lnTo>
                  <a:lnTo>
                    <a:pt x="1368" y="202"/>
                  </a:lnTo>
                  <a:lnTo>
                    <a:pt x="1396" y="211"/>
                  </a:lnTo>
                  <a:lnTo>
                    <a:pt x="1430" y="222"/>
                  </a:lnTo>
                  <a:lnTo>
                    <a:pt x="1467" y="238"/>
                  </a:lnTo>
                  <a:lnTo>
                    <a:pt x="1501" y="252"/>
                  </a:lnTo>
                  <a:lnTo>
                    <a:pt x="1534" y="270"/>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1" name="Group 30">
            <a:extLst>
              <a:ext uri="{FF2B5EF4-FFF2-40B4-BE49-F238E27FC236}">
                <a16:creationId xmlns:a16="http://schemas.microsoft.com/office/drawing/2014/main" id="{D9E71089-7FA5-2A44-9F2A-45851BBF7D30}"/>
              </a:ext>
            </a:extLst>
          </p:cNvPr>
          <p:cNvGrpSpPr/>
          <p:nvPr/>
        </p:nvGrpSpPr>
        <p:grpSpPr>
          <a:xfrm>
            <a:off x="10043027" y="4457028"/>
            <a:ext cx="1307523" cy="939800"/>
            <a:chOff x="9538268" y="3564429"/>
            <a:chExt cx="1307523" cy="939800"/>
          </a:xfrm>
        </p:grpSpPr>
        <p:grpSp>
          <p:nvGrpSpPr>
            <p:cNvPr id="32" name="Group 31">
              <a:extLst>
                <a:ext uri="{FF2B5EF4-FFF2-40B4-BE49-F238E27FC236}">
                  <a16:creationId xmlns:a16="http://schemas.microsoft.com/office/drawing/2014/main" id="{4FAAC008-8D94-AB4E-B650-564D4EE260F1}"/>
                </a:ext>
              </a:extLst>
            </p:cNvPr>
            <p:cNvGrpSpPr/>
            <p:nvPr/>
          </p:nvGrpSpPr>
          <p:grpSpPr>
            <a:xfrm>
              <a:off x="9538268" y="3564429"/>
              <a:ext cx="1307523" cy="863092"/>
              <a:chOff x="9538268" y="3564429"/>
              <a:chExt cx="1307523" cy="863092"/>
            </a:xfrm>
          </p:grpSpPr>
          <p:sp>
            <p:nvSpPr>
              <p:cNvPr id="34" name="Oval 7">
                <a:extLst>
                  <a:ext uri="{FF2B5EF4-FFF2-40B4-BE49-F238E27FC236}">
                    <a16:creationId xmlns:a16="http://schemas.microsoft.com/office/drawing/2014/main" id="{907FA803-AFF1-C947-B567-74324DA3C030}"/>
                  </a:ext>
                </a:extLst>
              </p:cNvPr>
              <p:cNvSpPr>
                <a:spLocks noChangeArrowheads="1"/>
              </p:cNvSpPr>
              <p:nvPr/>
            </p:nvSpPr>
            <p:spPr bwMode="auto">
              <a:xfrm>
                <a:off x="9538268" y="3564429"/>
                <a:ext cx="1307523" cy="863092"/>
              </a:xfrm>
              <a:prstGeom prst="ellipse">
                <a:avLst/>
              </a:prstGeom>
              <a:solidFill>
                <a:schemeClr val="accent1"/>
              </a:solidFill>
              <a:ln w="12700">
                <a:solidFill>
                  <a:srgbClr val="000000"/>
                </a:solidFill>
                <a:round/>
                <a:headEnd/>
                <a:tailEnd/>
              </a:ln>
              <a:effectLst>
                <a:outerShdw blurRad="63500" dist="107763" dir="2700000" algn="ctr" rotWithShape="0">
                  <a:srgbClr val="000000">
                    <a:alpha val="74998"/>
                  </a:srgbClr>
                </a:outerShdw>
              </a:effectLst>
            </p:spPr>
            <p:txBody>
              <a:bodyPr wrap="none" anchor="ctr"/>
              <a:lstStyle/>
              <a:p>
                <a:endParaRPr lang="en-US"/>
              </a:p>
            </p:txBody>
          </p:sp>
          <p:sp>
            <p:nvSpPr>
              <p:cNvPr id="35" name="Rectangle 16">
                <a:extLst>
                  <a:ext uri="{FF2B5EF4-FFF2-40B4-BE49-F238E27FC236}">
                    <a16:creationId xmlns:a16="http://schemas.microsoft.com/office/drawing/2014/main" id="{3F4C7072-ADE7-5B47-AE38-0C63D4BD5E52}"/>
                  </a:ext>
                </a:extLst>
              </p:cNvPr>
              <p:cNvSpPr>
                <a:spLocks noChangeArrowheads="1"/>
              </p:cNvSpPr>
              <p:nvPr/>
            </p:nvSpPr>
            <p:spPr bwMode="auto">
              <a:xfrm>
                <a:off x="10053487" y="3600859"/>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latin typeface="Wingdings" charset="2"/>
                  </a:rPr>
                  <a:t></a:t>
                </a:r>
                <a:r>
                  <a:rPr lang="en-US" altLang="x-none" sz="3200" b="1" dirty="0"/>
                  <a:t> </a:t>
                </a:r>
              </a:p>
            </p:txBody>
          </p:sp>
        </p:grpSp>
        <p:sp>
          <p:nvSpPr>
            <p:cNvPr id="33" name="Rectangle 17">
              <a:extLst>
                <a:ext uri="{FF2B5EF4-FFF2-40B4-BE49-F238E27FC236}">
                  <a16:creationId xmlns:a16="http://schemas.microsoft.com/office/drawing/2014/main" id="{C299D06E-8190-F045-81D7-BB5FD9E4FE12}"/>
                </a:ext>
              </a:extLst>
            </p:cNvPr>
            <p:cNvSpPr>
              <a:spLocks noChangeArrowheads="1"/>
            </p:cNvSpPr>
            <p:nvPr/>
          </p:nvSpPr>
          <p:spPr bwMode="auto">
            <a:xfrm>
              <a:off x="9904429" y="3990371"/>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grpSp>
      <p:grpSp>
        <p:nvGrpSpPr>
          <p:cNvPr id="36" name="Group 20">
            <a:extLst>
              <a:ext uri="{FF2B5EF4-FFF2-40B4-BE49-F238E27FC236}">
                <a16:creationId xmlns:a16="http://schemas.microsoft.com/office/drawing/2014/main" id="{A871446C-AD53-7548-94F8-51D34EB30752}"/>
              </a:ext>
            </a:extLst>
          </p:cNvPr>
          <p:cNvGrpSpPr>
            <a:grpSpLocks/>
          </p:cNvGrpSpPr>
          <p:nvPr/>
        </p:nvGrpSpPr>
        <p:grpSpPr bwMode="auto">
          <a:xfrm rot="5695582">
            <a:off x="9268843" y="3632234"/>
            <a:ext cx="1693261" cy="602804"/>
            <a:chOff x="2087" y="2940"/>
            <a:chExt cx="1958" cy="693"/>
          </a:xfrm>
          <a:solidFill>
            <a:schemeClr val="tx2"/>
          </a:solidFill>
        </p:grpSpPr>
        <p:sp>
          <p:nvSpPr>
            <p:cNvPr id="37" name="Freeform 18">
              <a:extLst>
                <a:ext uri="{FF2B5EF4-FFF2-40B4-BE49-F238E27FC236}">
                  <a16:creationId xmlns:a16="http://schemas.microsoft.com/office/drawing/2014/main" id="{E8F1C2B5-81EF-9547-B48C-0EC284CF7EC6}"/>
                </a:ext>
              </a:extLst>
            </p:cNvPr>
            <p:cNvSpPr>
              <a:spLocks/>
            </p:cNvSpPr>
            <p:nvPr/>
          </p:nvSpPr>
          <p:spPr bwMode="auto">
            <a:xfrm>
              <a:off x="2087" y="2940"/>
              <a:ext cx="1958" cy="655"/>
            </a:xfrm>
            <a:custGeom>
              <a:avLst/>
              <a:gdLst>
                <a:gd name="T0" fmla="*/ 38 w 1958"/>
                <a:gd name="T1" fmla="*/ 357 h 655"/>
                <a:gd name="T2" fmla="*/ 139 w 1958"/>
                <a:gd name="T3" fmla="*/ 422 h 655"/>
                <a:gd name="T4" fmla="*/ 270 w 1958"/>
                <a:gd name="T5" fmla="*/ 486 h 655"/>
                <a:gd name="T6" fmla="*/ 408 w 1958"/>
                <a:gd name="T7" fmla="*/ 533 h 655"/>
                <a:gd name="T8" fmla="*/ 565 w 1958"/>
                <a:gd name="T9" fmla="*/ 581 h 655"/>
                <a:gd name="T10" fmla="*/ 733 w 1958"/>
                <a:gd name="T11" fmla="*/ 614 h 655"/>
                <a:gd name="T12" fmla="*/ 937 w 1958"/>
                <a:gd name="T13" fmla="*/ 636 h 655"/>
                <a:gd name="T14" fmla="*/ 1118 w 1958"/>
                <a:gd name="T15" fmla="*/ 643 h 655"/>
                <a:gd name="T16" fmla="*/ 1302 w 1958"/>
                <a:gd name="T17" fmla="*/ 615 h 655"/>
                <a:gd name="T18" fmla="*/ 1471 w 1958"/>
                <a:gd name="T19" fmla="*/ 563 h 655"/>
                <a:gd name="T20" fmla="*/ 1571 w 1958"/>
                <a:gd name="T21" fmla="*/ 505 h 655"/>
                <a:gd name="T22" fmla="*/ 1647 w 1958"/>
                <a:gd name="T23" fmla="*/ 449 h 655"/>
                <a:gd name="T24" fmla="*/ 1807 w 1958"/>
                <a:gd name="T25" fmla="*/ 654 h 655"/>
                <a:gd name="T26" fmla="*/ 1825 w 1958"/>
                <a:gd name="T27" fmla="*/ 473 h 655"/>
                <a:gd name="T28" fmla="*/ 1866 w 1958"/>
                <a:gd name="T29" fmla="*/ 277 h 655"/>
                <a:gd name="T30" fmla="*/ 1957 w 1958"/>
                <a:gd name="T31" fmla="*/ 127 h 655"/>
                <a:gd name="T32" fmla="*/ 1839 w 1958"/>
                <a:gd name="T33" fmla="*/ 83 h 655"/>
                <a:gd name="T34" fmla="*/ 1640 w 1958"/>
                <a:gd name="T35" fmla="*/ 71 h 655"/>
                <a:gd name="T36" fmla="*/ 1496 w 1958"/>
                <a:gd name="T37" fmla="*/ 36 h 655"/>
                <a:gd name="T38" fmla="*/ 1541 w 1958"/>
                <a:gd name="T39" fmla="*/ 197 h 655"/>
                <a:gd name="T40" fmla="*/ 1419 w 1958"/>
                <a:gd name="T41" fmla="*/ 291 h 655"/>
                <a:gd name="T42" fmla="*/ 1265 w 1958"/>
                <a:gd name="T43" fmla="*/ 360 h 655"/>
                <a:gd name="T44" fmla="*/ 1086 w 1958"/>
                <a:gd name="T45" fmla="*/ 411 h 655"/>
                <a:gd name="T46" fmla="*/ 855 w 1958"/>
                <a:gd name="T47" fmla="*/ 445 h 655"/>
                <a:gd name="T48" fmla="*/ 649 w 1958"/>
                <a:gd name="T49" fmla="*/ 447 h 655"/>
                <a:gd name="T50" fmla="*/ 551 w 1958"/>
                <a:gd name="T51" fmla="*/ 444 h 655"/>
                <a:gd name="T52" fmla="*/ 468 w 1958"/>
                <a:gd name="T53" fmla="*/ 434 h 655"/>
                <a:gd name="T54" fmla="*/ 335 w 1958"/>
                <a:gd name="T55" fmla="*/ 412 h 655"/>
                <a:gd name="T56" fmla="*/ 252 w 1958"/>
                <a:gd name="T57" fmla="*/ 392 h 655"/>
                <a:gd name="T58" fmla="*/ 173 w 1958"/>
                <a:gd name="T59" fmla="*/ 368 h 655"/>
                <a:gd name="T60" fmla="*/ 86 w 1958"/>
                <a:gd name="T61" fmla="*/ 331 h 655"/>
                <a:gd name="T62" fmla="*/ 0 w 1958"/>
                <a:gd name="T63" fmla="*/ 29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8" h="655">
                  <a:moveTo>
                    <a:pt x="0" y="291"/>
                  </a:moveTo>
                  <a:lnTo>
                    <a:pt x="38" y="357"/>
                  </a:lnTo>
                  <a:lnTo>
                    <a:pt x="95" y="393"/>
                  </a:lnTo>
                  <a:lnTo>
                    <a:pt x="139" y="422"/>
                  </a:lnTo>
                  <a:lnTo>
                    <a:pt x="200" y="455"/>
                  </a:lnTo>
                  <a:lnTo>
                    <a:pt x="270" y="486"/>
                  </a:lnTo>
                  <a:lnTo>
                    <a:pt x="329" y="503"/>
                  </a:lnTo>
                  <a:lnTo>
                    <a:pt x="408" y="533"/>
                  </a:lnTo>
                  <a:lnTo>
                    <a:pt x="488" y="557"/>
                  </a:lnTo>
                  <a:lnTo>
                    <a:pt x="565" y="581"/>
                  </a:lnTo>
                  <a:lnTo>
                    <a:pt x="664" y="604"/>
                  </a:lnTo>
                  <a:lnTo>
                    <a:pt x="733" y="614"/>
                  </a:lnTo>
                  <a:lnTo>
                    <a:pt x="830" y="625"/>
                  </a:lnTo>
                  <a:lnTo>
                    <a:pt x="937" y="636"/>
                  </a:lnTo>
                  <a:lnTo>
                    <a:pt x="1040" y="642"/>
                  </a:lnTo>
                  <a:lnTo>
                    <a:pt x="1118" y="643"/>
                  </a:lnTo>
                  <a:lnTo>
                    <a:pt x="1219" y="630"/>
                  </a:lnTo>
                  <a:lnTo>
                    <a:pt x="1302" y="615"/>
                  </a:lnTo>
                  <a:lnTo>
                    <a:pt x="1387" y="593"/>
                  </a:lnTo>
                  <a:lnTo>
                    <a:pt x="1471" y="563"/>
                  </a:lnTo>
                  <a:lnTo>
                    <a:pt x="1518" y="538"/>
                  </a:lnTo>
                  <a:lnTo>
                    <a:pt x="1571" y="505"/>
                  </a:lnTo>
                  <a:lnTo>
                    <a:pt x="1610" y="476"/>
                  </a:lnTo>
                  <a:lnTo>
                    <a:pt x="1647" y="449"/>
                  </a:lnTo>
                  <a:lnTo>
                    <a:pt x="1671" y="421"/>
                  </a:lnTo>
                  <a:lnTo>
                    <a:pt x="1807" y="654"/>
                  </a:lnTo>
                  <a:lnTo>
                    <a:pt x="1813" y="571"/>
                  </a:lnTo>
                  <a:lnTo>
                    <a:pt x="1825" y="473"/>
                  </a:lnTo>
                  <a:lnTo>
                    <a:pt x="1839" y="375"/>
                  </a:lnTo>
                  <a:lnTo>
                    <a:pt x="1866" y="277"/>
                  </a:lnTo>
                  <a:lnTo>
                    <a:pt x="1894" y="213"/>
                  </a:lnTo>
                  <a:lnTo>
                    <a:pt x="1957" y="127"/>
                  </a:lnTo>
                  <a:lnTo>
                    <a:pt x="1926" y="77"/>
                  </a:lnTo>
                  <a:lnTo>
                    <a:pt x="1839" y="83"/>
                  </a:lnTo>
                  <a:lnTo>
                    <a:pt x="1744" y="86"/>
                  </a:lnTo>
                  <a:lnTo>
                    <a:pt x="1640" y="71"/>
                  </a:lnTo>
                  <a:lnTo>
                    <a:pt x="1550" y="52"/>
                  </a:lnTo>
                  <a:lnTo>
                    <a:pt x="1496" y="36"/>
                  </a:lnTo>
                  <a:lnTo>
                    <a:pt x="1427" y="0"/>
                  </a:lnTo>
                  <a:lnTo>
                    <a:pt x="1541" y="197"/>
                  </a:lnTo>
                  <a:lnTo>
                    <a:pt x="1478" y="251"/>
                  </a:lnTo>
                  <a:lnTo>
                    <a:pt x="1419" y="291"/>
                  </a:lnTo>
                  <a:lnTo>
                    <a:pt x="1343" y="330"/>
                  </a:lnTo>
                  <a:lnTo>
                    <a:pt x="1265" y="360"/>
                  </a:lnTo>
                  <a:lnTo>
                    <a:pt x="1170" y="389"/>
                  </a:lnTo>
                  <a:lnTo>
                    <a:pt x="1086" y="411"/>
                  </a:lnTo>
                  <a:lnTo>
                    <a:pt x="961" y="435"/>
                  </a:lnTo>
                  <a:lnTo>
                    <a:pt x="855" y="445"/>
                  </a:lnTo>
                  <a:lnTo>
                    <a:pt x="758" y="449"/>
                  </a:lnTo>
                  <a:lnTo>
                    <a:pt x="649" y="447"/>
                  </a:lnTo>
                  <a:lnTo>
                    <a:pt x="598" y="445"/>
                  </a:lnTo>
                  <a:lnTo>
                    <a:pt x="551" y="444"/>
                  </a:lnTo>
                  <a:lnTo>
                    <a:pt x="509" y="438"/>
                  </a:lnTo>
                  <a:lnTo>
                    <a:pt x="468" y="434"/>
                  </a:lnTo>
                  <a:lnTo>
                    <a:pt x="391" y="425"/>
                  </a:lnTo>
                  <a:lnTo>
                    <a:pt x="335" y="412"/>
                  </a:lnTo>
                  <a:lnTo>
                    <a:pt x="294" y="402"/>
                  </a:lnTo>
                  <a:lnTo>
                    <a:pt x="252" y="392"/>
                  </a:lnTo>
                  <a:lnTo>
                    <a:pt x="210" y="378"/>
                  </a:lnTo>
                  <a:lnTo>
                    <a:pt x="173" y="368"/>
                  </a:lnTo>
                  <a:lnTo>
                    <a:pt x="131" y="352"/>
                  </a:lnTo>
                  <a:lnTo>
                    <a:pt x="86" y="331"/>
                  </a:lnTo>
                  <a:lnTo>
                    <a:pt x="39" y="312"/>
                  </a:lnTo>
                  <a:lnTo>
                    <a:pt x="0"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8" name="Freeform 19">
              <a:extLst>
                <a:ext uri="{FF2B5EF4-FFF2-40B4-BE49-F238E27FC236}">
                  <a16:creationId xmlns:a16="http://schemas.microsoft.com/office/drawing/2014/main" id="{FFED7A7E-9491-D34E-8DF0-3FCE402DC0F9}"/>
                </a:ext>
              </a:extLst>
            </p:cNvPr>
            <p:cNvSpPr>
              <a:spLocks/>
            </p:cNvSpPr>
            <p:nvPr/>
          </p:nvSpPr>
          <p:spPr bwMode="auto">
            <a:xfrm>
              <a:off x="2127" y="2997"/>
              <a:ext cx="1918" cy="636"/>
            </a:xfrm>
            <a:custGeom>
              <a:avLst/>
              <a:gdLst>
                <a:gd name="T0" fmla="*/ 0 w 1918"/>
                <a:gd name="T1" fmla="*/ 297 h 636"/>
                <a:gd name="T2" fmla="*/ 52 w 1918"/>
                <a:gd name="T3" fmla="*/ 342 h 636"/>
                <a:gd name="T4" fmla="*/ 97 w 1918"/>
                <a:gd name="T5" fmla="*/ 377 h 636"/>
                <a:gd name="T6" fmla="*/ 139 w 1918"/>
                <a:gd name="T7" fmla="*/ 403 h 636"/>
                <a:gd name="T8" fmla="*/ 187 w 1918"/>
                <a:gd name="T9" fmla="*/ 432 h 636"/>
                <a:gd name="T10" fmla="*/ 256 w 1918"/>
                <a:gd name="T11" fmla="*/ 472 h 636"/>
                <a:gd name="T12" fmla="*/ 325 w 1918"/>
                <a:gd name="T13" fmla="*/ 504 h 636"/>
                <a:gd name="T14" fmla="*/ 405 w 1918"/>
                <a:gd name="T15" fmla="*/ 534 h 636"/>
                <a:gd name="T16" fmla="*/ 485 w 1918"/>
                <a:gd name="T17" fmla="*/ 558 h 636"/>
                <a:gd name="T18" fmla="*/ 560 w 1918"/>
                <a:gd name="T19" fmla="*/ 578 h 636"/>
                <a:gd name="T20" fmla="*/ 657 w 1918"/>
                <a:gd name="T21" fmla="*/ 600 h 636"/>
                <a:gd name="T22" fmla="*/ 727 w 1918"/>
                <a:gd name="T23" fmla="*/ 611 h 636"/>
                <a:gd name="T24" fmla="*/ 823 w 1918"/>
                <a:gd name="T25" fmla="*/ 620 h 636"/>
                <a:gd name="T26" fmla="*/ 928 w 1918"/>
                <a:gd name="T27" fmla="*/ 630 h 636"/>
                <a:gd name="T28" fmla="*/ 1032 w 1918"/>
                <a:gd name="T29" fmla="*/ 634 h 636"/>
                <a:gd name="T30" fmla="*/ 1109 w 1918"/>
                <a:gd name="T31" fmla="*/ 635 h 636"/>
                <a:gd name="T32" fmla="*/ 1211 w 1918"/>
                <a:gd name="T33" fmla="*/ 622 h 636"/>
                <a:gd name="T34" fmla="*/ 1291 w 1918"/>
                <a:gd name="T35" fmla="*/ 606 h 636"/>
                <a:gd name="T36" fmla="*/ 1376 w 1918"/>
                <a:gd name="T37" fmla="*/ 584 h 636"/>
                <a:gd name="T38" fmla="*/ 1461 w 1918"/>
                <a:gd name="T39" fmla="*/ 554 h 636"/>
                <a:gd name="T40" fmla="*/ 1508 w 1918"/>
                <a:gd name="T41" fmla="*/ 532 h 636"/>
                <a:gd name="T42" fmla="*/ 1561 w 1918"/>
                <a:gd name="T43" fmla="*/ 498 h 636"/>
                <a:gd name="T44" fmla="*/ 1599 w 1918"/>
                <a:gd name="T45" fmla="*/ 468 h 636"/>
                <a:gd name="T46" fmla="*/ 1636 w 1918"/>
                <a:gd name="T47" fmla="*/ 439 h 636"/>
                <a:gd name="T48" fmla="*/ 1663 w 1918"/>
                <a:gd name="T49" fmla="*/ 413 h 636"/>
                <a:gd name="T50" fmla="*/ 1774 w 1918"/>
                <a:gd name="T51" fmla="*/ 606 h 636"/>
                <a:gd name="T52" fmla="*/ 1782 w 1918"/>
                <a:gd name="T53" fmla="*/ 519 h 636"/>
                <a:gd name="T54" fmla="*/ 1795 w 1918"/>
                <a:gd name="T55" fmla="*/ 439 h 636"/>
                <a:gd name="T56" fmla="*/ 1812 w 1918"/>
                <a:gd name="T57" fmla="*/ 332 h 636"/>
                <a:gd name="T58" fmla="*/ 1840 w 1918"/>
                <a:gd name="T59" fmla="*/ 239 h 636"/>
                <a:gd name="T60" fmla="*/ 1872 w 1918"/>
                <a:gd name="T61" fmla="*/ 158 h 636"/>
                <a:gd name="T62" fmla="*/ 1917 w 1918"/>
                <a:gd name="T63" fmla="*/ 71 h 636"/>
                <a:gd name="T64" fmla="*/ 1831 w 1918"/>
                <a:gd name="T65" fmla="*/ 77 h 636"/>
                <a:gd name="T66" fmla="*/ 1737 w 1918"/>
                <a:gd name="T67" fmla="*/ 80 h 636"/>
                <a:gd name="T68" fmla="*/ 1633 w 1918"/>
                <a:gd name="T69" fmla="*/ 68 h 636"/>
                <a:gd name="T70" fmla="*/ 1544 w 1918"/>
                <a:gd name="T71" fmla="*/ 48 h 636"/>
                <a:gd name="T72" fmla="*/ 1491 w 1918"/>
                <a:gd name="T73" fmla="*/ 34 h 636"/>
                <a:gd name="T74" fmla="*/ 1422 w 1918"/>
                <a:gd name="T75" fmla="*/ 0 h 636"/>
                <a:gd name="T76" fmla="*/ 1534 w 1918"/>
                <a:gd name="T77" fmla="*/ 195 h 636"/>
                <a:gd name="T78" fmla="*/ 1472 w 1918"/>
                <a:gd name="T79" fmla="*/ 245 h 636"/>
                <a:gd name="T80" fmla="*/ 1413 w 1918"/>
                <a:gd name="T81" fmla="*/ 287 h 636"/>
                <a:gd name="T82" fmla="*/ 1335 w 1918"/>
                <a:gd name="T83" fmla="*/ 325 h 636"/>
                <a:gd name="T84" fmla="*/ 1258 w 1918"/>
                <a:gd name="T85" fmla="*/ 357 h 636"/>
                <a:gd name="T86" fmla="*/ 1164 w 1918"/>
                <a:gd name="T87" fmla="*/ 384 h 636"/>
                <a:gd name="T88" fmla="*/ 1080 w 1918"/>
                <a:gd name="T89" fmla="*/ 405 h 636"/>
                <a:gd name="T90" fmla="*/ 954 w 1918"/>
                <a:gd name="T91" fmla="*/ 431 h 636"/>
                <a:gd name="T92" fmla="*/ 851 w 1918"/>
                <a:gd name="T93" fmla="*/ 442 h 636"/>
                <a:gd name="T94" fmla="*/ 753 w 1918"/>
                <a:gd name="T95" fmla="*/ 449 h 636"/>
                <a:gd name="T96" fmla="*/ 645 w 1918"/>
                <a:gd name="T97" fmla="*/ 446 h 636"/>
                <a:gd name="T98" fmla="*/ 595 w 1918"/>
                <a:gd name="T99" fmla="*/ 445 h 636"/>
                <a:gd name="T100" fmla="*/ 548 w 1918"/>
                <a:gd name="T101" fmla="*/ 444 h 636"/>
                <a:gd name="T102" fmla="*/ 505 w 1918"/>
                <a:gd name="T103" fmla="*/ 438 h 636"/>
                <a:gd name="T104" fmla="*/ 463 w 1918"/>
                <a:gd name="T105" fmla="*/ 433 h 636"/>
                <a:gd name="T106" fmla="*/ 390 w 1918"/>
                <a:gd name="T107" fmla="*/ 427 h 636"/>
                <a:gd name="T108" fmla="*/ 334 w 1918"/>
                <a:gd name="T109" fmla="*/ 414 h 636"/>
                <a:gd name="T110" fmla="*/ 293 w 1918"/>
                <a:gd name="T111" fmla="*/ 404 h 636"/>
                <a:gd name="T112" fmla="*/ 250 w 1918"/>
                <a:gd name="T113" fmla="*/ 394 h 636"/>
                <a:gd name="T114" fmla="*/ 208 w 1918"/>
                <a:gd name="T115" fmla="*/ 382 h 636"/>
                <a:gd name="T116" fmla="*/ 173 w 1918"/>
                <a:gd name="T117" fmla="*/ 371 h 636"/>
                <a:gd name="T118" fmla="*/ 130 w 1918"/>
                <a:gd name="T119" fmla="*/ 357 h 636"/>
                <a:gd name="T120" fmla="*/ 84 w 1918"/>
                <a:gd name="T121" fmla="*/ 337 h 636"/>
                <a:gd name="T122" fmla="*/ 41 w 1918"/>
                <a:gd name="T123" fmla="*/ 320 h 636"/>
                <a:gd name="T124" fmla="*/ 0 w 1918"/>
                <a:gd name="T125" fmla="*/ 29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18" h="636">
                  <a:moveTo>
                    <a:pt x="0" y="297"/>
                  </a:moveTo>
                  <a:lnTo>
                    <a:pt x="52" y="342"/>
                  </a:lnTo>
                  <a:lnTo>
                    <a:pt x="97" y="377"/>
                  </a:lnTo>
                  <a:lnTo>
                    <a:pt x="139" y="403"/>
                  </a:lnTo>
                  <a:lnTo>
                    <a:pt x="187" y="432"/>
                  </a:lnTo>
                  <a:lnTo>
                    <a:pt x="256" y="472"/>
                  </a:lnTo>
                  <a:lnTo>
                    <a:pt x="325" y="504"/>
                  </a:lnTo>
                  <a:lnTo>
                    <a:pt x="405" y="534"/>
                  </a:lnTo>
                  <a:lnTo>
                    <a:pt x="485" y="558"/>
                  </a:lnTo>
                  <a:lnTo>
                    <a:pt x="560" y="578"/>
                  </a:lnTo>
                  <a:lnTo>
                    <a:pt x="657" y="600"/>
                  </a:lnTo>
                  <a:lnTo>
                    <a:pt x="727" y="611"/>
                  </a:lnTo>
                  <a:lnTo>
                    <a:pt x="823" y="620"/>
                  </a:lnTo>
                  <a:lnTo>
                    <a:pt x="928" y="630"/>
                  </a:lnTo>
                  <a:lnTo>
                    <a:pt x="1032" y="634"/>
                  </a:lnTo>
                  <a:lnTo>
                    <a:pt x="1109" y="635"/>
                  </a:lnTo>
                  <a:lnTo>
                    <a:pt x="1211" y="622"/>
                  </a:lnTo>
                  <a:lnTo>
                    <a:pt x="1291" y="606"/>
                  </a:lnTo>
                  <a:lnTo>
                    <a:pt x="1376" y="584"/>
                  </a:lnTo>
                  <a:lnTo>
                    <a:pt x="1461" y="554"/>
                  </a:lnTo>
                  <a:lnTo>
                    <a:pt x="1508" y="532"/>
                  </a:lnTo>
                  <a:lnTo>
                    <a:pt x="1561" y="498"/>
                  </a:lnTo>
                  <a:lnTo>
                    <a:pt x="1599" y="468"/>
                  </a:lnTo>
                  <a:lnTo>
                    <a:pt x="1636" y="439"/>
                  </a:lnTo>
                  <a:lnTo>
                    <a:pt x="1663" y="413"/>
                  </a:lnTo>
                  <a:lnTo>
                    <a:pt x="1774" y="606"/>
                  </a:lnTo>
                  <a:lnTo>
                    <a:pt x="1782" y="519"/>
                  </a:lnTo>
                  <a:lnTo>
                    <a:pt x="1795" y="439"/>
                  </a:lnTo>
                  <a:lnTo>
                    <a:pt x="1812" y="332"/>
                  </a:lnTo>
                  <a:lnTo>
                    <a:pt x="1840" y="239"/>
                  </a:lnTo>
                  <a:lnTo>
                    <a:pt x="1872" y="158"/>
                  </a:lnTo>
                  <a:lnTo>
                    <a:pt x="1917" y="71"/>
                  </a:lnTo>
                  <a:lnTo>
                    <a:pt x="1831" y="77"/>
                  </a:lnTo>
                  <a:lnTo>
                    <a:pt x="1737" y="80"/>
                  </a:lnTo>
                  <a:lnTo>
                    <a:pt x="1633" y="68"/>
                  </a:lnTo>
                  <a:lnTo>
                    <a:pt x="1544" y="48"/>
                  </a:lnTo>
                  <a:lnTo>
                    <a:pt x="1491" y="34"/>
                  </a:lnTo>
                  <a:lnTo>
                    <a:pt x="1422" y="0"/>
                  </a:lnTo>
                  <a:lnTo>
                    <a:pt x="1534" y="195"/>
                  </a:lnTo>
                  <a:lnTo>
                    <a:pt x="1472" y="245"/>
                  </a:lnTo>
                  <a:lnTo>
                    <a:pt x="1413" y="287"/>
                  </a:lnTo>
                  <a:lnTo>
                    <a:pt x="1335" y="325"/>
                  </a:lnTo>
                  <a:lnTo>
                    <a:pt x="1258" y="357"/>
                  </a:lnTo>
                  <a:lnTo>
                    <a:pt x="1164" y="384"/>
                  </a:lnTo>
                  <a:lnTo>
                    <a:pt x="1080" y="405"/>
                  </a:lnTo>
                  <a:lnTo>
                    <a:pt x="954" y="431"/>
                  </a:lnTo>
                  <a:lnTo>
                    <a:pt x="851" y="442"/>
                  </a:lnTo>
                  <a:lnTo>
                    <a:pt x="753" y="449"/>
                  </a:lnTo>
                  <a:lnTo>
                    <a:pt x="645" y="446"/>
                  </a:lnTo>
                  <a:lnTo>
                    <a:pt x="595" y="445"/>
                  </a:lnTo>
                  <a:lnTo>
                    <a:pt x="548" y="444"/>
                  </a:lnTo>
                  <a:lnTo>
                    <a:pt x="505" y="438"/>
                  </a:lnTo>
                  <a:lnTo>
                    <a:pt x="463" y="433"/>
                  </a:lnTo>
                  <a:lnTo>
                    <a:pt x="390" y="427"/>
                  </a:lnTo>
                  <a:lnTo>
                    <a:pt x="334" y="414"/>
                  </a:lnTo>
                  <a:lnTo>
                    <a:pt x="293" y="404"/>
                  </a:lnTo>
                  <a:lnTo>
                    <a:pt x="250" y="394"/>
                  </a:lnTo>
                  <a:lnTo>
                    <a:pt x="208" y="382"/>
                  </a:lnTo>
                  <a:lnTo>
                    <a:pt x="173" y="371"/>
                  </a:lnTo>
                  <a:lnTo>
                    <a:pt x="130" y="357"/>
                  </a:lnTo>
                  <a:lnTo>
                    <a:pt x="84" y="337"/>
                  </a:lnTo>
                  <a:lnTo>
                    <a:pt x="41" y="320"/>
                  </a:lnTo>
                  <a:lnTo>
                    <a:pt x="0" y="297"/>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9" name="Group 23">
            <a:extLst>
              <a:ext uri="{FF2B5EF4-FFF2-40B4-BE49-F238E27FC236}">
                <a16:creationId xmlns:a16="http://schemas.microsoft.com/office/drawing/2014/main" id="{2347822E-E758-F046-962D-62EAD652FEFB}"/>
              </a:ext>
            </a:extLst>
          </p:cNvPr>
          <p:cNvGrpSpPr>
            <a:grpSpLocks/>
          </p:cNvGrpSpPr>
          <p:nvPr/>
        </p:nvGrpSpPr>
        <p:grpSpPr bwMode="auto">
          <a:xfrm rot="4760782">
            <a:off x="10035523" y="3375519"/>
            <a:ext cx="2048889" cy="777623"/>
            <a:chOff x="2110" y="1457"/>
            <a:chExt cx="1567" cy="555"/>
          </a:xfrm>
          <a:solidFill>
            <a:schemeClr val="tx2"/>
          </a:solidFill>
        </p:grpSpPr>
        <p:sp>
          <p:nvSpPr>
            <p:cNvPr id="40" name="Freeform 21">
              <a:extLst>
                <a:ext uri="{FF2B5EF4-FFF2-40B4-BE49-F238E27FC236}">
                  <a16:creationId xmlns:a16="http://schemas.microsoft.com/office/drawing/2014/main" id="{ECA4296C-EB9F-9C41-BB69-FB8531EC6DE9}"/>
                </a:ext>
              </a:extLst>
            </p:cNvPr>
            <p:cNvSpPr>
              <a:spLocks/>
            </p:cNvSpPr>
            <p:nvPr/>
          </p:nvSpPr>
          <p:spPr bwMode="auto">
            <a:xfrm>
              <a:off x="2110" y="1487"/>
              <a:ext cx="1567" cy="525"/>
            </a:xfrm>
            <a:custGeom>
              <a:avLst/>
              <a:gdLst>
                <a:gd name="T0" fmla="*/ 1536 w 1567"/>
                <a:gd name="T1" fmla="*/ 238 h 525"/>
                <a:gd name="T2" fmla="*/ 1455 w 1567"/>
                <a:gd name="T3" fmla="*/ 186 h 525"/>
                <a:gd name="T4" fmla="*/ 1350 w 1567"/>
                <a:gd name="T5" fmla="*/ 135 h 525"/>
                <a:gd name="T6" fmla="*/ 1240 w 1567"/>
                <a:gd name="T7" fmla="*/ 97 h 525"/>
                <a:gd name="T8" fmla="*/ 1114 w 1567"/>
                <a:gd name="T9" fmla="*/ 58 h 525"/>
                <a:gd name="T10" fmla="*/ 979 w 1567"/>
                <a:gd name="T11" fmla="*/ 32 h 525"/>
                <a:gd name="T12" fmla="*/ 816 w 1567"/>
                <a:gd name="T13" fmla="*/ 14 h 525"/>
                <a:gd name="T14" fmla="*/ 671 w 1567"/>
                <a:gd name="T15" fmla="*/ 9 h 525"/>
                <a:gd name="T16" fmla="*/ 524 w 1567"/>
                <a:gd name="T17" fmla="*/ 31 h 525"/>
                <a:gd name="T18" fmla="*/ 389 w 1567"/>
                <a:gd name="T19" fmla="*/ 73 h 525"/>
                <a:gd name="T20" fmla="*/ 309 w 1567"/>
                <a:gd name="T21" fmla="*/ 119 h 525"/>
                <a:gd name="T22" fmla="*/ 248 w 1567"/>
                <a:gd name="T23" fmla="*/ 164 h 525"/>
                <a:gd name="T24" fmla="*/ 120 w 1567"/>
                <a:gd name="T25" fmla="*/ 0 h 525"/>
                <a:gd name="T26" fmla="*/ 106 w 1567"/>
                <a:gd name="T27" fmla="*/ 145 h 525"/>
                <a:gd name="T28" fmla="*/ 73 w 1567"/>
                <a:gd name="T29" fmla="*/ 302 h 525"/>
                <a:gd name="T30" fmla="*/ 0 w 1567"/>
                <a:gd name="T31" fmla="*/ 422 h 525"/>
                <a:gd name="T32" fmla="*/ 94 w 1567"/>
                <a:gd name="T33" fmla="*/ 457 h 525"/>
                <a:gd name="T34" fmla="*/ 254 w 1567"/>
                <a:gd name="T35" fmla="*/ 467 h 525"/>
                <a:gd name="T36" fmla="*/ 369 w 1567"/>
                <a:gd name="T37" fmla="*/ 495 h 525"/>
                <a:gd name="T38" fmla="*/ 333 w 1567"/>
                <a:gd name="T39" fmla="*/ 366 h 525"/>
                <a:gd name="T40" fmla="*/ 431 w 1567"/>
                <a:gd name="T41" fmla="*/ 291 h 525"/>
                <a:gd name="T42" fmla="*/ 554 w 1567"/>
                <a:gd name="T43" fmla="*/ 236 h 525"/>
                <a:gd name="T44" fmla="*/ 697 w 1567"/>
                <a:gd name="T45" fmla="*/ 195 h 525"/>
                <a:gd name="T46" fmla="*/ 882 w 1567"/>
                <a:gd name="T47" fmla="*/ 167 h 525"/>
                <a:gd name="T48" fmla="*/ 1047 w 1567"/>
                <a:gd name="T49" fmla="*/ 166 h 525"/>
                <a:gd name="T50" fmla="*/ 1125 w 1567"/>
                <a:gd name="T51" fmla="*/ 168 h 525"/>
                <a:gd name="T52" fmla="*/ 1192 w 1567"/>
                <a:gd name="T53" fmla="*/ 176 h 525"/>
                <a:gd name="T54" fmla="*/ 1298 w 1567"/>
                <a:gd name="T55" fmla="*/ 194 h 525"/>
                <a:gd name="T56" fmla="*/ 1364 w 1567"/>
                <a:gd name="T57" fmla="*/ 210 h 525"/>
                <a:gd name="T58" fmla="*/ 1428 w 1567"/>
                <a:gd name="T59" fmla="*/ 229 h 525"/>
                <a:gd name="T60" fmla="*/ 1497 w 1567"/>
                <a:gd name="T61" fmla="*/ 259 h 525"/>
                <a:gd name="T62" fmla="*/ 1566 w 1567"/>
                <a:gd name="T63" fmla="*/ 29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7" h="525">
                  <a:moveTo>
                    <a:pt x="1566" y="291"/>
                  </a:moveTo>
                  <a:lnTo>
                    <a:pt x="1536" y="238"/>
                  </a:lnTo>
                  <a:lnTo>
                    <a:pt x="1490" y="209"/>
                  </a:lnTo>
                  <a:lnTo>
                    <a:pt x="1455" y="186"/>
                  </a:lnTo>
                  <a:lnTo>
                    <a:pt x="1406" y="159"/>
                  </a:lnTo>
                  <a:lnTo>
                    <a:pt x="1350" y="135"/>
                  </a:lnTo>
                  <a:lnTo>
                    <a:pt x="1303" y="121"/>
                  </a:lnTo>
                  <a:lnTo>
                    <a:pt x="1240" y="97"/>
                  </a:lnTo>
                  <a:lnTo>
                    <a:pt x="1176" y="78"/>
                  </a:lnTo>
                  <a:lnTo>
                    <a:pt x="1114" y="58"/>
                  </a:lnTo>
                  <a:lnTo>
                    <a:pt x="1035" y="40"/>
                  </a:lnTo>
                  <a:lnTo>
                    <a:pt x="979" y="32"/>
                  </a:lnTo>
                  <a:lnTo>
                    <a:pt x="902" y="23"/>
                  </a:lnTo>
                  <a:lnTo>
                    <a:pt x="816" y="14"/>
                  </a:lnTo>
                  <a:lnTo>
                    <a:pt x="734" y="10"/>
                  </a:lnTo>
                  <a:lnTo>
                    <a:pt x="671" y="9"/>
                  </a:lnTo>
                  <a:lnTo>
                    <a:pt x="591" y="19"/>
                  </a:lnTo>
                  <a:lnTo>
                    <a:pt x="524" y="31"/>
                  </a:lnTo>
                  <a:lnTo>
                    <a:pt x="456" y="49"/>
                  </a:lnTo>
                  <a:lnTo>
                    <a:pt x="389" y="73"/>
                  </a:lnTo>
                  <a:lnTo>
                    <a:pt x="351" y="93"/>
                  </a:lnTo>
                  <a:lnTo>
                    <a:pt x="309" y="119"/>
                  </a:lnTo>
                  <a:lnTo>
                    <a:pt x="278" y="143"/>
                  </a:lnTo>
                  <a:lnTo>
                    <a:pt x="248" y="164"/>
                  </a:lnTo>
                  <a:lnTo>
                    <a:pt x="229" y="187"/>
                  </a:lnTo>
                  <a:lnTo>
                    <a:pt x="120" y="0"/>
                  </a:lnTo>
                  <a:lnTo>
                    <a:pt x="115" y="67"/>
                  </a:lnTo>
                  <a:lnTo>
                    <a:pt x="106" y="145"/>
                  </a:lnTo>
                  <a:lnTo>
                    <a:pt x="94" y="224"/>
                  </a:lnTo>
                  <a:lnTo>
                    <a:pt x="73" y="302"/>
                  </a:lnTo>
                  <a:lnTo>
                    <a:pt x="50" y="353"/>
                  </a:lnTo>
                  <a:lnTo>
                    <a:pt x="0" y="422"/>
                  </a:lnTo>
                  <a:lnTo>
                    <a:pt x="25" y="462"/>
                  </a:lnTo>
                  <a:lnTo>
                    <a:pt x="94" y="457"/>
                  </a:lnTo>
                  <a:lnTo>
                    <a:pt x="170" y="455"/>
                  </a:lnTo>
                  <a:lnTo>
                    <a:pt x="254" y="467"/>
                  </a:lnTo>
                  <a:lnTo>
                    <a:pt x="326" y="482"/>
                  </a:lnTo>
                  <a:lnTo>
                    <a:pt x="369" y="495"/>
                  </a:lnTo>
                  <a:lnTo>
                    <a:pt x="424" y="524"/>
                  </a:lnTo>
                  <a:lnTo>
                    <a:pt x="333" y="366"/>
                  </a:lnTo>
                  <a:lnTo>
                    <a:pt x="383" y="323"/>
                  </a:lnTo>
                  <a:lnTo>
                    <a:pt x="431" y="291"/>
                  </a:lnTo>
                  <a:lnTo>
                    <a:pt x="491" y="260"/>
                  </a:lnTo>
                  <a:lnTo>
                    <a:pt x="554" y="236"/>
                  </a:lnTo>
                  <a:lnTo>
                    <a:pt x="630" y="212"/>
                  </a:lnTo>
                  <a:lnTo>
                    <a:pt x="697" y="195"/>
                  </a:lnTo>
                  <a:lnTo>
                    <a:pt x="797" y="175"/>
                  </a:lnTo>
                  <a:lnTo>
                    <a:pt x="882" y="167"/>
                  </a:lnTo>
                  <a:lnTo>
                    <a:pt x="959" y="164"/>
                  </a:lnTo>
                  <a:lnTo>
                    <a:pt x="1047" y="166"/>
                  </a:lnTo>
                  <a:lnTo>
                    <a:pt x="1087" y="167"/>
                  </a:lnTo>
                  <a:lnTo>
                    <a:pt x="1125" y="168"/>
                  </a:lnTo>
                  <a:lnTo>
                    <a:pt x="1159" y="173"/>
                  </a:lnTo>
                  <a:lnTo>
                    <a:pt x="1192" y="176"/>
                  </a:lnTo>
                  <a:lnTo>
                    <a:pt x="1253" y="183"/>
                  </a:lnTo>
                  <a:lnTo>
                    <a:pt x="1298" y="194"/>
                  </a:lnTo>
                  <a:lnTo>
                    <a:pt x="1331" y="202"/>
                  </a:lnTo>
                  <a:lnTo>
                    <a:pt x="1364" y="210"/>
                  </a:lnTo>
                  <a:lnTo>
                    <a:pt x="1398" y="221"/>
                  </a:lnTo>
                  <a:lnTo>
                    <a:pt x="1428" y="229"/>
                  </a:lnTo>
                  <a:lnTo>
                    <a:pt x="1461" y="242"/>
                  </a:lnTo>
                  <a:lnTo>
                    <a:pt x="1497" y="259"/>
                  </a:lnTo>
                  <a:lnTo>
                    <a:pt x="1535" y="274"/>
                  </a:lnTo>
                  <a:lnTo>
                    <a:pt x="1566"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 name="Freeform 22">
              <a:extLst>
                <a:ext uri="{FF2B5EF4-FFF2-40B4-BE49-F238E27FC236}">
                  <a16:creationId xmlns:a16="http://schemas.microsoft.com/office/drawing/2014/main" id="{9EAF5A67-F3F7-4D47-BD94-BA639EE544F7}"/>
                </a:ext>
              </a:extLst>
            </p:cNvPr>
            <p:cNvSpPr>
              <a:spLocks/>
            </p:cNvSpPr>
            <p:nvPr/>
          </p:nvSpPr>
          <p:spPr bwMode="auto">
            <a:xfrm>
              <a:off x="2110" y="1457"/>
              <a:ext cx="1535" cy="509"/>
            </a:xfrm>
            <a:custGeom>
              <a:avLst/>
              <a:gdLst>
                <a:gd name="T0" fmla="*/ 1534 w 1535"/>
                <a:gd name="T1" fmla="*/ 270 h 509"/>
                <a:gd name="T2" fmla="*/ 1492 w 1535"/>
                <a:gd name="T3" fmla="*/ 234 h 509"/>
                <a:gd name="T4" fmla="*/ 1456 w 1535"/>
                <a:gd name="T5" fmla="*/ 206 h 509"/>
                <a:gd name="T6" fmla="*/ 1423 w 1535"/>
                <a:gd name="T7" fmla="*/ 186 h 509"/>
                <a:gd name="T8" fmla="*/ 1384 w 1535"/>
                <a:gd name="T9" fmla="*/ 162 h 509"/>
                <a:gd name="T10" fmla="*/ 1329 w 1535"/>
                <a:gd name="T11" fmla="*/ 130 h 509"/>
                <a:gd name="T12" fmla="*/ 1274 w 1535"/>
                <a:gd name="T13" fmla="*/ 105 h 509"/>
                <a:gd name="T14" fmla="*/ 1210 w 1535"/>
                <a:gd name="T15" fmla="*/ 81 h 509"/>
                <a:gd name="T16" fmla="*/ 1146 w 1535"/>
                <a:gd name="T17" fmla="*/ 62 h 509"/>
                <a:gd name="T18" fmla="*/ 1086 w 1535"/>
                <a:gd name="T19" fmla="*/ 46 h 509"/>
                <a:gd name="T20" fmla="*/ 1008 w 1535"/>
                <a:gd name="T21" fmla="*/ 28 h 509"/>
                <a:gd name="T22" fmla="*/ 952 w 1535"/>
                <a:gd name="T23" fmla="*/ 19 h 509"/>
                <a:gd name="T24" fmla="*/ 875 w 1535"/>
                <a:gd name="T25" fmla="*/ 12 h 509"/>
                <a:gd name="T26" fmla="*/ 791 w 1535"/>
                <a:gd name="T27" fmla="*/ 4 h 509"/>
                <a:gd name="T28" fmla="*/ 708 w 1535"/>
                <a:gd name="T29" fmla="*/ 1 h 509"/>
                <a:gd name="T30" fmla="*/ 647 w 1535"/>
                <a:gd name="T31" fmla="*/ 0 h 509"/>
                <a:gd name="T32" fmla="*/ 565 w 1535"/>
                <a:gd name="T33" fmla="*/ 10 h 509"/>
                <a:gd name="T34" fmla="*/ 501 w 1535"/>
                <a:gd name="T35" fmla="*/ 23 h 509"/>
                <a:gd name="T36" fmla="*/ 433 w 1535"/>
                <a:gd name="T37" fmla="*/ 41 h 509"/>
                <a:gd name="T38" fmla="*/ 365 w 1535"/>
                <a:gd name="T39" fmla="*/ 65 h 509"/>
                <a:gd name="T40" fmla="*/ 327 w 1535"/>
                <a:gd name="T41" fmla="*/ 82 h 509"/>
                <a:gd name="T42" fmla="*/ 285 w 1535"/>
                <a:gd name="T43" fmla="*/ 110 h 509"/>
                <a:gd name="T44" fmla="*/ 254 w 1535"/>
                <a:gd name="T45" fmla="*/ 134 h 509"/>
                <a:gd name="T46" fmla="*/ 225 w 1535"/>
                <a:gd name="T47" fmla="*/ 157 h 509"/>
                <a:gd name="T48" fmla="*/ 203 w 1535"/>
                <a:gd name="T49" fmla="*/ 178 h 509"/>
                <a:gd name="T50" fmla="*/ 114 w 1535"/>
                <a:gd name="T51" fmla="*/ 23 h 509"/>
                <a:gd name="T52" fmla="*/ 108 w 1535"/>
                <a:gd name="T53" fmla="*/ 93 h 509"/>
                <a:gd name="T54" fmla="*/ 98 w 1535"/>
                <a:gd name="T55" fmla="*/ 157 h 509"/>
                <a:gd name="T56" fmla="*/ 84 w 1535"/>
                <a:gd name="T57" fmla="*/ 242 h 509"/>
                <a:gd name="T58" fmla="*/ 62 w 1535"/>
                <a:gd name="T59" fmla="*/ 317 h 509"/>
                <a:gd name="T60" fmla="*/ 36 w 1535"/>
                <a:gd name="T61" fmla="*/ 382 h 509"/>
                <a:gd name="T62" fmla="*/ 0 w 1535"/>
                <a:gd name="T63" fmla="*/ 451 h 509"/>
                <a:gd name="T64" fmla="*/ 69 w 1535"/>
                <a:gd name="T65" fmla="*/ 446 h 509"/>
                <a:gd name="T66" fmla="*/ 144 w 1535"/>
                <a:gd name="T67" fmla="*/ 444 h 509"/>
                <a:gd name="T68" fmla="*/ 227 w 1535"/>
                <a:gd name="T69" fmla="*/ 454 h 509"/>
                <a:gd name="T70" fmla="*/ 298 w 1535"/>
                <a:gd name="T71" fmla="*/ 470 h 509"/>
                <a:gd name="T72" fmla="*/ 341 w 1535"/>
                <a:gd name="T73" fmla="*/ 481 h 509"/>
                <a:gd name="T74" fmla="*/ 396 w 1535"/>
                <a:gd name="T75" fmla="*/ 508 h 509"/>
                <a:gd name="T76" fmla="*/ 306 w 1535"/>
                <a:gd name="T77" fmla="*/ 352 h 509"/>
                <a:gd name="T78" fmla="*/ 356 w 1535"/>
                <a:gd name="T79" fmla="*/ 312 h 509"/>
                <a:gd name="T80" fmla="*/ 403 w 1535"/>
                <a:gd name="T81" fmla="*/ 278 h 509"/>
                <a:gd name="T82" fmla="*/ 466 w 1535"/>
                <a:gd name="T83" fmla="*/ 248 h 509"/>
                <a:gd name="T84" fmla="*/ 527 w 1535"/>
                <a:gd name="T85" fmla="*/ 222 h 509"/>
                <a:gd name="T86" fmla="*/ 603 w 1535"/>
                <a:gd name="T87" fmla="*/ 201 h 509"/>
                <a:gd name="T88" fmla="*/ 670 w 1535"/>
                <a:gd name="T89" fmla="*/ 184 h 509"/>
                <a:gd name="T90" fmla="*/ 771 w 1535"/>
                <a:gd name="T91" fmla="*/ 163 h 509"/>
                <a:gd name="T92" fmla="*/ 853 w 1535"/>
                <a:gd name="T93" fmla="*/ 154 h 509"/>
                <a:gd name="T94" fmla="*/ 931 w 1535"/>
                <a:gd name="T95" fmla="*/ 149 h 509"/>
                <a:gd name="T96" fmla="*/ 1018 w 1535"/>
                <a:gd name="T97" fmla="*/ 151 h 509"/>
                <a:gd name="T98" fmla="*/ 1058 w 1535"/>
                <a:gd name="T99" fmla="*/ 152 h 509"/>
                <a:gd name="T100" fmla="*/ 1095 w 1535"/>
                <a:gd name="T101" fmla="*/ 153 h 509"/>
                <a:gd name="T102" fmla="*/ 1130 w 1535"/>
                <a:gd name="T103" fmla="*/ 158 h 509"/>
                <a:gd name="T104" fmla="*/ 1164 w 1535"/>
                <a:gd name="T105" fmla="*/ 162 h 509"/>
                <a:gd name="T106" fmla="*/ 1222 w 1535"/>
                <a:gd name="T107" fmla="*/ 166 h 509"/>
                <a:gd name="T108" fmla="*/ 1267 w 1535"/>
                <a:gd name="T109" fmla="*/ 177 h 509"/>
                <a:gd name="T110" fmla="*/ 1300 w 1535"/>
                <a:gd name="T111" fmla="*/ 185 h 509"/>
                <a:gd name="T112" fmla="*/ 1334 w 1535"/>
                <a:gd name="T113" fmla="*/ 193 h 509"/>
                <a:gd name="T114" fmla="*/ 1368 w 1535"/>
                <a:gd name="T115" fmla="*/ 202 h 509"/>
                <a:gd name="T116" fmla="*/ 1396 w 1535"/>
                <a:gd name="T117" fmla="*/ 211 h 509"/>
                <a:gd name="T118" fmla="*/ 1430 w 1535"/>
                <a:gd name="T119" fmla="*/ 222 h 509"/>
                <a:gd name="T120" fmla="*/ 1467 w 1535"/>
                <a:gd name="T121" fmla="*/ 238 h 509"/>
                <a:gd name="T122" fmla="*/ 1501 w 1535"/>
                <a:gd name="T123" fmla="*/ 252 h 509"/>
                <a:gd name="T124" fmla="*/ 1534 w 1535"/>
                <a:gd name="T125" fmla="*/ 27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5" h="509">
                  <a:moveTo>
                    <a:pt x="1534" y="270"/>
                  </a:moveTo>
                  <a:lnTo>
                    <a:pt x="1492" y="234"/>
                  </a:lnTo>
                  <a:lnTo>
                    <a:pt x="1456" y="206"/>
                  </a:lnTo>
                  <a:lnTo>
                    <a:pt x="1423" y="186"/>
                  </a:lnTo>
                  <a:lnTo>
                    <a:pt x="1384" y="162"/>
                  </a:lnTo>
                  <a:lnTo>
                    <a:pt x="1329" y="130"/>
                  </a:lnTo>
                  <a:lnTo>
                    <a:pt x="1274" y="105"/>
                  </a:lnTo>
                  <a:lnTo>
                    <a:pt x="1210" y="81"/>
                  </a:lnTo>
                  <a:lnTo>
                    <a:pt x="1146" y="62"/>
                  </a:lnTo>
                  <a:lnTo>
                    <a:pt x="1086" y="46"/>
                  </a:lnTo>
                  <a:lnTo>
                    <a:pt x="1008" y="28"/>
                  </a:lnTo>
                  <a:lnTo>
                    <a:pt x="952" y="19"/>
                  </a:lnTo>
                  <a:lnTo>
                    <a:pt x="875" y="12"/>
                  </a:lnTo>
                  <a:lnTo>
                    <a:pt x="791" y="4"/>
                  </a:lnTo>
                  <a:lnTo>
                    <a:pt x="708" y="1"/>
                  </a:lnTo>
                  <a:lnTo>
                    <a:pt x="647" y="0"/>
                  </a:lnTo>
                  <a:lnTo>
                    <a:pt x="565" y="10"/>
                  </a:lnTo>
                  <a:lnTo>
                    <a:pt x="501" y="23"/>
                  </a:lnTo>
                  <a:lnTo>
                    <a:pt x="433" y="41"/>
                  </a:lnTo>
                  <a:lnTo>
                    <a:pt x="365" y="65"/>
                  </a:lnTo>
                  <a:lnTo>
                    <a:pt x="327" y="82"/>
                  </a:lnTo>
                  <a:lnTo>
                    <a:pt x="285" y="110"/>
                  </a:lnTo>
                  <a:lnTo>
                    <a:pt x="254" y="134"/>
                  </a:lnTo>
                  <a:lnTo>
                    <a:pt x="225" y="157"/>
                  </a:lnTo>
                  <a:lnTo>
                    <a:pt x="203" y="178"/>
                  </a:lnTo>
                  <a:lnTo>
                    <a:pt x="114" y="23"/>
                  </a:lnTo>
                  <a:lnTo>
                    <a:pt x="108" y="93"/>
                  </a:lnTo>
                  <a:lnTo>
                    <a:pt x="98" y="157"/>
                  </a:lnTo>
                  <a:lnTo>
                    <a:pt x="84" y="242"/>
                  </a:lnTo>
                  <a:lnTo>
                    <a:pt x="62" y="317"/>
                  </a:lnTo>
                  <a:lnTo>
                    <a:pt x="36" y="382"/>
                  </a:lnTo>
                  <a:lnTo>
                    <a:pt x="0" y="451"/>
                  </a:lnTo>
                  <a:lnTo>
                    <a:pt x="69" y="446"/>
                  </a:lnTo>
                  <a:lnTo>
                    <a:pt x="144" y="444"/>
                  </a:lnTo>
                  <a:lnTo>
                    <a:pt x="227" y="454"/>
                  </a:lnTo>
                  <a:lnTo>
                    <a:pt x="298" y="470"/>
                  </a:lnTo>
                  <a:lnTo>
                    <a:pt x="341" y="481"/>
                  </a:lnTo>
                  <a:lnTo>
                    <a:pt x="396" y="508"/>
                  </a:lnTo>
                  <a:lnTo>
                    <a:pt x="306" y="352"/>
                  </a:lnTo>
                  <a:lnTo>
                    <a:pt x="356" y="312"/>
                  </a:lnTo>
                  <a:lnTo>
                    <a:pt x="403" y="278"/>
                  </a:lnTo>
                  <a:lnTo>
                    <a:pt x="466" y="248"/>
                  </a:lnTo>
                  <a:lnTo>
                    <a:pt x="527" y="222"/>
                  </a:lnTo>
                  <a:lnTo>
                    <a:pt x="603" y="201"/>
                  </a:lnTo>
                  <a:lnTo>
                    <a:pt x="670" y="184"/>
                  </a:lnTo>
                  <a:lnTo>
                    <a:pt x="771" y="163"/>
                  </a:lnTo>
                  <a:lnTo>
                    <a:pt x="853" y="154"/>
                  </a:lnTo>
                  <a:lnTo>
                    <a:pt x="931" y="149"/>
                  </a:lnTo>
                  <a:lnTo>
                    <a:pt x="1018" y="151"/>
                  </a:lnTo>
                  <a:lnTo>
                    <a:pt x="1058" y="152"/>
                  </a:lnTo>
                  <a:lnTo>
                    <a:pt x="1095" y="153"/>
                  </a:lnTo>
                  <a:lnTo>
                    <a:pt x="1130" y="158"/>
                  </a:lnTo>
                  <a:lnTo>
                    <a:pt x="1164" y="162"/>
                  </a:lnTo>
                  <a:lnTo>
                    <a:pt x="1222" y="166"/>
                  </a:lnTo>
                  <a:lnTo>
                    <a:pt x="1267" y="177"/>
                  </a:lnTo>
                  <a:lnTo>
                    <a:pt x="1300" y="185"/>
                  </a:lnTo>
                  <a:lnTo>
                    <a:pt x="1334" y="193"/>
                  </a:lnTo>
                  <a:lnTo>
                    <a:pt x="1368" y="202"/>
                  </a:lnTo>
                  <a:lnTo>
                    <a:pt x="1396" y="211"/>
                  </a:lnTo>
                  <a:lnTo>
                    <a:pt x="1430" y="222"/>
                  </a:lnTo>
                  <a:lnTo>
                    <a:pt x="1467" y="238"/>
                  </a:lnTo>
                  <a:lnTo>
                    <a:pt x="1501" y="252"/>
                  </a:lnTo>
                  <a:lnTo>
                    <a:pt x="1534" y="270"/>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42" name="Rectangle 6">
            <a:extLst>
              <a:ext uri="{FF2B5EF4-FFF2-40B4-BE49-F238E27FC236}">
                <a16:creationId xmlns:a16="http://schemas.microsoft.com/office/drawing/2014/main" id="{38EC58ED-3F07-3043-BE45-04E5477BE87F}"/>
              </a:ext>
            </a:extLst>
          </p:cNvPr>
          <p:cNvSpPr>
            <a:spLocks noChangeArrowheads="1"/>
          </p:cNvSpPr>
          <p:nvPr/>
        </p:nvSpPr>
        <p:spPr bwMode="auto">
          <a:xfrm>
            <a:off x="8870143" y="5953034"/>
            <a:ext cx="2978628" cy="95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gn="ctr">
              <a:spcBef>
                <a:spcPct val="50000"/>
              </a:spcBef>
            </a:pPr>
            <a:r>
              <a:rPr lang="en-US" altLang="x-none" sz="2800" b="1" dirty="0"/>
              <a:t>Bootstrap Sample</a:t>
            </a:r>
          </a:p>
        </p:txBody>
      </p:sp>
      <p:sp>
        <p:nvSpPr>
          <p:cNvPr id="43" name="Rectangle 6">
            <a:extLst>
              <a:ext uri="{FF2B5EF4-FFF2-40B4-BE49-F238E27FC236}">
                <a16:creationId xmlns:a16="http://schemas.microsoft.com/office/drawing/2014/main" id="{9120F16F-5047-E648-933D-ED2B76C1355D}"/>
              </a:ext>
            </a:extLst>
          </p:cNvPr>
          <p:cNvSpPr>
            <a:spLocks noChangeArrowheads="1"/>
          </p:cNvSpPr>
          <p:nvPr/>
        </p:nvSpPr>
        <p:spPr bwMode="auto">
          <a:xfrm>
            <a:off x="9099603" y="3707668"/>
            <a:ext cx="297862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gn="ctr">
              <a:spcBef>
                <a:spcPct val="50000"/>
              </a:spcBef>
            </a:pPr>
            <a:r>
              <a:rPr lang="en-US" altLang="x-none" b="1" dirty="0"/>
              <a:t>X A LOT</a:t>
            </a:r>
          </a:p>
        </p:txBody>
      </p:sp>
    </p:spTree>
    <p:extLst>
      <p:ext uri="{BB962C8B-B14F-4D97-AF65-F5344CB8AC3E}">
        <p14:creationId xmlns:p14="http://schemas.microsoft.com/office/powerpoint/2010/main" val="1062431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801288" y="1723005"/>
            <a:ext cx="2791192" cy="36576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592480" y="1819624"/>
            <a:ext cx="2650253" cy="36576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9242733" y="1819624"/>
            <a:ext cx="2749568" cy="3657600"/>
          </a:xfrm>
          <a:prstGeom prst="rect">
            <a:avLst/>
          </a:prstGeom>
        </p:spPr>
      </p:pic>
      <p:sp>
        <p:nvSpPr>
          <p:cNvPr id="2" name="Title 1"/>
          <p:cNvSpPr>
            <a:spLocks noGrp="1"/>
          </p:cNvSpPr>
          <p:nvPr>
            <p:ph type="title"/>
          </p:nvPr>
        </p:nvSpPr>
        <p:spPr/>
        <p:txBody>
          <a:bodyPr>
            <a:normAutofit/>
          </a:bodyPr>
          <a:lstStyle/>
          <a:p>
            <a:r>
              <a:rPr lang="en-US" dirty="0"/>
              <a:t>~5% Deleted (N=13)</a:t>
            </a:r>
          </a:p>
        </p:txBody>
      </p:sp>
      <p:pic>
        <p:nvPicPr>
          <p:cNvPr id="5" name="Picture 4"/>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079916" y="1819624"/>
            <a:ext cx="2801738" cy="3657600"/>
          </a:xfrm>
          <a:prstGeom prst="rect">
            <a:avLst/>
          </a:prstGeom>
        </p:spPr>
      </p:pic>
      <p:sp>
        <p:nvSpPr>
          <p:cNvPr id="4" name="TextBox 3"/>
          <p:cNvSpPr txBox="1"/>
          <p:nvPr/>
        </p:nvSpPr>
        <p:spPr>
          <a:xfrm>
            <a:off x="2305039" y="5477224"/>
            <a:ext cx="644228" cy="300082"/>
          </a:xfrm>
          <a:prstGeom prst="rect">
            <a:avLst/>
          </a:prstGeom>
          <a:noFill/>
        </p:spPr>
        <p:txBody>
          <a:bodyPr wrap="square" rtlCol="0">
            <a:spAutoFit/>
          </a:bodyPr>
          <a:lstStyle/>
          <a:p>
            <a:r>
              <a:rPr lang="en-US" sz="1350" dirty="0"/>
              <a:t>Age</a:t>
            </a:r>
          </a:p>
        </p:txBody>
      </p:sp>
      <p:sp>
        <p:nvSpPr>
          <p:cNvPr id="9" name="TextBox 8"/>
          <p:cNvSpPr txBox="1"/>
          <p:nvPr/>
        </p:nvSpPr>
        <p:spPr>
          <a:xfrm>
            <a:off x="5047807" y="5342616"/>
            <a:ext cx="1443251" cy="300082"/>
          </a:xfrm>
          <a:prstGeom prst="rect">
            <a:avLst/>
          </a:prstGeom>
          <a:noFill/>
        </p:spPr>
        <p:txBody>
          <a:bodyPr wrap="square" rtlCol="0">
            <a:spAutoFit/>
          </a:bodyPr>
          <a:lstStyle/>
          <a:p>
            <a:r>
              <a:rPr lang="en-US" sz="1350" dirty="0"/>
              <a:t>Neck</a:t>
            </a:r>
          </a:p>
        </p:txBody>
      </p:sp>
      <p:sp>
        <p:nvSpPr>
          <p:cNvPr id="10" name="TextBox 9"/>
          <p:cNvSpPr txBox="1"/>
          <p:nvPr/>
        </p:nvSpPr>
        <p:spPr>
          <a:xfrm>
            <a:off x="7657211" y="5318918"/>
            <a:ext cx="1146413" cy="300082"/>
          </a:xfrm>
          <a:prstGeom prst="rect">
            <a:avLst/>
          </a:prstGeom>
          <a:noFill/>
        </p:spPr>
        <p:txBody>
          <a:bodyPr wrap="square" rtlCol="0">
            <a:spAutoFit/>
          </a:bodyPr>
          <a:lstStyle/>
          <a:p>
            <a:r>
              <a:rPr lang="en-US" sz="1350" dirty="0"/>
              <a:t>Forearm</a:t>
            </a:r>
          </a:p>
        </p:txBody>
      </p:sp>
      <p:sp>
        <p:nvSpPr>
          <p:cNvPr id="11" name="TextBox 10"/>
          <p:cNvSpPr txBox="1"/>
          <p:nvPr/>
        </p:nvSpPr>
        <p:spPr>
          <a:xfrm>
            <a:off x="10408886" y="5342616"/>
            <a:ext cx="739035" cy="300082"/>
          </a:xfrm>
          <a:prstGeom prst="rect">
            <a:avLst/>
          </a:prstGeom>
          <a:noFill/>
        </p:spPr>
        <p:txBody>
          <a:bodyPr wrap="square" rtlCol="0">
            <a:spAutoFit/>
          </a:bodyPr>
          <a:lstStyle/>
          <a:p>
            <a:r>
              <a:rPr lang="en-US" sz="1350" dirty="0"/>
              <a:t>Wrist</a:t>
            </a:r>
          </a:p>
        </p:txBody>
      </p:sp>
      <p:sp>
        <p:nvSpPr>
          <p:cNvPr id="12" name="TextBox 11"/>
          <p:cNvSpPr txBox="1"/>
          <p:nvPr/>
        </p:nvSpPr>
        <p:spPr>
          <a:xfrm>
            <a:off x="97989" y="2651053"/>
            <a:ext cx="461665" cy="1801505"/>
          </a:xfrm>
          <a:prstGeom prst="rect">
            <a:avLst/>
          </a:prstGeom>
          <a:noFill/>
        </p:spPr>
        <p:txBody>
          <a:bodyPr vert="vert270" wrap="square" rtlCol="0">
            <a:spAutoFit/>
          </a:bodyPr>
          <a:lstStyle/>
          <a:p>
            <a:pPr algn="ctr"/>
            <a:r>
              <a:rPr lang="en-US" dirty="0"/>
              <a:t>p-value</a:t>
            </a:r>
          </a:p>
        </p:txBody>
      </p:sp>
      <p:sp>
        <p:nvSpPr>
          <p:cNvPr id="14" name="TextBox 13"/>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Tree>
    <p:extLst>
      <p:ext uri="{BB962C8B-B14F-4D97-AF65-F5344CB8AC3E}">
        <p14:creationId xmlns:p14="http://schemas.microsoft.com/office/powerpoint/2010/main" val="59375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104386" y="1600200"/>
            <a:ext cx="2674747" cy="36576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036036" y="1651390"/>
            <a:ext cx="2916584" cy="3657600"/>
          </a:xfrm>
          <a:prstGeom prst="rect">
            <a:avLst/>
          </a:prstGeom>
        </p:spPr>
      </p:pic>
      <p:pic>
        <p:nvPicPr>
          <p:cNvPr id="13" name="Picture 1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628875" y="1651390"/>
            <a:ext cx="2469069" cy="3657600"/>
          </a:xfrm>
          <a:prstGeom prst="rect">
            <a:avLst/>
          </a:prstGeom>
        </p:spPr>
      </p:pic>
      <p:pic>
        <p:nvPicPr>
          <p:cNvPr id="3" name="Picture 2"/>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075251" y="1607946"/>
            <a:ext cx="2523402" cy="3657600"/>
          </a:xfrm>
          <a:prstGeom prst="rect">
            <a:avLst/>
          </a:prstGeom>
        </p:spPr>
      </p:pic>
      <p:sp>
        <p:nvSpPr>
          <p:cNvPr id="2" name="Title 1"/>
          <p:cNvSpPr>
            <a:spLocks noGrp="1"/>
          </p:cNvSpPr>
          <p:nvPr>
            <p:ph type="title"/>
          </p:nvPr>
        </p:nvSpPr>
        <p:spPr/>
        <p:txBody>
          <a:bodyPr>
            <a:normAutofit/>
          </a:bodyPr>
          <a:lstStyle/>
          <a:p>
            <a:r>
              <a:rPr lang="en-US" dirty="0"/>
              <a:t>~20% Deleted (N=50)</a:t>
            </a:r>
          </a:p>
        </p:txBody>
      </p:sp>
      <p:sp>
        <p:nvSpPr>
          <p:cNvPr id="4" name="TextBox 3"/>
          <p:cNvSpPr txBox="1"/>
          <p:nvPr/>
        </p:nvSpPr>
        <p:spPr>
          <a:xfrm>
            <a:off x="2458244" y="5115505"/>
            <a:ext cx="644228" cy="300082"/>
          </a:xfrm>
          <a:prstGeom prst="rect">
            <a:avLst/>
          </a:prstGeom>
          <a:noFill/>
        </p:spPr>
        <p:txBody>
          <a:bodyPr wrap="square" rtlCol="0">
            <a:spAutoFit/>
          </a:bodyPr>
          <a:lstStyle/>
          <a:p>
            <a:r>
              <a:rPr lang="en-US" sz="1350" dirty="0"/>
              <a:t>Age</a:t>
            </a:r>
          </a:p>
        </p:txBody>
      </p:sp>
      <p:sp>
        <p:nvSpPr>
          <p:cNvPr id="9" name="TextBox 8"/>
          <p:cNvSpPr txBox="1"/>
          <p:nvPr/>
        </p:nvSpPr>
        <p:spPr>
          <a:xfrm>
            <a:off x="4955301" y="5115505"/>
            <a:ext cx="756269" cy="300082"/>
          </a:xfrm>
          <a:prstGeom prst="rect">
            <a:avLst/>
          </a:prstGeom>
          <a:noFill/>
        </p:spPr>
        <p:txBody>
          <a:bodyPr wrap="square" rtlCol="0">
            <a:spAutoFit/>
          </a:bodyPr>
          <a:lstStyle/>
          <a:p>
            <a:r>
              <a:rPr lang="en-US" sz="1350" dirty="0"/>
              <a:t>Neck</a:t>
            </a:r>
          </a:p>
        </p:txBody>
      </p:sp>
      <p:sp>
        <p:nvSpPr>
          <p:cNvPr id="10" name="TextBox 9"/>
          <p:cNvSpPr txBox="1"/>
          <p:nvPr/>
        </p:nvSpPr>
        <p:spPr>
          <a:xfrm>
            <a:off x="7008105" y="5115505"/>
            <a:ext cx="1146413" cy="300082"/>
          </a:xfrm>
          <a:prstGeom prst="rect">
            <a:avLst/>
          </a:prstGeom>
          <a:noFill/>
        </p:spPr>
        <p:txBody>
          <a:bodyPr wrap="square" rtlCol="0">
            <a:spAutoFit/>
          </a:bodyPr>
          <a:lstStyle/>
          <a:p>
            <a:r>
              <a:rPr lang="en-US" sz="1350" dirty="0"/>
              <a:t>Forearm</a:t>
            </a:r>
          </a:p>
        </p:txBody>
      </p:sp>
      <p:sp>
        <p:nvSpPr>
          <p:cNvPr id="11" name="TextBox 10"/>
          <p:cNvSpPr txBox="1"/>
          <p:nvPr/>
        </p:nvSpPr>
        <p:spPr>
          <a:xfrm>
            <a:off x="10207322" y="5115505"/>
            <a:ext cx="775884" cy="300082"/>
          </a:xfrm>
          <a:prstGeom prst="rect">
            <a:avLst/>
          </a:prstGeom>
          <a:noFill/>
        </p:spPr>
        <p:txBody>
          <a:bodyPr wrap="square" rtlCol="0">
            <a:spAutoFit/>
          </a:bodyPr>
          <a:lstStyle/>
          <a:p>
            <a:r>
              <a:rPr lang="en-US" sz="1350" dirty="0"/>
              <a:t>Wrist</a:t>
            </a:r>
          </a:p>
        </p:txBody>
      </p:sp>
      <p:sp>
        <p:nvSpPr>
          <p:cNvPr id="15" name="TextBox 14"/>
          <p:cNvSpPr txBox="1"/>
          <p:nvPr/>
        </p:nvSpPr>
        <p:spPr>
          <a:xfrm>
            <a:off x="292035" y="2676443"/>
            <a:ext cx="461665" cy="1801505"/>
          </a:xfrm>
          <a:prstGeom prst="rect">
            <a:avLst/>
          </a:prstGeom>
          <a:noFill/>
        </p:spPr>
        <p:txBody>
          <a:bodyPr vert="vert270" wrap="square" rtlCol="0">
            <a:spAutoFit/>
          </a:bodyPr>
          <a:lstStyle/>
          <a:p>
            <a:pPr algn="ctr"/>
            <a:r>
              <a:rPr lang="en-US" dirty="0"/>
              <a:t>p-value</a:t>
            </a:r>
          </a:p>
        </p:txBody>
      </p:sp>
      <p:sp>
        <p:nvSpPr>
          <p:cNvPr id="16" name="TextBox 15"/>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Tree>
    <p:extLst>
      <p:ext uri="{BB962C8B-B14F-4D97-AF65-F5344CB8AC3E}">
        <p14:creationId xmlns:p14="http://schemas.microsoft.com/office/powerpoint/2010/main" val="1025386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seem to change </a:t>
            </a:r>
            <a:r>
              <a:rPr lang="mr-IN" dirty="0"/>
              <a:t>…</a:t>
            </a:r>
            <a:endParaRPr lang="en-US" dirty="0"/>
          </a:p>
        </p:txBody>
      </p:sp>
      <p:grpSp>
        <p:nvGrpSpPr>
          <p:cNvPr id="18" name="Group 17"/>
          <p:cNvGrpSpPr/>
          <p:nvPr/>
        </p:nvGrpSpPr>
        <p:grpSpPr>
          <a:xfrm>
            <a:off x="1891261" y="1752600"/>
            <a:ext cx="8335415" cy="3956144"/>
            <a:chOff x="367260" y="1752600"/>
            <a:chExt cx="8335415" cy="3956144"/>
          </a:xfrm>
        </p:grpSpPr>
        <p:pic>
          <p:nvPicPr>
            <p:cNvPr id="12" name="Picture 11"/>
            <p:cNvPicPr>
              <a:picLocks noChangeAspect="1"/>
            </p:cNvPicPr>
            <p:nvPr/>
          </p:nvPicPr>
          <p:blipFill>
            <a:blip r:embed="rId2"/>
            <a:stretch>
              <a:fillRect/>
            </a:stretch>
          </p:blipFill>
          <p:spPr>
            <a:xfrm>
              <a:off x="6809047" y="1752600"/>
              <a:ext cx="1893628" cy="3940790"/>
            </a:xfrm>
            <a:prstGeom prst="rect">
              <a:avLst/>
            </a:prstGeom>
          </p:spPr>
        </p:pic>
        <p:pic>
          <p:nvPicPr>
            <p:cNvPr id="13" name="Picture 12"/>
            <p:cNvPicPr>
              <a:picLocks noChangeAspect="1"/>
            </p:cNvPicPr>
            <p:nvPr/>
          </p:nvPicPr>
          <p:blipFill>
            <a:blip r:embed="rId3"/>
            <a:stretch>
              <a:fillRect/>
            </a:stretch>
          </p:blipFill>
          <p:spPr>
            <a:xfrm>
              <a:off x="4951898" y="1767953"/>
              <a:ext cx="1879544" cy="3940791"/>
            </a:xfrm>
            <a:prstGeom prst="rect">
              <a:avLst/>
            </a:prstGeom>
          </p:spPr>
        </p:pic>
        <p:pic>
          <p:nvPicPr>
            <p:cNvPr id="8" name="Picture 7"/>
            <p:cNvPicPr>
              <a:picLocks noChangeAspect="1"/>
            </p:cNvPicPr>
            <p:nvPr/>
          </p:nvPicPr>
          <p:blipFill>
            <a:blip r:embed="rId4"/>
            <a:stretch>
              <a:fillRect/>
            </a:stretch>
          </p:blipFill>
          <p:spPr>
            <a:xfrm>
              <a:off x="367260" y="1932482"/>
              <a:ext cx="2145324" cy="3478528"/>
            </a:xfrm>
            <a:prstGeom prst="rect">
              <a:avLst/>
            </a:prstGeom>
          </p:spPr>
        </p:pic>
        <p:pic>
          <p:nvPicPr>
            <p:cNvPr id="9" name="Picture 8"/>
            <p:cNvPicPr>
              <a:picLocks noChangeAspect="1"/>
            </p:cNvPicPr>
            <p:nvPr/>
          </p:nvPicPr>
          <p:blipFill>
            <a:blip r:embed="rId5"/>
            <a:stretch>
              <a:fillRect/>
            </a:stretch>
          </p:blipFill>
          <p:spPr>
            <a:xfrm>
              <a:off x="2402038" y="1932482"/>
              <a:ext cx="2189284" cy="3478528"/>
            </a:xfrm>
            <a:prstGeom prst="rect">
              <a:avLst/>
            </a:prstGeom>
          </p:spPr>
        </p:pic>
        <p:sp>
          <p:nvSpPr>
            <p:cNvPr id="11" name="TextBox 10"/>
            <p:cNvSpPr txBox="1"/>
            <p:nvPr/>
          </p:nvSpPr>
          <p:spPr>
            <a:xfrm>
              <a:off x="4457422" y="3487080"/>
              <a:ext cx="580285" cy="369332"/>
            </a:xfrm>
            <a:prstGeom prst="rect">
              <a:avLst/>
            </a:prstGeom>
            <a:noFill/>
          </p:spPr>
          <p:txBody>
            <a:bodyPr wrap="square" rtlCol="0">
              <a:spAutoFit/>
            </a:bodyPr>
            <a:lstStyle/>
            <a:p>
              <a:pPr algn="ctr"/>
              <a:r>
                <a:rPr lang="en-US" dirty="0"/>
                <a:t>vs</a:t>
              </a:r>
            </a:p>
          </p:txBody>
        </p:sp>
        <p:sp>
          <p:nvSpPr>
            <p:cNvPr id="14" name="TextBox 13"/>
            <p:cNvSpPr txBox="1"/>
            <p:nvPr/>
          </p:nvSpPr>
          <p:spPr>
            <a:xfrm>
              <a:off x="914400" y="4888073"/>
              <a:ext cx="1309783" cy="300082"/>
            </a:xfrm>
            <a:prstGeom prst="rect">
              <a:avLst/>
            </a:prstGeom>
            <a:noFill/>
          </p:spPr>
          <p:txBody>
            <a:bodyPr wrap="square" rtlCol="0">
              <a:spAutoFit/>
            </a:bodyPr>
            <a:lstStyle/>
            <a:p>
              <a:pPr algn="ctr"/>
              <a:r>
                <a:rPr lang="en-US" sz="1350"/>
                <a:t>Age (5%)</a:t>
              </a:r>
              <a:endParaRPr lang="en-US" sz="1350" dirty="0"/>
            </a:p>
          </p:txBody>
        </p:sp>
        <p:sp>
          <p:nvSpPr>
            <p:cNvPr id="15" name="TextBox 14"/>
            <p:cNvSpPr txBox="1"/>
            <p:nvPr/>
          </p:nvSpPr>
          <p:spPr>
            <a:xfrm>
              <a:off x="2939678" y="4888073"/>
              <a:ext cx="1229343" cy="300082"/>
            </a:xfrm>
            <a:prstGeom prst="rect">
              <a:avLst/>
            </a:prstGeom>
            <a:noFill/>
          </p:spPr>
          <p:txBody>
            <a:bodyPr wrap="square" rtlCol="0">
              <a:spAutoFit/>
            </a:bodyPr>
            <a:lstStyle/>
            <a:p>
              <a:pPr algn="ctr"/>
              <a:r>
                <a:rPr lang="en-US" sz="1350"/>
                <a:t>Neck (5%)</a:t>
              </a:r>
              <a:endParaRPr lang="en-US" sz="1350" dirty="0"/>
            </a:p>
          </p:txBody>
        </p:sp>
        <p:sp>
          <p:nvSpPr>
            <p:cNvPr id="16" name="TextBox 15"/>
            <p:cNvSpPr txBox="1"/>
            <p:nvPr/>
          </p:nvSpPr>
          <p:spPr>
            <a:xfrm>
              <a:off x="5390351" y="4888073"/>
              <a:ext cx="1309783" cy="300082"/>
            </a:xfrm>
            <a:prstGeom prst="rect">
              <a:avLst/>
            </a:prstGeom>
            <a:noFill/>
          </p:spPr>
          <p:txBody>
            <a:bodyPr wrap="square" rtlCol="0">
              <a:spAutoFit/>
            </a:bodyPr>
            <a:lstStyle/>
            <a:p>
              <a:pPr algn="ctr"/>
              <a:r>
                <a:rPr lang="en-US" sz="1350"/>
                <a:t>Age (20%)</a:t>
              </a:r>
              <a:endParaRPr lang="en-US" sz="1350" dirty="0"/>
            </a:p>
          </p:txBody>
        </p:sp>
        <p:sp>
          <p:nvSpPr>
            <p:cNvPr id="17" name="TextBox 16"/>
            <p:cNvSpPr txBox="1"/>
            <p:nvPr/>
          </p:nvSpPr>
          <p:spPr>
            <a:xfrm>
              <a:off x="7208433" y="4888073"/>
              <a:ext cx="1229343" cy="300082"/>
            </a:xfrm>
            <a:prstGeom prst="rect">
              <a:avLst/>
            </a:prstGeom>
            <a:noFill/>
          </p:spPr>
          <p:txBody>
            <a:bodyPr wrap="square" rtlCol="0">
              <a:spAutoFit/>
            </a:bodyPr>
            <a:lstStyle/>
            <a:p>
              <a:pPr algn="ctr"/>
              <a:r>
                <a:rPr lang="en-US" sz="1350" dirty="0"/>
                <a:t>Neck (20%)</a:t>
              </a:r>
            </a:p>
          </p:txBody>
        </p:sp>
      </p:grpSp>
      <p:sp>
        <p:nvSpPr>
          <p:cNvPr id="3" name="Content Placeholder 2"/>
          <p:cNvSpPr>
            <a:spLocks noGrp="1"/>
          </p:cNvSpPr>
          <p:nvPr>
            <p:ph idx="1"/>
          </p:nvPr>
        </p:nvSpPr>
        <p:spPr>
          <a:xfrm>
            <a:off x="1981200" y="1752601"/>
            <a:ext cx="7620000" cy="690797"/>
          </a:xfrm>
        </p:spPr>
        <p:txBody>
          <a:bodyPr>
            <a:normAutofit/>
          </a:bodyPr>
          <a:lstStyle/>
          <a:p>
            <a:r>
              <a:rPr lang="en-US" dirty="0"/>
              <a:t>Age/Neck: fail to reject the null hypothesis usually?</a:t>
            </a:r>
          </a:p>
          <a:p>
            <a:endParaRPr lang="en-US" dirty="0"/>
          </a:p>
          <a:p>
            <a:endParaRPr lang="en-US" dirty="0"/>
          </a:p>
          <a:p>
            <a:endParaRPr lang="en-US" dirty="0"/>
          </a:p>
          <a:p>
            <a:endParaRPr lang="en-US" dirty="0"/>
          </a:p>
          <a:p>
            <a:endParaRPr lang="en-US" dirty="0"/>
          </a:p>
        </p:txBody>
      </p:sp>
      <p:sp>
        <p:nvSpPr>
          <p:cNvPr id="10" name="Content Placeholder 2"/>
          <p:cNvSpPr txBox="1">
            <a:spLocks/>
          </p:cNvSpPr>
          <p:nvPr/>
        </p:nvSpPr>
        <p:spPr>
          <a:xfrm>
            <a:off x="1981200" y="5231565"/>
            <a:ext cx="7620000" cy="129933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dirty="0"/>
              <a:t>Still reject Forearm/Wrist most of the time</a:t>
            </a:r>
          </a:p>
          <a:p>
            <a:r>
              <a:rPr lang="en-US" dirty="0"/>
              <a:t>This is assuming the missing subjects’ distribution does not differ from the non-missing. This would cause </a:t>
            </a:r>
            <a:r>
              <a:rPr lang="en-US" dirty="0">
                <a:solidFill>
                  <a:schemeClr val="tx2"/>
                </a:solidFill>
              </a:rPr>
              <a:t>bias</a:t>
            </a:r>
            <a:r>
              <a:rPr lang="en-US" dirty="0"/>
              <a:t> </a:t>
            </a:r>
            <a:r>
              <a:rPr lang="mr-IN" dirty="0"/>
              <a:t>…</a:t>
            </a:r>
            <a:endParaRPr lang="en-US" dirty="0"/>
          </a:p>
          <a:p>
            <a:endParaRPr lang="en-US" dirty="0"/>
          </a:p>
        </p:txBody>
      </p:sp>
      <p:sp>
        <p:nvSpPr>
          <p:cNvPr id="19" name="TextBox 18"/>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Tree>
    <p:extLst>
      <p:ext uri="{BB962C8B-B14F-4D97-AF65-F5344CB8AC3E}">
        <p14:creationId xmlns:p14="http://schemas.microsoft.com/office/powerpoint/2010/main" val="35562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Today’s Lecture</a:t>
            </a:r>
            <a:endParaRPr lang="en-US" dirty="0"/>
          </a:p>
        </p:txBody>
      </p:sp>
      <p:sp>
        <p:nvSpPr>
          <p:cNvPr id="20" name="Content Placeholder 19"/>
          <p:cNvSpPr>
            <a:spLocks noGrp="1"/>
          </p:cNvSpPr>
          <p:nvPr>
            <p:ph idx="1"/>
          </p:nvPr>
        </p:nvSpPr>
        <p:spPr/>
        <p:txBody>
          <a:bodyPr/>
          <a:lstStyle/>
          <a:p>
            <a:r>
              <a:rPr lang="en-US" dirty="0"/>
              <a:t>Missing Data </a:t>
            </a:r>
            <a:r>
              <a:rPr lang="mr-IN" dirty="0"/>
              <a:t>…</a:t>
            </a:r>
            <a:endParaRPr lang="en-US" dirty="0"/>
          </a:p>
          <a:p>
            <a:pPr lvl="1"/>
            <a:r>
              <a:rPr lang="en-US" b="0" dirty="0"/>
              <a:t>What is it?</a:t>
            </a:r>
          </a:p>
          <a:p>
            <a:pPr lvl="1"/>
            <a:r>
              <a:rPr lang="en-US" b="0" dirty="0"/>
              <a:t>Simple methods for </a:t>
            </a:r>
            <a:r>
              <a:rPr lang="en-US" b="1" dirty="0">
                <a:solidFill>
                  <a:srgbClr val="215C4E"/>
                </a:solidFill>
              </a:rPr>
              <a:t>imputation.</a:t>
            </a:r>
          </a:p>
          <a:p>
            <a:pPr lvl="1"/>
            <a:r>
              <a:rPr lang="mr-IN" dirty="0"/>
              <a:t>…</a:t>
            </a:r>
            <a:r>
              <a:rPr lang="en-US" dirty="0"/>
              <a:t> with a tiny taste of Stats/ML lecturers to come.</a:t>
            </a:r>
          </a:p>
        </p:txBody>
      </p:sp>
      <p:sp>
        <p:nvSpPr>
          <p:cNvPr id="5" name="TextBox 4"/>
          <p:cNvSpPr txBox="1"/>
          <p:nvPr/>
        </p:nvSpPr>
        <p:spPr>
          <a:xfrm>
            <a:off x="3352801" y="6534436"/>
            <a:ext cx="6828905" cy="338554"/>
          </a:xfrm>
          <a:prstGeom prst="rect">
            <a:avLst/>
          </a:prstGeom>
          <a:noFill/>
        </p:spPr>
        <p:txBody>
          <a:bodyPr wrap="square" rtlCol="0">
            <a:spAutoFit/>
          </a:bodyPr>
          <a:lstStyle/>
          <a:p>
            <a:pPr algn="r"/>
            <a:r>
              <a:rPr lang="en-US" sz="1600" dirty="0">
                <a:solidFill>
                  <a:schemeClr val="bg1">
                    <a:lumMod val="50000"/>
                  </a:schemeClr>
                </a:solidFill>
              </a:rPr>
              <a:t>Thanks to John Atwood and </a:t>
            </a:r>
            <a:r>
              <a:rPr lang="en-US" sz="1600" dirty="0" err="1">
                <a:solidFill>
                  <a:schemeClr val="bg1">
                    <a:lumMod val="50000"/>
                  </a:schemeClr>
                </a:solidFill>
              </a:rPr>
              <a:t>Wenjiang</a:t>
            </a:r>
            <a:r>
              <a:rPr lang="en-US" sz="1600" dirty="0">
                <a:solidFill>
                  <a:schemeClr val="bg1">
                    <a:lumMod val="50000"/>
                  </a:schemeClr>
                </a:solidFill>
              </a:rPr>
              <a:t> Fu</a:t>
            </a:r>
          </a:p>
        </p:txBody>
      </p:sp>
      <p:pic>
        <p:nvPicPr>
          <p:cNvPr id="3" name="Picture 2"/>
          <p:cNvPicPr>
            <a:picLocks noChangeAspect="1"/>
          </p:cNvPicPr>
          <p:nvPr/>
        </p:nvPicPr>
        <p:blipFill>
          <a:blip r:embed="rId3"/>
          <a:stretch>
            <a:fillRect/>
          </a:stretch>
        </p:blipFill>
        <p:spPr>
          <a:xfrm>
            <a:off x="7994511" y="1841291"/>
            <a:ext cx="2232165" cy="3126282"/>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473201" y="4313018"/>
            <a:ext cx="4442918" cy="2566597"/>
          </a:xfrm>
          <a:prstGeom prst="rect">
            <a:avLst/>
          </a:prstGeom>
        </p:spPr>
      </p:pic>
    </p:spTree>
    <p:extLst>
      <p:ext uri="{BB962C8B-B14F-4D97-AF65-F5344CB8AC3E}">
        <p14:creationId xmlns:p14="http://schemas.microsoft.com/office/powerpoint/2010/main" val="362858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Missing Completely at Random (MCAR)</a:t>
            </a:r>
          </a:p>
          <a:p>
            <a:endParaRPr lang="en-US" dirty="0"/>
          </a:p>
          <a:p>
            <a:r>
              <a:rPr lang="en-US" dirty="0"/>
              <a:t>Missing at Random (MAR)</a:t>
            </a:r>
          </a:p>
          <a:p>
            <a:endParaRPr lang="en-US" dirty="0"/>
          </a:p>
          <a:p>
            <a:r>
              <a:rPr lang="en-US" dirty="0"/>
              <a:t>Missing Not at Random (MNAR)</a:t>
            </a:r>
          </a:p>
        </p:txBody>
      </p:sp>
      <p:sp>
        <p:nvSpPr>
          <p:cNvPr id="8" name="TextBox 7"/>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
        <p:nvSpPr>
          <p:cNvPr id="6" name="Title 5">
            <a:extLst>
              <a:ext uri="{FF2B5EF4-FFF2-40B4-BE49-F238E27FC236}">
                <a16:creationId xmlns:a16="http://schemas.microsoft.com/office/drawing/2014/main" id="{780D7CD0-2381-CD42-AF34-A43D5EC90516}"/>
              </a:ext>
            </a:extLst>
          </p:cNvPr>
          <p:cNvSpPr>
            <a:spLocks noGrp="1"/>
          </p:cNvSpPr>
          <p:nvPr>
            <p:ph type="title"/>
          </p:nvPr>
        </p:nvSpPr>
        <p:spPr/>
        <p:txBody>
          <a:bodyPr/>
          <a:lstStyle/>
          <a:p>
            <a:r>
              <a:rPr lang="en-US" dirty="0"/>
              <a:t>Types Of Missing-ness</a:t>
            </a:r>
          </a:p>
        </p:txBody>
      </p:sp>
    </p:spTree>
    <p:extLst>
      <p:ext uri="{BB962C8B-B14F-4D97-AF65-F5344CB8AC3E}">
        <p14:creationId xmlns:p14="http://schemas.microsoft.com/office/powerpoint/2010/main" val="145944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Suppose you’re loitering outside of STH one day …</a:t>
            </a:r>
          </a:p>
        </p:txBody>
      </p:sp>
      <p:sp>
        <p:nvSpPr>
          <p:cNvPr id="6" name="Content Placeholder 2"/>
          <p:cNvSpPr txBox="1">
            <a:spLocks/>
          </p:cNvSpPr>
          <p:nvPr/>
        </p:nvSpPr>
        <p:spPr>
          <a:xfrm>
            <a:off x="2024713" y="4355689"/>
            <a:ext cx="7558961" cy="1770474"/>
          </a:xfrm>
          <a:prstGeom prst="rect">
            <a:avLst/>
          </a:prstGeom>
        </p:spPr>
        <p:txBody>
          <a:bodyPr vert="horz" lIns="68580" tIns="34290" rIns="68580" bIns="3429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sz="2000" b="1" dirty="0"/>
              <a:t>Students just received their mid-semester grades</a:t>
            </a:r>
          </a:p>
          <a:p>
            <a:pPr marL="0" indent="0">
              <a:buNone/>
            </a:pPr>
            <a:r>
              <a:rPr lang="en-US" sz="2000" b="1" dirty="0"/>
              <a:t>You start asking passing students their CMPS3660 grades</a:t>
            </a:r>
          </a:p>
          <a:p>
            <a:r>
              <a:rPr lang="en-US" sz="2000" b="1" dirty="0"/>
              <a:t>You don’t </a:t>
            </a:r>
            <a:r>
              <a:rPr lang="en-US" sz="2000" b="1" dirty="0">
                <a:solidFill>
                  <a:schemeClr val="tx2"/>
                </a:solidFill>
              </a:rPr>
              <a:t>force</a:t>
            </a:r>
            <a:r>
              <a:rPr lang="en-US" sz="2000" b="1" i="1" dirty="0">
                <a:solidFill>
                  <a:schemeClr val="tx2"/>
                </a:solidFill>
              </a:rPr>
              <a:t> </a:t>
            </a:r>
            <a:r>
              <a:rPr lang="en-US" sz="2000" b="1" dirty="0"/>
              <a:t>them to tell you or anything</a:t>
            </a:r>
          </a:p>
          <a:p>
            <a:r>
              <a:rPr lang="en-US" sz="2000" b="1" dirty="0"/>
              <a:t>You also write down their gender and hair color</a:t>
            </a:r>
          </a:p>
          <a:p>
            <a:pPr marL="0" indent="0">
              <a:buNone/>
            </a:pPr>
            <a:endParaRPr lang="en-US" sz="2000" b="1" dirty="0"/>
          </a:p>
        </p:txBody>
      </p:sp>
      <p:sp>
        <p:nvSpPr>
          <p:cNvPr id="14" name="TextBox 13"/>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
        <p:nvSpPr>
          <p:cNvPr id="7" name="Title 6">
            <a:extLst>
              <a:ext uri="{FF2B5EF4-FFF2-40B4-BE49-F238E27FC236}">
                <a16:creationId xmlns:a16="http://schemas.microsoft.com/office/drawing/2014/main" id="{2894BC45-F9B5-3A49-9B67-DA8167FA236F}"/>
              </a:ext>
            </a:extLst>
          </p:cNvPr>
          <p:cNvSpPr>
            <a:spLocks noGrp="1"/>
          </p:cNvSpPr>
          <p:nvPr>
            <p:ph type="title"/>
          </p:nvPr>
        </p:nvSpPr>
        <p:spPr/>
        <p:txBody>
          <a:bodyPr/>
          <a:lstStyle/>
          <a:p>
            <a:r>
              <a:rPr lang="en-US" dirty="0"/>
              <a:t>What Distinguishes Each Type of Missing-ness?</a:t>
            </a:r>
          </a:p>
        </p:txBody>
      </p:sp>
      <p:grpSp>
        <p:nvGrpSpPr>
          <p:cNvPr id="9" name="Group 8">
            <a:extLst>
              <a:ext uri="{FF2B5EF4-FFF2-40B4-BE49-F238E27FC236}">
                <a16:creationId xmlns:a16="http://schemas.microsoft.com/office/drawing/2014/main" id="{AA12231A-E4EC-7248-86C7-C620D5F2D998}"/>
              </a:ext>
            </a:extLst>
          </p:cNvPr>
          <p:cNvGrpSpPr/>
          <p:nvPr/>
        </p:nvGrpSpPr>
        <p:grpSpPr>
          <a:xfrm>
            <a:off x="4222503" y="2401877"/>
            <a:ext cx="3699089" cy="1835969"/>
            <a:chOff x="4222503" y="2401877"/>
            <a:chExt cx="3699089" cy="1835969"/>
          </a:xfrm>
        </p:grpSpPr>
        <p:pic>
          <p:nvPicPr>
            <p:cNvPr id="1027" name="Picture 3" descr="C:\Users\student\AppData\Local\Microsoft\Windows\Temporary Internet Files\Content.IE5\ELHXT5KX\MC900083423[1].wm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222503" y="2512316"/>
              <a:ext cx="829704" cy="16150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C551C46-29CE-0349-B5B1-2A82CAC840F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377570" y="2401877"/>
              <a:ext cx="2544022" cy="1835969"/>
            </a:xfrm>
            <a:prstGeom prst="rect">
              <a:avLst/>
            </a:prstGeom>
          </p:spPr>
        </p:pic>
      </p:grpSp>
    </p:spTree>
    <p:extLst>
      <p:ext uri="{BB962C8B-B14F-4D97-AF65-F5344CB8AC3E}">
        <p14:creationId xmlns:p14="http://schemas.microsoft.com/office/powerpoint/2010/main" val="312261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Your Sample</a:t>
            </a:r>
          </a:p>
        </p:txBody>
      </p:sp>
      <p:graphicFrame>
        <p:nvGraphicFramePr>
          <p:cNvPr id="10" name="Content Placeholder 9"/>
          <p:cNvGraphicFramePr>
            <a:graphicFrameLocks noGrp="1"/>
          </p:cNvGraphicFramePr>
          <p:nvPr>
            <p:ph idx="1"/>
          </p:nvPr>
        </p:nvGraphicFramePr>
        <p:xfrm>
          <a:off x="1981200" y="1752601"/>
          <a:ext cx="3635115" cy="4618219"/>
        </p:xfrm>
        <a:graphic>
          <a:graphicData uri="http://schemas.openxmlformats.org/drawingml/2006/table">
            <a:tbl>
              <a:tblPr firstRow="1">
                <a:tableStyleId>{7E9639D4-E3E2-4D34-9284-5A2195B3D0D7}</a:tableStyleId>
              </a:tblPr>
              <a:tblGrid>
                <a:gridCol w="1596374">
                  <a:extLst>
                    <a:ext uri="{9D8B030D-6E8A-4147-A177-3AD203B41FA5}">
                      <a16:colId xmlns:a16="http://schemas.microsoft.com/office/drawing/2014/main" val="20000"/>
                    </a:ext>
                  </a:extLst>
                </a:gridCol>
                <a:gridCol w="1096305">
                  <a:extLst>
                    <a:ext uri="{9D8B030D-6E8A-4147-A177-3AD203B41FA5}">
                      <a16:colId xmlns:a16="http://schemas.microsoft.com/office/drawing/2014/main" val="20001"/>
                    </a:ext>
                  </a:extLst>
                </a:gridCol>
                <a:gridCol w="942436">
                  <a:extLst>
                    <a:ext uri="{9D8B030D-6E8A-4147-A177-3AD203B41FA5}">
                      <a16:colId xmlns:a16="http://schemas.microsoft.com/office/drawing/2014/main" val="20002"/>
                    </a:ext>
                  </a:extLst>
                </a:gridCol>
              </a:tblGrid>
              <a:tr h="416667">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259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C</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6259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259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sp>
        <p:nvSpPr>
          <p:cNvPr id="11" name="TextBox 10"/>
          <p:cNvSpPr txBox="1"/>
          <p:nvPr/>
        </p:nvSpPr>
        <p:spPr>
          <a:xfrm>
            <a:off x="6039667" y="1752600"/>
            <a:ext cx="4187009" cy="3046988"/>
          </a:xfrm>
          <a:prstGeom prst="rect">
            <a:avLst/>
          </a:prstGeom>
          <a:noFill/>
        </p:spPr>
        <p:txBody>
          <a:bodyPr wrap="square" rtlCol="0">
            <a:spAutoFit/>
          </a:bodyPr>
          <a:lstStyle/>
          <a:p>
            <a:pPr>
              <a:buClr>
                <a:schemeClr val="accent1">
                  <a:lumMod val="75000"/>
                </a:schemeClr>
              </a:buClr>
            </a:pPr>
            <a:r>
              <a:rPr lang="en-US" sz="2400" dirty="0"/>
              <a:t>Summary:</a:t>
            </a:r>
          </a:p>
          <a:p>
            <a:pPr marL="342900" indent="-342900">
              <a:buClr>
                <a:schemeClr val="accent1">
                  <a:lumMod val="75000"/>
                </a:schemeClr>
              </a:buClr>
              <a:buFont typeface="Arial" charset="0"/>
              <a:buChar char="•"/>
            </a:pPr>
            <a:r>
              <a:rPr lang="en-US" sz="2400" dirty="0"/>
              <a:t>7 students received As</a:t>
            </a:r>
          </a:p>
          <a:p>
            <a:pPr marL="342900" indent="-342900">
              <a:buClr>
                <a:schemeClr val="accent1">
                  <a:lumMod val="75000"/>
                </a:schemeClr>
              </a:buClr>
              <a:buFont typeface="Arial" charset="0"/>
              <a:buChar char="•"/>
            </a:pPr>
            <a:r>
              <a:rPr lang="en-US" sz="2400" dirty="0"/>
              <a:t>3 students received </a:t>
            </a:r>
            <a:r>
              <a:rPr lang="en-US" sz="2400" dirty="0" err="1"/>
              <a:t>Bs</a:t>
            </a:r>
            <a:endParaRPr lang="en-US" sz="2400" dirty="0"/>
          </a:p>
          <a:p>
            <a:pPr marL="342900" indent="-342900">
              <a:buClr>
                <a:schemeClr val="accent1">
                  <a:lumMod val="75000"/>
                </a:schemeClr>
              </a:buClr>
              <a:buFont typeface="Arial" charset="0"/>
              <a:buChar char="•"/>
            </a:pPr>
            <a:r>
              <a:rPr lang="en-US" sz="2400" dirty="0"/>
              <a:t>1 student received a C</a:t>
            </a:r>
          </a:p>
          <a:p>
            <a:pPr marL="214313" indent="-214313">
              <a:buClr>
                <a:schemeClr val="accent1">
                  <a:lumMod val="75000"/>
                </a:schemeClr>
              </a:buClr>
              <a:buFont typeface="Arial" panose="020B0604020202020204" pitchFamily="34" charset="0"/>
              <a:buChar char="•"/>
            </a:pPr>
            <a:endParaRPr lang="en-US" sz="2400" dirty="0"/>
          </a:p>
          <a:p>
            <a:pPr>
              <a:buClr>
                <a:schemeClr val="accent1">
                  <a:lumMod val="75000"/>
                </a:schemeClr>
              </a:buClr>
            </a:pPr>
            <a:r>
              <a:rPr lang="en-US" sz="2400" dirty="0"/>
              <a:t>Nobody is failing!</a:t>
            </a:r>
          </a:p>
          <a:p>
            <a:pPr marL="214313" indent="-214313">
              <a:buClr>
                <a:schemeClr val="accent1">
                  <a:lumMod val="75000"/>
                </a:schemeClr>
              </a:buClr>
              <a:buFont typeface="Arial" panose="020B0604020202020204" pitchFamily="34" charset="0"/>
              <a:buChar char="•"/>
            </a:pPr>
            <a:r>
              <a:rPr lang="en-US" sz="2400" dirty="0"/>
              <a:t>But 5 students did not reveal their grade </a:t>
            </a:r>
            <a:r>
              <a:rPr lang="mr-IN" sz="2400" dirty="0"/>
              <a:t>…</a:t>
            </a:r>
            <a:endParaRPr lang="en-US" sz="2400" dirty="0"/>
          </a:p>
        </p:txBody>
      </p:sp>
      <p:sp>
        <p:nvSpPr>
          <p:cNvPr id="6" name="TextBox 5"/>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Tree>
    <p:extLst>
      <p:ext uri="{BB962C8B-B14F-4D97-AF65-F5344CB8AC3E}">
        <p14:creationId xmlns:p14="http://schemas.microsoft.com/office/powerpoint/2010/main" val="194460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37329" y="1752601"/>
            <a:ext cx="5974910" cy="4373563"/>
          </a:xfrm>
        </p:spPr>
        <p:txBody>
          <a:bodyPr>
            <a:normAutofit/>
          </a:bodyPr>
          <a:lstStyle/>
          <a:p>
            <a:pPr>
              <a:buClr>
                <a:schemeClr val="accent1">
                  <a:lumMod val="75000"/>
                </a:schemeClr>
              </a:buClr>
            </a:pPr>
            <a:r>
              <a:rPr lang="en-US" sz="1900" dirty="0"/>
              <a:t>Same dataset, but the values are replaced with a “0” if the data point is observed and “1” if it is not</a:t>
            </a:r>
          </a:p>
          <a:p>
            <a:pPr>
              <a:buClr>
                <a:schemeClr val="accent1">
                  <a:lumMod val="75000"/>
                </a:schemeClr>
              </a:buClr>
            </a:pPr>
            <a:endParaRPr lang="en-US" sz="1900" dirty="0"/>
          </a:p>
          <a:p>
            <a:pPr>
              <a:buClr>
                <a:schemeClr val="accent1">
                  <a:lumMod val="75000"/>
                </a:schemeClr>
              </a:buClr>
            </a:pPr>
            <a:endParaRPr lang="en-US" sz="1900" dirty="0"/>
          </a:p>
          <a:p>
            <a:pPr>
              <a:buClr>
                <a:schemeClr val="accent1">
                  <a:lumMod val="75000"/>
                </a:schemeClr>
              </a:buClr>
            </a:pPr>
            <a:r>
              <a:rPr lang="en-US" sz="1900" b="1" dirty="0">
                <a:solidFill>
                  <a:srgbClr val="215C4E"/>
                </a:solidFill>
              </a:rPr>
              <a:t>Question: </a:t>
            </a:r>
            <a:r>
              <a:rPr lang="en-US" sz="1900" dirty="0"/>
              <a:t>for any one of these data points, what is the probability that the point is equal to “1” </a:t>
            </a:r>
            <a:r>
              <a:rPr lang="mr-IN" sz="1900" dirty="0"/>
              <a:t>…</a:t>
            </a:r>
            <a:r>
              <a:rPr lang="en-US" sz="1900" dirty="0"/>
              <a:t>?</a:t>
            </a:r>
          </a:p>
          <a:p>
            <a:pPr lvl="1">
              <a:buClr>
                <a:schemeClr val="accent1">
                  <a:lumMod val="75000"/>
                </a:schemeClr>
              </a:buClr>
            </a:pPr>
            <a:r>
              <a:rPr lang="en-US" sz="1900" dirty="0"/>
              <a:t>P(R) i.e., the probability that we didn’t see it.</a:t>
            </a:r>
          </a:p>
          <a:p>
            <a:pPr>
              <a:buClr>
                <a:schemeClr val="accent1">
                  <a:lumMod val="75000"/>
                </a:schemeClr>
              </a:buClr>
            </a:pPr>
            <a:endParaRPr lang="en-US" sz="1900" dirty="0"/>
          </a:p>
          <a:p>
            <a:pPr>
              <a:buClr>
                <a:schemeClr val="accent1">
                  <a:lumMod val="75000"/>
                </a:schemeClr>
              </a:buClr>
            </a:pPr>
            <a:r>
              <a:rPr lang="en-US" sz="1900" dirty="0"/>
              <a:t>What type of missing-ness do the grades exhibit?</a:t>
            </a:r>
          </a:p>
        </p:txBody>
      </p:sp>
      <p:graphicFrame>
        <p:nvGraphicFramePr>
          <p:cNvPr id="4" name="Table 3"/>
          <p:cNvGraphicFramePr>
            <a:graphicFrameLocks noGrp="1"/>
          </p:cNvGraphicFramePr>
          <p:nvPr/>
        </p:nvGraphicFramePr>
        <p:xfrm>
          <a:off x="6845509" y="1752603"/>
          <a:ext cx="3207895" cy="4766839"/>
        </p:xfrm>
        <a:graphic>
          <a:graphicData uri="http://schemas.openxmlformats.org/drawingml/2006/table">
            <a:tbl>
              <a:tblPr firstRow="1">
                <a:tableStyleId>{7E9639D4-E3E2-4D34-9284-5A2195B3D0D7}</a:tableStyleId>
              </a:tblPr>
              <a:tblGrid>
                <a:gridCol w="1416252">
                  <a:extLst>
                    <a:ext uri="{9D8B030D-6E8A-4147-A177-3AD203B41FA5}">
                      <a16:colId xmlns:a16="http://schemas.microsoft.com/office/drawing/2014/main" val="20000"/>
                    </a:ext>
                  </a:extLst>
                </a:gridCol>
                <a:gridCol w="972605">
                  <a:extLst>
                    <a:ext uri="{9D8B030D-6E8A-4147-A177-3AD203B41FA5}">
                      <a16:colId xmlns:a16="http://schemas.microsoft.com/office/drawing/2014/main" val="20001"/>
                    </a:ext>
                  </a:extLst>
                </a:gridCol>
                <a:gridCol w="819038">
                  <a:extLst>
                    <a:ext uri="{9D8B030D-6E8A-4147-A177-3AD203B41FA5}">
                      <a16:colId xmlns:a16="http://schemas.microsoft.com/office/drawing/2014/main" val="20002"/>
                    </a:ext>
                  </a:extLst>
                </a:gridCol>
              </a:tblGrid>
              <a:tr h="419743">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a:effectLst/>
                        </a:rPr>
                        <a:t>1</a:t>
                      </a:r>
                      <a:endParaRPr lang="en-US" sz="1400" b="1" i="0" u="sng"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40286">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sp>
        <p:nvSpPr>
          <p:cNvPr id="7" name="TextBox 6"/>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
        <p:nvSpPr>
          <p:cNvPr id="8" name="Title 7">
            <a:extLst>
              <a:ext uri="{FF2B5EF4-FFF2-40B4-BE49-F238E27FC236}">
                <a16:creationId xmlns:a16="http://schemas.microsoft.com/office/drawing/2014/main" id="{24B11663-8372-A341-B211-20953E3A088F}"/>
              </a:ext>
            </a:extLst>
          </p:cNvPr>
          <p:cNvSpPr>
            <a:spLocks noGrp="1"/>
          </p:cNvSpPr>
          <p:nvPr>
            <p:ph type="title"/>
          </p:nvPr>
        </p:nvSpPr>
        <p:spPr/>
        <p:txBody>
          <a:bodyPr/>
          <a:lstStyle/>
          <a:p>
            <a:r>
              <a:rPr lang="en-US" dirty="0"/>
              <a:t>What Influences a Data Point’s Presence?</a:t>
            </a:r>
          </a:p>
        </p:txBody>
      </p:sp>
    </p:spTree>
    <p:extLst>
      <p:ext uri="{BB962C8B-B14F-4D97-AF65-F5344CB8AC3E}">
        <p14:creationId xmlns:p14="http://schemas.microsoft.com/office/powerpoint/2010/main" val="131631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and Sample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45513"/>
              </a:xfrm>
            </p:spPr>
            <p:txBody>
              <a:bodyPr>
                <a:normAutofit fontScale="92500" lnSpcReduction="10000"/>
              </a:bodyPr>
              <a:lstStyle/>
              <a:p>
                <a:pPr>
                  <a:spcAft>
                    <a:spcPts val="600"/>
                  </a:spcAft>
                </a:pPr>
                <a:r>
                  <a:rPr lang="en-US" sz="2600" dirty="0">
                    <a:solidFill>
                      <a:srgbClr val="0000FF"/>
                    </a:solidFill>
                  </a:rPr>
                  <a:t>Experiment:</a:t>
                </a:r>
                <a:r>
                  <a:rPr lang="en-US" sz="2600" dirty="0"/>
                  <a:t> a procedure that yields one of a given set of possible outcomes</a:t>
                </a:r>
              </a:p>
              <a:p>
                <a:pPr lvl="1">
                  <a:spcAft>
                    <a:spcPts val="1200"/>
                  </a:spcAft>
                </a:pPr>
                <a:r>
                  <a:rPr lang="en-US" dirty="0"/>
                  <a:t>Ex: flip a coin,  roll two dice, draw five cards from a deck, etc.</a:t>
                </a:r>
              </a:p>
              <a:p>
                <a:pPr>
                  <a:spcAft>
                    <a:spcPts val="600"/>
                  </a:spcAft>
                </a:pPr>
                <a:r>
                  <a:rPr lang="en-US" sz="2600" dirty="0">
                    <a:solidFill>
                      <a:srgbClr val="0000FF"/>
                    </a:solidFill>
                  </a:rPr>
                  <a:t>Sample space </a:t>
                </a:r>
                <a14:m>
                  <m:oMath xmlns:m="http://schemas.openxmlformats.org/officeDocument/2006/math">
                    <m:r>
                      <m:rPr>
                        <m:sty m:val="p"/>
                      </m:rPr>
                      <a:rPr lang="en-US" sz="2600" b="0" i="0" smtClean="0">
                        <a:solidFill>
                          <a:srgbClr val="0000FF"/>
                        </a:solidFill>
                        <a:latin typeface="Cambria Math" panose="02040503050406030204" pitchFamily="18" charset="0"/>
                      </a:rPr>
                      <m:t>Ω</m:t>
                    </m:r>
                  </m:oMath>
                </a14:m>
                <a:r>
                  <a:rPr lang="en-US" sz="2600" dirty="0"/>
                  <a:t>: the set of possible outcomes</a:t>
                </a:r>
              </a:p>
              <a:p>
                <a:pPr lvl="1">
                  <a:spcAft>
                    <a:spcPts val="600"/>
                  </a:spcAft>
                </a:pPr>
                <a:r>
                  <a:rPr lang="en-US" dirty="0"/>
                  <a:t>We focus on </a:t>
                </a:r>
                <a:r>
                  <a:rPr lang="en-US" dirty="0">
                    <a:solidFill>
                      <a:srgbClr val="FF0000"/>
                    </a:solidFill>
                  </a:rPr>
                  <a:t>countable </a:t>
                </a:r>
                <a:r>
                  <a:rPr lang="en-US" dirty="0"/>
                  <a:t>sample space: </a:t>
                </a:r>
                <a14:m>
                  <m:oMath xmlns:m="http://schemas.openxmlformats.org/officeDocument/2006/math">
                    <m:r>
                      <m:rPr>
                        <m:sty m:val="p"/>
                      </m:rPr>
                      <a:rPr lang="en-US" smtClean="0">
                        <a:solidFill>
                          <a:schemeClr val="tx1"/>
                        </a:solidFill>
                        <a:latin typeface="Cambria Math" panose="02040503050406030204" pitchFamily="18" charset="0"/>
                      </a:rPr>
                      <m:t>Ω</m:t>
                    </m:r>
                  </m:oMath>
                </a14:m>
                <a:r>
                  <a:rPr lang="en-US" dirty="0">
                    <a:solidFill>
                      <a:schemeClr val="tx1"/>
                    </a:solidFill>
                  </a:rPr>
                  <a:t> is finite or countably infinite</a:t>
                </a:r>
              </a:p>
              <a:p>
                <a:pPr lvl="1">
                  <a:spcAft>
                    <a:spcPts val="1200"/>
                  </a:spcAft>
                </a:pPr>
                <a:r>
                  <a:rPr lang="en-US" dirty="0">
                    <a:solidFill>
                      <a:schemeClr val="tx1"/>
                    </a:solidFill>
                  </a:rPr>
                  <a:t>In many applications, </a:t>
                </a:r>
                <a14:m>
                  <m:oMath xmlns:m="http://schemas.openxmlformats.org/officeDocument/2006/math">
                    <m:r>
                      <m:rPr>
                        <m:sty m:val="p"/>
                      </m:rPr>
                      <a:rPr lang="en-US">
                        <a:solidFill>
                          <a:schemeClr val="tx1"/>
                        </a:solidFill>
                        <a:latin typeface="Cambria Math" panose="02040503050406030204" pitchFamily="18" charset="0"/>
                      </a:rPr>
                      <m:t>Ω</m:t>
                    </m:r>
                    <m:r>
                      <a:rPr lang="en-US" i="1">
                        <a:solidFill>
                          <a:schemeClr val="tx1"/>
                        </a:solidFill>
                        <a:latin typeface="Cambria Math" panose="02040503050406030204" pitchFamily="18" charset="0"/>
                      </a:rPr>
                      <m:t> </m:t>
                    </m:r>
                  </m:oMath>
                </a14:m>
                <a:r>
                  <a:rPr lang="en-US" dirty="0">
                    <a:solidFill>
                      <a:schemeClr val="tx1"/>
                    </a:solidFill>
                  </a:rPr>
                  <a:t>is uncountable (e.g., a subset of </a:t>
                </a:r>
                <a14:m>
                  <m:oMath xmlns:m="http://schemas.openxmlformats.org/officeDocument/2006/math">
                    <m:r>
                      <a:rPr lang="en-US" b="0" i="1" smtClean="0">
                        <a:solidFill>
                          <a:schemeClr val="tx1"/>
                        </a:solidFill>
                        <a:latin typeface="Cambria Math" panose="02040503050406030204" pitchFamily="18" charset="0"/>
                      </a:rPr>
                      <m:t>ℝ</m:t>
                    </m:r>
                  </m:oMath>
                </a14:m>
                <a:r>
                  <a:rPr lang="en-US" dirty="0">
                    <a:solidFill>
                      <a:schemeClr val="tx1"/>
                    </a:solidFill>
                  </a:rPr>
                  <a:t>)</a:t>
                </a:r>
              </a:p>
              <a:p>
                <a:pPr>
                  <a:spcAft>
                    <a:spcPts val="600"/>
                  </a:spcAft>
                </a:pPr>
                <a:r>
                  <a:rPr lang="en-US" sz="2600" dirty="0">
                    <a:solidFill>
                      <a:srgbClr val="0000FF"/>
                    </a:solidFill>
                  </a:rPr>
                  <a:t>Event</a:t>
                </a:r>
                <a:r>
                  <a:rPr lang="en-US" sz="2600" dirty="0"/>
                  <a:t>: a subset of the sample space  </a:t>
                </a:r>
              </a:p>
              <a:p>
                <a:pPr lvl="1">
                  <a:spcAft>
                    <a:spcPts val="600"/>
                  </a:spcAft>
                </a:pPr>
                <a:r>
                  <a:rPr lang="en-US" dirty="0"/>
                  <a:t>Probability is assigned to events</a:t>
                </a:r>
              </a:p>
              <a:p>
                <a:pPr lvl="1">
                  <a:spcAft>
                    <a:spcPts val="600"/>
                  </a:spcAft>
                </a:pPr>
                <a:r>
                  <a:rPr lang="en-US" dirty="0"/>
                  <a:t>For an event </a:t>
                </a:r>
                <a14:m>
                  <m:oMath xmlns:m="http://schemas.openxmlformats.org/officeDocument/2006/math">
                    <m:r>
                      <a:rPr lang="en-US" b="0" i="1" smtClean="0">
                        <a:solidFill>
                          <a:srgbClr val="FF0000"/>
                        </a:solidFill>
                        <a:latin typeface="Cambria Math" panose="02040503050406030204" pitchFamily="18" charset="0"/>
                      </a:rPr>
                      <m:t>𝐴</m:t>
                    </m:r>
                    <m:r>
                      <a:rPr lang="en-US" b="0" i="1" smtClean="0">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Ω</m:t>
                    </m:r>
                  </m:oMath>
                </a14:m>
                <a:r>
                  <a:rPr lang="en-US" dirty="0"/>
                  <a:t>, its probability is denoted by </a:t>
                </a:r>
                <a:r>
                  <a:rPr lang="en-US" dirty="0">
                    <a:solidFill>
                      <a:srgbClr val="FF0000"/>
                    </a:solidFill>
                  </a:rPr>
                  <a:t>P(</a:t>
                </a:r>
                <a14:m>
                  <m:oMath xmlns:m="http://schemas.openxmlformats.org/officeDocument/2006/math">
                    <m:r>
                      <a:rPr lang="en-US" i="1" dirty="0" smtClean="0">
                        <a:solidFill>
                          <a:srgbClr val="FF0000"/>
                        </a:solidFill>
                        <a:latin typeface="Cambria Math" panose="02040503050406030204" pitchFamily="18" charset="0"/>
                      </a:rPr>
                      <m:t>𝐴</m:t>
                    </m:r>
                  </m:oMath>
                </a14:m>
                <a:r>
                  <a:rPr lang="en-US" dirty="0">
                    <a:solidFill>
                      <a:srgbClr val="FF0000"/>
                    </a:solidFill>
                  </a:rPr>
                  <a:t>)</a:t>
                </a:r>
              </a:p>
              <a:p>
                <a:pPr lvl="2">
                  <a:spcAft>
                    <a:spcPts val="600"/>
                  </a:spcAft>
                </a:pPr>
                <a:r>
                  <a:rPr lang="en-US" sz="2200" dirty="0"/>
                  <a:t>Describes beliefs about likelihood of outcomes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45513"/>
              </a:xfrm>
              <a:blipFill rotWithShape="0">
                <a:blip r:embed="rId3"/>
                <a:stretch>
                  <a:fillRect l="-812" t="-1048" b="-524"/>
                </a:stretch>
              </a:blipFill>
            </p:spPr>
            <p:txBody>
              <a:bodyPr/>
              <a:lstStyle/>
              <a:p>
                <a:r>
                  <a:rPr lang="en-US">
                    <a:noFill/>
                  </a:rPr>
                  <a:t> </a:t>
                </a:r>
              </a:p>
            </p:txBody>
          </p:sp>
        </mc:Fallback>
      </mc:AlternateContent>
    </p:spTree>
    <p:extLst>
      <p:ext uri="{BB962C8B-B14F-4D97-AF65-F5344CB8AC3E}">
        <p14:creationId xmlns:p14="http://schemas.microsoft.com/office/powerpoint/2010/main" val="352573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10000"/>
                  </a:lnSpc>
                  <a:spcAft>
                    <a:spcPts val="600"/>
                  </a:spcAft>
                </a:pPr>
                <a:r>
                  <a:rPr lang="en-US" sz="2400" dirty="0"/>
                  <a:t>Ex. 2: consider rolling a 6-sided </a:t>
                </a:r>
                <a:r>
                  <a:rPr lang="en-US" sz="2400" dirty="0">
                    <a:solidFill>
                      <a:srgbClr val="FF0000"/>
                    </a:solidFill>
                  </a:rPr>
                  <a:t>biased (loaded)</a:t>
                </a:r>
                <a:r>
                  <a:rPr lang="en-US" sz="2400" dirty="0"/>
                  <a:t> die</a:t>
                </a:r>
              </a:p>
              <a:p>
                <a:pPr lvl="1">
                  <a:lnSpc>
                    <a:spcPct val="110000"/>
                  </a:lnSpc>
                  <a:spcAft>
                    <a:spcPts val="1200"/>
                  </a:spcAft>
                </a:pPr>
                <a:r>
                  <a:rPr lang="en-US" sz="2200" b="0" dirty="0">
                    <a:solidFill>
                      <a:srgbClr val="0000FF"/>
                    </a:solidFill>
                  </a:rPr>
                  <a:t>Sample space </a:t>
                </a:r>
                <a14:m>
                  <m:oMath xmlns:m="http://schemas.openxmlformats.org/officeDocument/2006/math">
                    <m:r>
                      <m:rPr>
                        <m:sty m:val="p"/>
                      </m:rPr>
                      <a:rPr lang="en-US" sz="2200" b="0" i="0" smtClean="0">
                        <a:solidFill>
                          <a:srgbClr val="0000FF"/>
                        </a:solidFill>
                        <a:latin typeface="Cambria Math" panose="02040503050406030204" pitchFamily="18" charset="0"/>
                      </a:rPr>
                      <m:t>Ω</m:t>
                    </m:r>
                    <m:r>
                      <a:rPr lang="en-US" sz="2200" b="0" i="1" smtClean="0">
                        <a:latin typeface="Cambria Math" panose="02040503050406030204" pitchFamily="18" charset="0"/>
                      </a:rPr>
                      <m:t>={1, 2, 3, 4, 5, 6}</m:t>
                    </m:r>
                  </m:oMath>
                </a14:m>
                <a:endParaRPr lang="en-US" sz="2200" dirty="0"/>
              </a:p>
              <a:p>
                <a:pPr lvl="1">
                  <a:spcAft>
                    <a:spcPts val="1200"/>
                  </a:spcAft>
                </a:pPr>
                <a:r>
                  <a:rPr lang="en-US" sz="2200" dirty="0"/>
                  <a:t>Assume  </a:t>
                </a:r>
                <a14:m>
                  <m:oMath xmlns:m="http://schemas.openxmlformats.org/officeDocument/2006/math">
                    <m:r>
                      <m:rPr>
                        <m:sty m:val="p"/>
                      </m:rPr>
                      <a:rPr lang="en-US" sz="2200">
                        <a:latin typeface="Cambria Math" panose="02040503050406030204" pitchFamily="18" charset="0"/>
                      </a:rPr>
                      <m:t>P</m:t>
                    </m:r>
                    <m:d>
                      <m:dPr>
                        <m:ctrlPr>
                          <a:rPr lang="en-US" sz="2200" i="1">
                            <a:latin typeface="Cambria Math" panose="02040503050406030204" pitchFamily="18" charset="0"/>
                          </a:rPr>
                        </m:ctrlPr>
                      </m:dPr>
                      <m:e>
                        <m:r>
                          <a:rPr lang="en-US" sz="2200" i="1">
                            <a:latin typeface="Cambria Math" panose="02040503050406030204" pitchFamily="18" charset="0"/>
                          </a:rPr>
                          <m:t>3</m:t>
                        </m:r>
                      </m:e>
                    </m:d>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2</m:t>
                        </m:r>
                      </m:num>
                      <m:den>
                        <m:r>
                          <a:rPr lang="en-US" sz="2200" i="1">
                            <a:latin typeface="Cambria Math" panose="02040503050406030204" pitchFamily="18" charset="0"/>
                          </a:rPr>
                          <m:t>7</m:t>
                        </m:r>
                      </m:den>
                    </m:f>
                    <m:r>
                      <a:rPr lang="en-US" sz="2200" i="1">
                        <a:latin typeface="Cambria Math" panose="02040503050406030204" pitchFamily="18" charset="0"/>
                      </a:rPr>
                      <m:t>, </m:t>
                    </m:r>
                    <m:r>
                      <m:rPr>
                        <m:sty m:val="p"/>
                      </m:rPr>
                      <a:rPr lang="en-US" sz="2200">
                        <a:latin typeface="Cambria Math" panose="02040503050406030204" pitchFamily="18" charset="0"/>
                      </a:rPr>
                      <m:t>P</m:t>
                    </m:r>
                    <m:d>
                      <m:dPr>
                        <m:ctrlPr>
                          <a:rPr lang="en-US" sz="2200" i="1">
                            <a:latin typeface="Cambria Math" panose="02040503050406030204" pitchFamily="18" charset="0"/>
                          </a:rPr>
                        </m:ctrlPr>
                      </m:dPr>
                      <m:e>
                        <m:r>
                          <a:rPr lang="en-US" sz="2200" i="1">
                            <a:latin typeface="Cambria Math" panose="02040503050406030204" pitchFamily="18" charset="0"/>
                          </a:rPr>
                          <m:t>1</m:t>
                        </m:r>
                      </m:e>
                    </m:d>
                    <m:r>
                      <a:rPr lang="en-US" sz="2200" i="1">
                        <a:latin typeface="Cambria Math" panose="02040503050406030204" pitchFamily="18" charset="0"/>
                      </a:rPr>
                      <m:t>=</m:t>
                    </m:r>
                    <m:r>
                      <m:rPr>
                        <m:sty m:val="p"/>
                      </m:rPr>
                      <a:rPr lang="en-US" sz="2200">
                        <a:latin typeface="Cambria Math" panose="02040503050406030204" pitchFamily="18" charset="0"/>
                      </a:rPr>
                      <m:t>P</m:t>
                    </m:r>
                    <m:d>
                      <m:dPr>
                        <m:ctrlPr>
                          <a:rPr lang="en-US" sz="2200" i="1">
                            <a:latin typeface="Cambria Math" panose="02040503050406030204" pitchFamily="18" charset="0"/>
                          </a:rPr>
                        </m:ctrlPr>
                      </m:dPr>
                      <m:e>
                        <m:r>
                          <a:rPr lang="en-US" sz="2200" i="1">
                            <a:latin typeface="Cambria Math" panose="02040503050406030204" pitchFamily="18" charset="0"/>
                          </a:rPr>
                          <m:t>2</m:t>
                        </m:r>
                      </m:e>
                    </m:d>
                    <m:r>
                      <a:rPr lang="en-US" sz="2200" i="1">
                        <a:latin typeface="Cambria Math" panose="02040503050406030204" pitchFamily="18" charset="0"/>
                      </a:rPr>
                      <m:t>=</m:t>
                    </m:r>
                    <m:r>
                      <m:rPr>
                        <m:sty m:val="p"/>
                      </m:rPr>
                      <a:rPr lang="en-US" sz="2200">
                        <a:latin typeface="Cambria Math" panose="02040503050406030204" pitchFamily="18" charset="0"/>
                      </a:rPr>
                      <m:t>P</m:t>
                    </m:r>
                    <m:d>
                      <m:dPr>
                        <m:ctrlPr>
                          <a:rPr lang="en-US" sz="2200" i="1">
                            <a:latin typeface="Cambria Math" panose="02040503050406030204" pitchFamily="18" charset="0"/>
                          </a:rPr>
                        </m:ctrlPr>
                      </m:dPr>
                      <m:e>
                        <m:r>
                          <a:rPr lang="en-US" sz="2200" i="1">
                            <a:latin typeface="Cambria Math" panose="02040503050406030204" pitchFamily="18" charset="0"/>
                          </a:rPr>
                          <m:t>4</m:t>
                        </m:r>
                      </m:e>
                    </m:d>
                    <m:r>
                      <a:rPr lang="en-US" sz="2200" i="1">
                        <a:latin typeface="Cambria Math" panose="02040503050406030204" pitchFamily="18" charset="0"/>
                      </a:rPr>
                      <m:t>=</m:t>
                    </m:r>
                    <m:r>
                      <m:rPr>
                        <m:sty m:val="p"/>
                      </m:rPr>
                      <a:rPr lang="en-US" sz="2200">
                        <a:latin typeface="Cambria Math" panose="02040503050406030204" pitchFamily="18" charset="0"/>
                      </a:rPr>
                      <m:t>P</m:t>
                    </m:r>
                    <m:d>
                      <m:dPr>
                        <m:ctrlPr>
                          <a:rPr lang="en-US" sz="2200" i="1">
                            <a:latin typeface="Cambria Math" panose="02040503050406030204" pitchFamily="18" charset="0"/>
                          </a:rPr>
                        </m:ctrlPr>
                      </m:dPr>
                      <m:e>
                        <m:r>
                          <a:rPr lang="en-US" sz="2200" i="1">
                            <a:latin typeface="Cambria Math" panose="02040503050406030204" pitchFamily="18" charset="0"/>
                          </a:rPr>
                          <m:t>5</m:t>
                        </m:r>
                      </m:e>
                    </m:d>
                    <m:r>
                      <a:rPr lang="en-US" sz="2200" i="1">
                        <a:latin typeface="Cambria Math" panose="02040503050406030204" pitchFamily="18" charset="0"/>
                      </a:rPr>
                      <m:t>=</m:t>
                    </m:r>
                    <m:r>
                      <m:rPr>
                        <m:sty m:val="p"/>
                      </m:rPr>
                      <a:rPr lang="en-US" sz="2200">
                        <a:latin typeface="Cambria Math" panose="02040503050406030204" pitchFamily="18" charset="0"/>
                      </a:rPr>
                      <m:t>P</m:t>
                    </m:r>
                    <m:d>
                      <m:dPr>
                        <m:ctrlPr>
                          <a:rPr lang="en-US" sz="2200" i="1">
                            <a:latin typeface="Cambria Math" panose="02040503050406030204" pitchFamily="18" charset="0"/>
                          </a:rPr>
                        </m:ctrlPr>
                      </m:dPr>
                      <m:e>
                        <m:r>
                          <a:rPr lang="en-US" sz="2200" i="1">
                            <a:latin typeface="Cambria Math" panose="02040503050406030204" pitchFamily="18" charset="0"/>
                          </a:rPr>
                          <m:t>6</m:t>
                        </m:r>
                      </m:e>
                    </m:d>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7</m:t>
                        </m:r>
                      </m:den>
                    </m:f>
                  </m:oMath>
                </a14:m>
                <a:r>
                  <a:rPr lang="en-US" sz="2200" dirty="0"/>
                  <a:t> </a:t>
                </a:r>
              </a:p>
              <a:p>
                <a:pPr lvl="1">
                  <a:spcAft>
                    <a:spcPts val="1800"/>
                  </a:spcAft>
                </a:pPr>
                <a:r>
                  <a:rPr lang="en-US" sz="2200" dirty="0">
                    <a:latin typeface="Cambria Math" panose="02040503050406030204" pitchFamily="18" charset="0"/>
                  </a:rPr>
                  <a:t>What is the probability of getting an odd number? </a:t>
                </a:r>
                <a:endParaRPr lang="en-US" sz="2200" dirty="0">
                  <a:solidFill>
                    <a:schemeClr val="tx1"/>
                  </a:solidFill>
                  <a:latin typeface="Cambria Math" panose="02040503050406030204" pitchFamily="18" charset="0"/>
                </a:endParaRPr>
              </a:p>
              <a:p>
                <a:pPr marL="457200" lvl="1" indent="0">
                  <a:spcAft>
                    <a:spcPts val="1800"/>
                  </a:spcAft>
                  <a:buNone/>
                </a:pPr>
                <a:r>
                  <a:rPr lang="en-US" sz="2200" dirty="0">
                    <a:latin typeface="Cambria Math" panose="02040503050406030204" pitchFamily="18" charset="0"/>
                  </a:rPr>
                  <a:t>	Let </a:t>
                </a:r>
                <a14:m>
                  <m:oMath xmlns:m="http://schemas.openxmlformats.org/officeDocument/2006/math">
                    <m:r>
                      <a:rPr lang="en-US" sz="2200" b="0" i="1" smtClean="0">
                        <a:latin typeface="Cambria Math" panose="02040503050406030204" pitchFamily="18" charset="0"/>
                      </a:rPr>
                      <m:t>𝐵</m:t>
                    </m:r>
                  </m:oMath>
                </a14:m>
                <a:r>
                  <a:rPr lang="en-US" sz="2200" dirty="0">
                    <a:latin typeface="Cambria Math" panose="02040503050406030204" pitchFamily="18" charset="0"/>
                  </a:rPr>
                  <a:t> denote the event of getting an odd number</a:t>
                </a:r>
                <a:endParaRPr lang="en-US" sz="2200" b="0" i="0" dirty="0">
                  <a:latin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24" t="-11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681350" y="5519531"/>
                <a:ext cx="3018647" cy="7445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200" smtClean="0">
                          <a:latin typeface="Cambria Math" panose="02040503050406030204" pitchFamily="18" charset="0"/>
                        </a:rPr>
                        <m:t>P</m:t>
                      </m:r>
                      <m:d>
                        <m:dPr>
                          <m:ctrlPr>
                            <a:rPr lang="en-US" sz="2200" i="1">
                              <a:latin typeface="Cambria Math" panose="02040503050406030204" pitchFamily="18" charset="0"/>
                            </a:rPr>
                          </m:ctrlPr>
                        </m:dPr>
                        <m:e>
                          <m:r>
                            <a:rPr lang="en-US" sz="2200" b="0" i="1" smtClean="0">
                              <a:latin typeface="Cambria Math" panose="02040503050406030204" pitchFamily="18" charset="0"/>
                            </a:rPr>
                            <m:t>𝐵</m:t>
                          </m:r>
                        </m:e>
                      </m:d>
                      <m:r>
                        <a:rPr lang="en-US" sz="220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7</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2</m:t>
                          </m:r>
                        </m:num>
                        <m:den>
                          <m:r>
                            <a:rPr lang="en-US" sz="2400" i="1">
                              <a:latin typeface="Cambria Math" panose="02040503050406030204" pitchFamily="18" charset="0"/>
                            </a:rPr>
                            <m:t>7</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7</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4</m:t>
                          </m:r>
                        </m:num>
                        <m:den>
                          <m:r>
                            <a:rPr lang="en-US" sz="2400" i="1">
                              <a:latin typeface="Cambria Math" panose="02040503050406030204" pitchFamily="18" charset="0"/>
                            </a:rPr>
                            <m:t>7</m:t>
                          </m:r>
                        </m:den>
                      </m:f>
                    </m:oMath>
                  </m:oMathPara>
                </a14:m>
                <a:endParaRPr lang="en-US" sz="2200" dirty="0"/>
              </a:p>
            </p:txBody>
          </p:sp>
        </mc:Choice>
        <mc:Fallback xmlns="">
          <p:sp>
            <p:nvSpPr>
              <p:cNvPr id="9" name="TextBox 8"/>
              <p:cNvSpPr txBox="1">
                <a:spLocks noRot="1" noChangeAspect="1" noMove="1" noResize="1" noEditPoints="1" noAdjustHandles="1" noChangeArrowheads="1" noChangeShapeType="1" noTextEdit="1"/>
              </p:cNvSpPr>
              <p:nvPr/>
            </p:nvSpPr>
            <p:spPr>
              <a:xfrm>
                <a:off x="1681350" y="5519531"/>
                <a:ext cx="3018647" cy="744563"/>
              </a:xfrm>
              <a:prstGeom prst="rect">
                <a:avLst/>
              </a:prstGeom>
              <a:blipFill>
                <a:blip r:embed="rId4"/>
                <a:stretch>
                  <a:fillRect b="-6780"/>
                </a:stretch>
              </a:blipFill>
            </p:spPr>
            <p:txBody>
              <a:bodyPr/>
              <a:lstStyle/>
              <a:p>
                <a:r>
                  <a:rPr lang="en-US">
                    <a:noFill/>
                  </a:rPr>
                  <a:t> </a:t>
                </a:r>
              </a:p>
            </p:txBody>
          </p:sp>
        </mc:Fallback>
      </mc:AlternateContent>
      <p:pic>
        <p:nvPicPr>
          <p:cNvPr id="6" name="Picture 5"/>
          <p:cNvPicPr>
            <a:picLocks noChangeAspect="1"/>
          </p:cNvPicPr>
          <p:nvPr/>
        </p:nvPicPr>
        <p:blipFill>
          <a:blip r:embed="rId5"/>
          <a:stretch>
            <a:fillRect/>
          </a:stretch>
        </p:blipFill>
        <p:spPr>
          <a:xfrm>
            <a:off x="8808659" y="847590"/>
            <a:ext cx="1595967" cy="121244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197A55C-89B0-514A-B7C0-1B7747606207}"/>
                  </a:ext>
                </a:extLst>
              </p:cNvPr>
              <p:cNvSpPr txBox="1"/>
              <p:nvPr/>
            </p:nvSpPr>
            <p:spPr>
              <a:xfrm>
                <a:off x="1648692" y="4857541"/>
                <a:ext cx="1717330"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𝐵</m:t>
                      </m:r>
                      <m:r>
                        <a:rPr lang="en-US" sz="2200" b="0" i="1" smtClean="0">
                          <a:latin typeface="Cambria Math" panose="02040503050406030204" pitchFamily="18" charset="0"/>
                        </a:rPr>
                        <m:t>=</m:t>
                      </m:r>
                      <m:d>
                        <m:dPr>
                          <m:begChr m:val="{"/>
                          <m:endChr m:val="}"/>
                          <m:ctrlPr>
                            <a:rPr lang="en-US" sz="2200" i="1">
                              <a:latin typeface="Cambria Math" panose="02040503050406030204" pitchFamily="18" charset="0"/>
                            </a:rPr>
                          </m:ctrlPr>
                        </m:dPr>
                        <m:e>
                          <m:r>
                            <a:rPr lang="en-US" sz="2200" b="0" i="1" smtClean="0">
                              <a:latin typeface="Cambria Math" panose="02040503050406030204" pitchFamily="18" charset="0"/>
                            </a:rPr>
                            <m:t>1, 3, 5</m:t>
                          </m:r>
                        </m:e>
                      </m:d>
                    </m:oMath>
                  </m:oMathPara>
                </a14:m>
                <a:endParaRPr lang="en-US" sz="2200" dirty="0"/>
              </a:p>
            </p:txBody>
          </p:sp>
        </mc:Choice>
        <mc:Fallback xmlns="">
          <p:sp>
            <p:nvSpPr>
              <p:cNvPr id="5" name="TextBox 4">
                <a:extLst>
                  <a:ext uri="{FF2B5EF4-FFF2-40B4-BE49-F238E27FC236}">
                    <a16:creationId xmlns:a16="http://schemas.microsoft.com/office/drawing/2014/main" id="{F197A55C-89B0-514A-B7C0-1B7747606207}"/>
                  </a:ext>
                </a:extLst>
              </p:cNvPr>
              <p:cNvSpPr txBox="1">
                <a:spLocks noRot="1" noChangeAspect="1" noMove="1" noResize="1" noEditPoints="1" noAdjustHandles="1" noChangeArrowheads="1" noChangeShapeType="1" noTextEdit="1"/>
              </p:cNvSpPr>
              <p:nvPr/>
            </p:nvSpPr>
            <p:spPr>
              <a:xfrm>
                <a:off x="1648692" y="4857541"/>
                <a:ext cx="1717330" cy="43088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3481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95851"/>
              </a:xfrm>
            </p:spPr>
            <p:txBody>
              <a:bodyPr>
                <a:normAutofit/>
              </a:bodyPr>
              <a:lstStyle/>
              <a:p>
                <a:pPr>
                  <a:lnSpc>
                    <a:spcPct val="110000"/>
                  </a:lnSpc>
                </a:pPr>
                <a:r>
                  <a:rPr lang="en-US" sz="2400" dirty="0"/>
                  <a:t>Two events </a:t>
                </a:r>
                <a14:m>
                  <m:oMath xmlns:m="http://schemas.openxmlformats.org/officeDocument/2006/math">
                    <m:r>
                      <a:rPr lang="en-US" sz="2400" i="1" dirty="0" smtClean="0">
                        <a:latin typeface="Cambria Math" panose="02040503050406030204" pitchFamily="18" charset="0"/>
                      </a:rPr>
                      <m:t>𝐴</m:t>
                    </m:r>
                  </m:oMath>
                </a14:m>
                <a:r>
                  <a:rPr lang="en-US" sz="2400" dirty="0"/>
                  <a:t> and </a:t>
                </a:r>
                <a14:m>
                  <m:oMath xmlns:m="http://schemas.openxmlformats.org/officeDocument/2006/math">
                    <m:r>
                      <a:rPr lang="en-US" sz="2400" i="1" dirty="0" smtClean="0">
                        <a:latin typeface="Cambria Math" panose="02040503050406030204" pitchFamily="18" charset="0"/>
                      </a:rPr>
                      <m:t>𝐵</m:t>
                    </m:r>
                  </m:oMath>
                </a14:m>
                <a:r>
                  <a:rPr lang="en-US" sz="2400" dirty="0"/>
                  <a:t> are independent if and only if </a:t>
                </a:r>
                <a14:m>
                  <m:oMath xmlns:m="http://schemas.openxmlformats.org/officeDocument/2006/math">
                    <m:r>
                      <m:rPr>
                        <m:sty m:val="p"/>
                      </m:rPr>
                      <a:rPr lang="en-US" sz="2400" b="0" i="0" smtClean="0">
                        <a:solidFill>
                          <a:srgbClr val="FF0000"/>
                        </a:solidFill>
                        <a:latin typeface="Cambria Math" panose="02040503050406030204" pitchFamily="18" charset="0"/>
                      </a:rPr>
                      <m:t>P</m:t>
                    </m:r>
                    <m:d>
                      <m:dPr>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𝐴</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𝐵</m:t>
                        </m:r>
                      </m:e>
                    </m:d>
                    <m:r>
                      <a:rPr lang="en-US" sz="2400" b="0" i="1" smtClean="0">
                        <a:solidFill>
                          <a:srgbClr val="FF0000"/>
                        </a:solidFill>
                        <a:latin typeface="Cambria Math" panose="02040503050406030204" pitchFamily="18" charset="0"/>
                      </a:rPr>
                      <m:t>=</m:t>
                    </m:r>
                    <m:r>
                      <m:rPr>
                        <m:sty m:val="p"/>
                      </m:rPr>
                      <a:rPr lang="en-US" sz="2400" b="0" i="0" smtClean="0">
                        <a:solidFill>
                          <a:srgbClr val="FF0000"/>
                        </a:solidFill>
                        <a:latin typeface="Cambria Math" panose="02040503050406030204" pitchFamily="18" charset="0"/>
                      </a:rPr>
                      <m:t>P</m:t>
                    </m:r>
                    <m:d>
                      <m:dPr>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𝐴</m:t>
                        </m:r>
                      </m:e>
                    </m:d>
                    <m:r>
                      <a:rPr lang="en-US" sz="2400" b="0" i="1" smtClean="0">
                        <a:solidFill>
                          <a:srgbClr val="FF0000"/>
                        </a:solidFill>
                        <a:latin typeface="Cambria Math" panose="02040503050406030204" pitchFamily="18" charset="0"/>
                      </a:rPr>
                      <m:t> </m:t>
                    </m:r>
                    <m:r>
                      <m:rPr>
                        <m:sty m:val="p"/>
                      </m:rPr>
                      <a:rPr lang="en-US" sz="2400" b="0" i="0" smtClean="0">
                        <a:solidFill>
                          <a:srgbClr val="FF0000"/>
                        </a:solidFill>
                        <a:latin typeface="Cambria Math" panose="02040503050406030204" pitchFamily="18" charset="0"/>
                      </a:rPr>
                      <m:t>P</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𝐵</m:t>
                    </m:r>
                    <m:r>
                      <a:rPr lang="en-US" sz="2400" b="0" i="1" smtClean="0">
                        <a:solidFill>
                          <a:srgbClr val="FF0000"/>
                        </a:solidFill>
                        <a:latin typeface="Cambria Math" panose="02040503050406030204" pitchFamily="18" charset="0"/>
                      </a:rPr>
                      <m:t>)</m:t>
                    </m:r>
                  </m:oMath>
                </a14:m>
                <a:endParaRPr lang="en-US" sz="2400" dirty="0">
                  <a:solidFill>
                    <a:srgbClr val="FF0000"/>
                  </a:solidFill>
                </a:endParaRPr>
              </a:p>
              <a:p>
                <a:pPr>
                  <a:lnSpc>
                    <a:spcPct val="130000"/>
                  </a:lnSpc>
                  <a:spcAft>
                    <a:spcPts val="1200"/>
                  </a:spcAft>
                </a:pPr>
                <a:r>
                  <a:rPr lang="en-US" sz="2400" dirty="0"/>
                  <a:t>Ex. 4:   Consider an experiment involving two successive rolls of a 4-sided die in which all </a:t>
                </a:r>
                <a14:m>
                  <m:oMath xmlns:m="http://schemas.openxmlformats.org/officeDocument/2006/math">
                    <m:r>
                      <a:rPr lang="en-US" sz="2400" i="1" dirty="0" smtClean="0">
                        <a:latin typeface="Cambria Math" panose="02040503050406030204" pitchFamily="18" charset="0"/>
                      </a:rPr>
                      <m:t>16</m:t>
                    </m:r>
                  </m:oMath>
                </a14:m>
                <a:r>
                  <a:rPr lang="en-US" sz="2400" dirty="0"/>
                  <a:t> possible outcomes are equally likely and have probability </a:t>
                </a:r>
                <a14:m>
                  <m:oMath xmlns:m="http://schemas.openxmlformats.org/officeDocument/2006/math">
                    <m:r>
                      <a:rPr lang="en-US" sz="2400" i="1" dirty="0" smtClean="0">
                        <a:latin typeface="Cambria Math" panose="02040503050406030204" pitchFamily="18" charset="0"/>
                      </a:rPr>
                      <m:t>1/16</m:t>
                    </m:r>
                  </m:oMath>
                </a14:m>
                <a:r>
                  <a:rPr lang="en-US" sz="2400" dirty="0"/>
                  <a:t>. Are the following pair of events independent? </a:t>
                </a:r>
              </a:p>
              <a:p>
                <a:pPr marL="0" indent="0">
                  <a:lnSpc>
                    <a:spcPct val="110000"/>
                  </a:lnSpc>
                  <a:buNone/>
                </a:pPr>
                <a:r>
                  <a:rPr lang="en-US" sz="2000" dirty="0"/>
                  <a:t>    </a:t>
                </a:r>
                <a:r>
                  <a:rPr lang="en-US" sz="2200" dirty="0"/>
                  <a:t>(a)   </a:t>
                </a:r>
                <a14:m>
                  <m:oMath xmlns:m="http://schemas.openxmlformats.org/officeDocument/2006/math">
                    <m:r>
                      <a:rPr lang="en-US" sz="2200" i="1" dirty="0">
                        <a:latin typeface="Cambria Math" panose="02040503050406030204" pitchFamily="18" charset="0"/>
                      </a:rPr>
                      <m:t>𝐴</m:t>
                    </m:r>
                    <m:r>
                      <a:rPr lang="en-US" sz="2200" i="1" dirty="0">
                        <a:latin typeface="Cambria Math" panose="02040503050406030204" pitchFamily="18" charset="0"/>
                      </a:rPr>
                      <m:t>= </m:t>
                    </m:r>
                    <m:d>
                      <m:dPr>
                        <m:begChr m:val="{"/>
                        <m:endChr m:val="}"/>
                        <m:ctrlPr>
                          <a:rPr lang="en-US" sz="2200" i="1" dirty="0">
                            <a:latin typeface="Cambria Math" panose="02040503050406030204" pitchFamily="18" charset="0"/>
                          </a:rPr>
                        </m:ctrlPr>
                      </m:dPr>
                      <m:e>
                        <m:r>
                          <a:rPr lang="en-US" sz="2200" i="1" dirty="0">
                            <a:latin typeface="Cambria Math" panose="02040503050406030204" pitchFamily="18" charset="0"/>
                          </a:rPr>
                          <m:t> 1</m:t>
                        </m:r>
                        <m:r>
                          <m:rPr>
                            <m:sty m:val="p"/>
                          </m:rPr>
                          <a:rPr lang="en-US" sz="2200" dirty="0">
                            <a:latin typeface="Cambria Math" panose="02040503050406030204" pitchFamily="18" charset="0"/>
                          </a:rPr>
                          <m:t>st</m:t>
                        </m:r>
                        <m:r>
                          <a:rPr lang="en-US" sz="2200" dirty="0">
                            <a:latin typeface="Cambria Math" panose="02040503050406030204" pitchFamily="18" charset="0"/>
                          </a:rPr>
                          <m:t> </m:t>
                        </m:r>
                        <m:r>
                          <m:rPr>
                            <m:sty m:val="p"/>
                          </m:rPr>
                          <a:rPr lang="en-US" sz="2200" dirty="0">
                            <a:latin typeface="Cambria Math" panose="02040503050406030204" pitchFamily="18" charset="0"/>
                          </a:rPr>
                          <m:t>roll</m:t>
                        </m:r>
                        <m:r>
                          <a:rPr lang="en-US" sz="2200" dirty="0">
                            <a:latin typeface="Cambria Math" panose="02040503050406030204" pitchFamily="18" charset="0"/>
                          </a:rPr>
                          <m:t> </m:t>
                        </m:r>
                        <m:r>
                          <m:rPr>
                            <m:sty m:val="p"/>
                          </m:rPr>
                          <a:rPr lang="en-US" sz="2200" dirty="0">
                            <a:latin typeface="Cambria Math" panose="02040503050406030204" pitchFamily="18" charset="0"/>
                          </a:rPr>
                          <m:t>is</m:t>
                        </m:r>
                        <m:r>
                          <a:rPr lang="en-US" sz="2200" dirty="0">
                            <a:latin typeface="Cambria Math" panose="02040503050406030204" pitchFamily="18" charset="0"/>
                          </a:rPr>
                          <m:t> </m:t>
                        </m:r>
                        <m:r>
                          <a:rPr lang="en-US" sz="2200" b="0" i="1" dirty="0" smtClean="0">
                            <a:latin typeface="Cambria Math" panose="02040503050406030204" pitchFamily="18" charset="0"/>
                          </a:rPr>
                          <m:t>1 </m:t>
                        </m:r>
                      </m:e>
                    </m:d>
                    <m:r>
                      <a:rPr lang="en-US" sz="2200" i="1" dirty="0">
                        <a:latin typeface="Cambria Math" panose="02040503050406030204" pitchFamily="18" charset="0"/>
                      </a:rPr>
                      <m:t>,  </m:t>
                    </m:r>
                    <m:r>
                      <a:rPr lang="en-US" sz="2200" b="0" i="1" dirty="0" smtClean="0">
                        <a:latin typeface="Cambria Math" panose="02040503050406030204" pitchFamily="18" charset="0"/>
                      </a:rPr>
                      <m:t> </m:t>
                    </m:r>
                    <m:r>
                      <a:rPr lang="en-US" sz="2200" i="1" dirty="0">
                        <a:latin typeface="Cambria Math" panose="02040503050406030204" pitchFamily="18" charset="0"/>
                      </a:rPr>
                      <m:t>𝐵</m:t>
                    </m:r>
                    <m:r>
                      <a:rPr lang="en-US" sz="2200" i="1" dirty="0">
                        <a:latin typeface="Cambria Math" panose="02040503050406030204" pitchFamily="18" charset="0"/>
                      </a:rPr>
                      <m:t>= </m:t>
                    </m:r>
                    <m:d>
                      <m:dPr>
                        <m:begChr m:val="{"/>
                        <m:endChr m:val="}"/>
                        <m:ctrlPr>
                          <a:rPr lang="en-US" sz="2200" i="1" dirty="0">
                            <a:latin typeface="Cambria Math" panose="02040503050406030204" pitchFamily="18" charset="0"/>
                          </a:rPr>
                        </m:ctrlPr>
                      </m:dPr>
                      <m:e>
                        <m:r>
                          <a:rPr lang="en-US" sz="2200" i="1" dirty="0">
                            <a:latin typeface="Cambria Math" panose="02040503050406030204" pitchFamily="18" charset="0"/>
                          </a:rPr>
                          <m:t> </m:t>
                        </m:r>
                        <m:r>
                          <m:rPr>
                            <m:sty m:val="p"/>
                          </m:rPr>
                          <a:rPr lang="en-US" sz="2200" b="0" i="0" dirty="0" smtClean="0">
                            <a:latin typeface="Cambria Math" panose="02040503050406030204" pitchFamily="18" charset="0"/>
                          </a:rPr>
                          <m:t>sum</m:t>
                        </m:r>
                        <m:r>
                          <a:rPr lang="en-US" sz="2200" b="0" i="0" dirty="0" smtClean="0">
                            <a:latin typeface="Cambria Math" panose="02040503050406030204" pitchFamily="18" charset="0"/>
                          </a:rPr>
                          <m:t> </m:t>
                        </m:r>
                        <m:r>
                          <m:rPr>
                            <m:sty m:val="p"/>
                          </m:rPr>
                          <a:rPr lang="en-US" sz="2200" b="0" i="0" dirty="0" smtClean="0">
                            <a:latin typeface="Cambria Math" panose="02040503050406030204" pitchFamily="18" charset="0"/>
                          </a:rPr>
                          <m:t>of</m:t>
                        </m:r>
                        <m:r>
                          <a:rPr lang="en-US" sz="2200" b="0" i="0" dirty="0" smtClean="0">
                            <a:latin typeface="Cambria Math" panose="02040503050406030204" pitchFamily="18" charset="0"/>
                          </a:rPr>
                          <m:t> </m:t>
                        </m:r>
                        <m:r>
                          <m:rPr>
                            <m:sty m:val="p"/>
                          </m:rPr>
                          <a:rPr lang="en-US" sz="2200" b="0" i="0" dirty="0" smtClean="0">
                            <a:latin typeface="Cambria Math" panose="02040503050406030204" pitchFamily="18" charset="0"/>
                          </a:rPr>
                          <m:t>two</m:t>
                        </m:r>
                        <m:r>
                          <a:rPr lang="en-US" sz="2200" b="0" i="0" dirty="0" smtClean="0">
                            <a:latin typeface="Cambria Math" panose="02040503050406030204" pitchFamily="18" charset="0"/>
                          </a:rPr>
                          <m:t> </m:t>
                        </m:r>
                        <m:r>
                          <m:rPr>
                            <m:sty m:val="p"/>
                          </m:rPr>
                          <a:rPr lang="en-US" sz="2200" b="0" i="0" dirty="0" smtClean="0">
                            <a:latin typeface="Cambria Math" panose="02040503050406030204" pitchFamily="18" charset="0"/>
                          </a:rPr>
                          <m:t>rolls</m:t>
                        </m:r>
                        <m:r>
                          <a:rPr lang="en-US" sz="2200" b="0" i="0" dirty="0" smtClean="0">
                            <a:latin typeface="Cambria Math" panose="02040503050406030204" pitchFamily="18" charset="0"/>
                          </a:rPr>
                          <m:t> </m:t>
                        </m:r>
                        <m:r>
                          <m:rPr>
                            <m:sty m:val="p"/>
                          </m:rPr>
                          <a:rPr lang="en-US" sz="2200" b="0" i="0" dirty="0" smtClean="0">
                            <a:latin typeface="Cambria Math" panose="02040503050406030204" pitchFamily="18" charset="0"/>
                          </a:rPr>
                          <m:t>is</m:t>
                        </m:r>
                        <m:r>
                          <a:rPr lang="en-US" sz="2200" b="0" i="0" dirty="0" smtClean="0">
                            <a:latin typeface="Cambria Math" panose="02040503050406030204" pitchFamily="18" charset="0"/>
                          </a:rPr>
                          <m:t> </m:t>
                        </m:r>
                        <m:r>
                          <a:rPr lang="en-US" sz="2200" b="0" i="1" dirty="0" smtClean="0">
                            <a:latin typeface="Cambria Math" panose="02040503050406030204" pitchFamily="18" charset="0"/>
                          </a:rPr>
                          <m:t>5 </m:t>
                        </m:r>
                      </m:e>
                    </m:d>
                  </m:oMath>
                </a14:m>
                <a:endParaRPr lang="en-US" sz="2200" dirty="0"/>
              </a:p>
              <a:p>
                <a:pPr marL="0" indent="0">
                  <a:lnSpc>
                    <a:spcPct val="110000"/>
                  </a:lnSpc>
                  <a:buNone/>
                </a:pPr>
                <a:r>
                  <a:rPr lang="en-US" sz="2200" dirty="0"/>
                  <a:t>    (b)   </a:t>
                </a:r>
                <a14:m>
                  <m:oMath xmlns:m="http://schemas.openxmlformats.org/officeDocument/2006/math">
                    <m:r>
                      <a:rPr lang="en-US" sz="2200" i="1" dirty="0">
                        <a:latin typeface="Cambria Math" panose="02040503050406030204" pitchFamily="18" charset="0"/>
                      </a:rPr>
                      <m:t>𝐴</m:t>
                    </m:r>
                    <m:r>
                      <a:rPr lang="en-US" sz="2200" i="1" dirty="0">
                        <a:latin typeface="Cambria Math" panose="02040503050406030204" pitchFamily="18" charset="0"/>
                      </a:rPr>
                      <m:t>= </m:t>
                    </m:r>
                    <m:d>
                      <m:dPr>
                        <m:begChr m:val="{"/>
                        <m:endChr m:val="}"/>
                        <m:ctrlPr>
                          <a:rPr lang="en-US" sz="2200" i="1" dirty="0">
                            <a:latin typeface="Cambria Math" panose="02040503050406030204" pitchFamily="18" charset="0"/>
                          </a:rPr>
                        </m:ctrlPr>
                      </m:dPr>
                      <m:e>
                        <m:r>
                          <a:rPr lang="en-US" sz="2200" i="1" dirty="0">
                            <a:latin typeface="Cambria Math" panose="02040503050406030204" pitchFamily="18" charset="0"/>
                          </a:rPr>
                          <m:t> 1</m:t>
                        </m:r>
                        <m:r>
                          <m:rPr>
                            <m:sty m:val="p"/>
                          </m:rPr>
                          <a:rPr lang="en-US" sz="2200" dirty="0">
                            <a:latin typeface="Cambria Math" panose="02040503050406030204" pitchFamily="18" charset="0"/>
                          </a:rPr>
                          <m:t>st</m:t>
                        </m:r>
                        <m:r>
                          <a:rPr lang="en-US" sz="2200" dirty="0">
                            <a:latin typeface="Cambria Math" panose="02040503050406030204" pitchFamily="18" charset="0"/>
                          </a:rPr>
                          <m:t> </m:t>
                        </m:r>
                        <m:r>
                          <m:rPr>
                            <m:sty m:val="p"/>
                          </m:rPr>
                          <a:rPr lang="en-US" sz="2200" dirty="0">
                            <a:latin typeface="Cambria Math" panose="02040503050406030204" pitchFamily="18" charset="0"/>
                          </a:rPr>
                          <m:t>roll</m:t>
                        </m:r>
                        <m:r>
                          <a:rPr lang="en-US" sz="2200" dirty="0">
                            <a:latin typeface="Cambria Math" panose="02040503050406030204" pitchFamily="18" charset="0"/>
                          </a:rPr>
                          <m:t> </m:t>
                        </m:r>
                        <m:r>
                          <m:rPr>
                            <m:sty m:val="p"/>
                          </m:rPr>
                          <a:rPr lang="en-US" sz="2200" dirty="0">
                            <a:latin typeface="Cambria Math" panose="02040503050406030204" pitchFamily="18" charset="0"/>
                          </a:rPr>
                          <m:t>is</m:t>
                        </m:r>
                        <m:r>
                          <a:rPr lang="en-US" sz="2200" dirty="0">
                            <a:latin typeface="Cambria Math" panose="02040503050406030204" pitchFamily="18" charset="0"/>
                          </a:rPr>
                          <m:t> </m:t>
                        </m:r>
                        <m:r>
                          <a:rPr lang="en-US" sz="2200" b="0" i="1" dirty="0" smtClean="0">
                            <a:latin typeface="Cambria Math" panose="02040503050406030204" pitchFamily="18" charset="0"/>
                          </a:rPr>
                          <m:t>4</m:t>
                        </m:r>
                        <m:r>
                          <a:rPr lang="en-US" sz="2200" i="1" dirty="0">
                            <a:latin typeface="Cambria Math" panose="02040503050406030204" pitchFamily="18" charset="0"/>
                          </a:rPr>
                          <m:t> </m:t>
                        </m:r>
                      </m:e>
                    </m:d>
                    <m:r>
                      <a:rPr lang="en-US" sz="2200" i="1" dirty="0">
                        <a:latin typeface="Cambria Math" panose="02040503050406030204" pitchFamily="18" charset="0"/>
                      </a:rPr>
                      <m:t>,   </m:t>
                    </m:r>
                    <m:r>
                      <a:rPr lang="en-US" sz="2200" i="1" dirty="0">
                        <a:latin typeface="Cambria Math" panose="02040503050406030204" pitchFamily="18" charset="0"/>
                      </a:rPr>
                      <m:t>𝐵</m:t>
                    </m:r>
                    <m:r>
                      <a:rPr lang="en-US" sz="2200" i="1" dirty="0">
                        <a:latin typeface="Cambria Math" panose="02040503050406030204" pitchFamily="18" charset="0"/>
                      </a:rPr>
                      <m:t>= </m:t>
                    </m:r>
                    <m:d>
                      <m:dPr>
                        <m:begChr m:val="{"/>
                        <m:endChr m:val="}"/>
                        <m:ctrlPr>
                          <a:rPr lang="en-US" sz="2200" i="1" dirty="0">
                            <a:latin typeface="Cambria Math" panose="02040503050406030204" pitchFamily="18" charset="0"/>
                          </a:rPr>
                        </m:ctrlPr>
                      </m:dPr>
                      <m:e>
                        <m:r>
                          <a:rPr lang="en-US" sz="2200" i="1" dirty="0">
                            <a:latin typeface="Cambria Math" panose="02040503050406030204" pitchFamily="18" charset="0"/>
                          </a:rPr>
                          <m:t> </m:t>
                        </m:r>
                        <m:r>
                          <m:rPr>
                            <m:sty m:val="p"/>
                          </m:rPr>
                          <a:rPr lang="en-US" sz="2200" dirty="0">
                            <a:latin typeface="Cambria Math" panose="02040503050406030204" pitchFamily="18" charset="0"/>
                          </a:rPr>
                          <m:t>sum</m:t>
                        </m:r>
                        <m:r>
                          <a:rPr lang="en-US" sz="2200" dirty="0">
                            <a:latin typeface="Cambria Math" panose="02040503050406030204" pitchFamily="18" charset="0"/>
                          </a:rPr>
                          <m:t> </m:t>
                        </m:r>
                        <m:r>
                          <m:rPr>
                            <m:sty m:val="p"/>
                          </m:rPr>
                          <a:rPr lang="en-US" sz="2200" dirty="0">
                            <a:latin typeface="Cambria Math" panose="02040503050406030204" pitchFamily="18" charset="0"/>
                          </a:rPr>
                          <m:t>of</m:t>
                        </m:r>
                        <m:r>
                          <a:rPr lang="en-US" sz="2200" dirty="0">
                            <a:latin typeface="Cambria Math" panose="02040503050406030204" pitchFamily="18" charset="0"/>
                          </a:rPr>
                          <m:t> </m:t>
                        </m:r>
                        <m:r>
                          <m:rPr>
                            <m:sty m:val="p"/>
                          </m:rPr>
                          <a:rPr lang="en-US" sz="2200" dirty="0">
                            <a:latin typeface="Cambria Math" panose="02040503050406030204" pitchFamily="18" charset="0"/>
                          </a:rPr>
                          <m:t>two</m:t>
                        </m:r>
                        <m:r>
                          <a:rPr lang="en-US" sz="2200" dirty="0">
                            <a:latin typeface="Cambria Math" panose="02040503050406030204" pitchFamily="18" charset="0"/>
                          </a:rPr>
                          <m:t> </m:t>
                        </m:r>
                        <m:r>
                          <m:rPr>
                            <m:sty m:val="p"/>
                          </m:rPr>
                          <a:rPr lang="en-US" sz="2200" dirty="0">
                            <a:latin typeface="Cambria Math" panose="02040503050406030204" pitchFamily="18" charset="0"/>
                          </a:rPr>
                          <m:t>rolls</m:t>
                        </m:r>
                        <m:r>
                          <a:rPr lang="en-US" sz="2200" dirty="0">
                            <a:latin typeface="Cambria Math" panose="02040503050406030204" pitchFamily="18" charset="0"/>
                          </a:rPr>
                          <m:t> </m:t>
                        </m:r>
                        <m:r>
                          <m:rPr>
                            <m:sty m:val="p"/>
                          </m:rPr>
                          <a:rPr lang="en-US" sz="2200" dirty="0">
                            <a:latin typeface="Cambria Math" panose="02040503050406030204" pitchFamily="18" charset="0"/>
                          </a:rPr>
                          <m:t>is</m:t>
                        </m:r>
                        <m:r>
                          <a:rPr lang="en-US" sz="2200" dirty="0">
                            <a:latin typeface="Cambria Math" panose="02040503050406030204" pitchFamily="18" charset="0"/>
                          </a:rPr>
                          <m:t> </m:t>
                        </m:r>
                        <m:r>
                          <a:rPr lang="en-US" sz="2200" b="0" i="1" dirty="0" smtClean="0">
                            <a:latin typeface="Cambria Math" panose="02040503050406030204" pitchFamily="18" charset="0"/>
                          </a:rPr>
                          <m:t>4</m:t>
                        </m:r>
                        <m:r>
                          <a:rPr lang="en-US" sz="2200" i="1" dirty="0">
                            <a:latin typeface="Cambria Math" panose="02040503050406030204" pitchFamily="18" charset="0"/>
                          </a:rPr>
                          <m:t> </m:t>
                        </m:r>
                      </m:e>
                    </m:d>
                  </m:oMath>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95851"/>
              </a:xfrm>
              <a:blipFill>
                <a:blip r:embed="rId3"/>
                <a:stretch>
                  <a:fillRect l="-724" t="-1039"/>
                </a:stretch>
              </a:blipFill>
            </p:spPr>
            <p:txBody>
              <a:bodyPr/>
              <a:lstStyle/>
              <a:p>
                <a:r>
                  <a:rPr lang="en-US">
                    <a:noFill/>
                  </a:rPr>
                  <a:t> </a:t>
                </a:r>
              </a:p>
            </p:txBody>
          </p:sp>
        </mc:Fallback>
      </mc:AlternateContent>
      <p:sp>
        <p:nvSpPr>
          <p:cNvPr id="7" name="TextBox 6"/>
          <p:cNvSpPr txBox="1"/>
          <p:nvPr/>
        </p:nvSpPr>
        <p:spPr>
          <a:xfrm>
            <a:off x="7884245" y="4044285"/>
            <a:ext cx="594073" cy="430887"/>
          </a:xfrm>
          <a:prstGeom prst="rect">
            <a:avLst/>
          </a:prstGeom>
          <a:noFill/>
        </p:spPr>
        <p:txBody>
          <a:bodyPr wrap="none" rtlCol="0">
            <a:spAutoFit/>
          </a:bodyPr>
          <a:lstStyle/>
          <a:p>
            <a:r>
              <a:rPr lang="en-US" sz="2200" dirty="0">
                <a:solidFill>
                  <a:srgbClr val="0000FF"/>
                </a:solidFill>
                <a:latin typeface="Times New Roman" panose="02020603050405020304" pitchFamily="18" charset="0"/>
                <a:cs typeface="Times New Roman" panose="02020603050405020304" pitchFamily="18" charset="0"/>
              </a:rPr>
              <a:t>Yes</a:t>
            </a:r>
          </a:p>
        </p:txBody>
      </p:sp>
      <p:sp>
        <p:nvSpPr>
          <p:cNvPr id="8" name="TextBox 7"/>
          <p:cNvSpPr txBox="1"/>
          <p:nvPr/>
        </p:nvSpPr>
        <p:spPr>
          <a:xfrm>
            <a:off x="7916625" y="4593779"/>
            <a:ext cx="529312" cy="430887"/>
          </a:xfrm>
          <a:prstGeom prst="rect">
            <a:avLst/>
          </a:prstGeom>
          <a:noFill/>
        </p:spPr>
        <p:txBody>
          <a:bodyPr wrap="none" rtlCol="0">
            <a:spAutoFit/>
          </a:bodyPr>
          <a:lstStyle/>
          <a:p>
            <a:r>
              <a:rPr lang="en-US" sz="2200" dirty="0">
                <a:solidFill>
                  <a:srgbClr val="FF0000"/>
                </a:solidFill>
                <a:latin typeface="Times New Roman" panose="02020603050405020304" pitchFamily="18" charset="0"/>
                <a:cs typeface="Times New Roman" panose="02020603050405020304" pitchFamily="18" charset="0"/>
              </a:rPr>
              <a:t>No</a:t>
            </a:r>
          </a:p>
        </p:txBody>
      </p:sp>
    </p:spTree>
    <p:extLst>
      <p:ext uri="{BB962C8B-B14F-4D97-AF65-F5344CB8AC3E}">
        <p14:creationId xmlns:p14="http://schemas.microsoft.com/office/powerpoint/2010/main" val="237217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Probability</a:t>
            </a:r>
          </a:p>
        </p:txBody>
      </p:sp>
      <p:sp>
        <p:nvSpPr>
          <p:cNvPr id="3" name="Content Placeholder 2"/>
          <p:cNvSpPr>
            <a:spLocks noGrp="1"/>
          </p:cNvSpPr>
          <p:nvPr>
            <p:ph idx="1"/>
          </p:nvPr>
        </p:nvSpPr>
        <p:spPr>
          <a:xfrm>
            <a:off x="609600" y="1803788"/>
            <a:ext cx="10950971" cy="4708772"/>
          </a:xfrm>
        </p:spPr>
        <p:txBody>
          <a:bodyPr>
            <a:normAutofit fontScale="85000" lnSpcReduction="20000"/>
          </a:bodyPr>
          <a:lstStyle/>
          <a:p>
            <a:pPr>
              <a:buNone/>
            </a:pPr>
            <a:r>
              <a:rPr lang="en-US" sz="2400" b="1" dirty="0"/>
              <a:t>Definition</a:t>
            </a:r>
            <a:r>
              <a:rPr lang="en-US" sz="2400" dirty="0"/>
              <a:t>: Let </a:t>
            </a:r>
            <a:r>
              <a:rPr lang="en-US" sz="2400" i="1" dirty="0"/>
              <a:t>E</a:t>
            </a:r>
            <a:r>
              <a:rPr lang="en-US" sz="2400" dirty="0"/>
              <a:t> and </a:t>
            </a:r>
            <a:r>
              <a:rPr lang="en-US" sz="2400" i="1" dirty="0"/>
              <a:t>F</a:t>
            </a:r>
            <a:r>
              <a:rPr lang="en-US" sz="2400" dirty="0"/>
              <a:t> be events with </a:t>
            </a:r>
            <a:r>
              <a:rPr lang="en-US" sz="2400" i="1" dirty="0"/>
              <a:t>P(F) &gt; </a:t>
            </a:r>
            <a:r>
              <a:rPr lang="en-US" sz="2400" i="1" dirty="0">
                <a:latin typeface="Cambria Math" pitchFamily="18" charset="0"/>
                <a:ea typeface="Cambria Math" pitchFamily="18" charset="0"/>
              </a:rPr>
              <a:t>0</a:t>
            </a:r>
            <a:r>
              <a:rPr lang="en-US" sz="2400" dirty="0"/>
              <a:t>. The conditional probability of </a:t>
            </a:r>
            <a:r>
              <a:rPr lang="en-US" sz="2400" i="1" dirty="0"/>
              <a:t>E</a:t>
            </a:r>
            <a:r>
              <a:rPr lang="en-US" sz="2400" dirty="0"/>
              <a:t> given </a:t>
            </a:r>
            <a:r>
              <a:rPr lang="en-US" sz="2400" i="1" dirty="0"/>
              <a:t>F</a:t>
            </a:r>
            <a:r>
              <a:rPr lang="en-US" sz="2400" dirty="0"/>
              <a:t>, denoted by </a:t>
            </a:r>
            <a:r>
              <a:rPr lang="en-US" sz="2400" i="1" dirty="0"/>
              <a:t>P(E|F)</a:t>
            </a:r>
            <a:r>
              <a:rPr lang="en-US" sz="2400" dirty="0"/>
              <a:t>, is defined as:</a:t>
            </a:r>
          </a:p>
          <a:p>
            <a:pPr>
              <a:buNone/>
            </a:pPr>
            <a:endParaRPr lang="en-US" sz="2400" dirty="0"/>
          </a:p>
          <a:p>
            <a:pPr>
              <a:buNone/>
            </a:pPr>
            <a:endParaRPr lang="en-US" sz="2400" dirty="0"/>
          </a:p>
          <a:p>
            <a:pPr marL="0" indent="0">
              <a:buNone/>
            </a:pPr>
            <a:endParaRPr lang="en-US" sz="2400" dirty="0"/>
          </a:p>
          <a:p>
            <a:pPr>
              <a:buNone/>
            </a:pPr>
            <a:r>
              <a:rPr lang="en-US" sz="2400" b="1" dirty="0"/>
              <a:t>Example</a:t>
            </a:r>
            <a:r>
              <a:rPr lang="en-US" sz="2400" dirty="0"/>
              <a:t>: A bit string of length four is generated at random so that each of the </a:t>
            </a:r>
            <a:r>
              <a:rPr lang="en-US" sz="2400" dirty="0">
                <a:latin typeface="Cambria Math" pitchFamily="18" charset="0"/>
                <a:ea typeface="Cambria Math" pitchFamily="18" charset="0"/>
              </a:rPr>
              <a:t>16 </a:t>
            </a:r>
            <a:r>
              <a:rPr lang="en-US" sz="2400" dirty="0"/>
              <a:t>bit strings of length </a:t>
            </a:r>
            <a:r>
              <a:rPr lang="en-US" sz="2400" dirty="0">
                <a:latin typeface="Cambria Math" pitchFamily="18" charset="0"/>
                <a:ea typeface="Cambria Math" pitchFamily="18" charset="0"/>
              </a:rPr>
              <a:t>4</a:t>
            </a:r>
            <a:r>
              <a:rPr lang="en-US" sz="2400" dirty="0"/>
              <a:t> is equally likely. What is the probability that it contains at least two consecutive </a:t>
            </a:r>
            <a:r>
              <a:rPr lang="en-US" sz="2400" dirty="0">
                <a:latin typeface="Cambria Math" pitchFamily="18" charset="0"/>
                <a:ea typeface="Cambria Math" pitchFamily="18" charset="0"/>
              </a:rPr>
              <a:t>0</a:t>
            </a:r>
            <a:r>
              <a:rPr lang="en-US" sz="2400" dirty="0"/>
              <a:t>s, given that its first bit is a </a:t>
            </a:r>
            <a:r>
              <a:rPr lang="en-US" sz="2400" dirty="0">
                <a:latin typeface="Cambria Math" pitchFamily="18" charset="0"/>
                <a:ea typeface="Cambria Math" pitchFamily="18" charset="0"/>
              </a:rPr>
              <a:t>0</a:t>
            </a:r>
            <a:r>
              <a:rPr lang="en-US" sz="2400" dirty="0"/>
              <a:t>?</a:t>
            </a:r>
          </a:p>
          <a:p>
            <a:pPr>
              <a:buNone/>
            </a:pPr>
            <a:endParaRPr lang="en-US" sz="2400" dirty="0"/>
          </a:p>
          <a:p>
            <a:pPr>
              <a:buNone/>
            </a:pPr>
            <a:r>
              <a:rPr lang="en-US" sz="2400" b="1" dirty="0"/>
              <a:t>Solution</a:t>
            </a:r>
            <a:r>
              <a:rPr lang="en-US" sz="2400" dirty="0"/>
              <a:t>: Let </a:t>
            </a:r>
            <a:r>
              <a:rPr lang="en-US" sz="2400" i="1" dirty="0"/>
              <a:t>E</a:t>
            </a:r>
            <a:r>
              <a:rPr lang="en-US" sz="2400" dirty="0"/>
              <a:t> be the event that the bit string contains at least two consecutive </a:t>
            </a:r>
            <a:r>
              <a:rPr lang="en-US" sz="2400" dirty="0">
                <a:latin typeface="Cambria Math" pitchFamily="18" charset="0"/>
                <a:ea typeface="Cambria Math" pitchFamily="18" charset="0"/>
              </a:rPr>
              <a:t>0</a:t>
            </a:r>
            <a:r>
              <a:rPr lang="en-US" sz="2400" dirty="0"/>
              <a:t>s, and </a:t>
            </a:r>
            <a:br>
              <a:rPr lang="en-US" sz="2400" dirty="0"/>
            </a:br>
            <a:r>
              <a:rPr lang="en-US" sz="2400" dirty="0"/>
              <a:t>	    Let </a:t>
            </a:r>
            <a:r>
              <a:rPr lang="en-US" sz="2400" i="1" dirty="0"/>
              <a:t>F</a:t>
            </a:r>
            <a:r>
              <a:rPr lang="en-US" sz="2400" dirty="0"/>
              <a:t> be the event that the first bit is a </a:t>
            </a:r>
            <a:r>
              <a:rPr lang="en-US" sz="2400" dirty="0">
                <a:latin typeface="Cambria Math" pitchFamily="18" charset="0"/>
                <a:ea typeface="Cambria Math" pitchFamily="18" charset="0"/>
              </a:rPr>
              <a:t>0</a:t>
            </a:r>
            <a:r>
              <a:rPr lang="en-US" sz="2400" dirty="0"/>
              <a:t>. </a:t>
            </a:r>
          </a:p>
          <a:p>
            <a:pPr lvl="1"/>
            <a:r>
              <a:rPr lang="en-US" sz="2400" dirty="0"/>
              <a:t>Since </a:t>
            </a:r>
            <a:r>
              <a:rPr lang="en-US" sz="2400" i="1" dirty="0"/>
              <a:t>E</a:t>
            </a:r>
            <a:r>
              <a:rPr lang="en-US" sz="2400" dirty="0"/>
              <a:t> </a:t>
            </a:r>
            <a:r>
              <a:rPr lang="en-US" sz="2400" dirty="0">
                <a:latin typeface="Cambria Math"/>
                <a:ea typeface="Cambria Math"/>
              </a:rPr>
              <a:t>⋂</a:t>
            </a:r>
            <a:r>
              <a:rPr lang="en-US" sz="2400" dirty="0"/>
              <a:t> </a:t>
            </a:r>
            <a:r>
              <a:rPr lang="en-US" sz="2400" i="1" dirty="0"/>
              <a:t>F</a:t>
            </a:r>
            <a:r>
              <a:rPr lang="en-US" sz="2400" dirty="0"/>
              <a:t> = {</a:t>
            </a:r>
            <a:r>
              <a:rPr lang="en-US" sz="2400" dirty="0">
                <a:latin typeface="Cambria Math" pitchFamily="18" charset="0"/>
                <a:ea typeface="Cambria Math" pitchFamily="18" charset="0"/>
              </a:rPr>
              <a:t>0000</a:t>
            </a:r>
            <a:r>
              <a:rPr lang="en-US" sz="2400" dirty="0"/>
              <a:t>,</a:t>
            </a:r>
            <a:r>
              <a:rPr lang="en-US" sz="2400" dirty="0">
                <a:latin typeface="Cambria Math" pitchFamily="18" charset="0"/>
                <a:ea typeface="Cambria Math" pitchFamily="18" charset="0"/>
              </a:rPr>
              <a:t> 0001</a:t>
            </a:r>
            <a:r>
              <a:rPr lang="en-US" sz="2400" dirty="0"/>
              <a:t>,</a:t>
            </a:r>
            <a:r>
              <a:rPr lang="en-US" sz="2400" dirty="0">
                <a:latin typeface="Cambria Math" pitchFamily="18" charset="0"/>
                <a:ea typeface="Cambria Math" pitchFamily="18" charset="0"/>
              </a:rPr>
              <a:t> 0010</a:t>
            </a:r>
            <a:r>
              <a:rPr lang="en-US" sz="2400" dirty="0"/>
              <a:t>,</a:t>
            </a:r>
            <a:r>
              <a:rPr lang="en-US" sz="2400" dirty="0">
                <a:latin typeface="Cambria Math" pitchFamily="18" charset="0"/>
                <a:ea typeface="Cambria Math" pitchFamily="18" charset="0"/>
              </a:rPr>
              <a:t> 0011</a:t>
            </a:r>
            <a:r>
              <a:rPr lang="en-US" sz="2400" dirty="0"/>
              <a:t>,</a:t>
            </a:r>
            <a:r>
              <a:rPr lang="en-US" sz="2400" dirty="0">
                <a:latin typeface="Cambria Math" pitchFamily="18" charset="0"/>
                <a:ea typeface="Cambria Math" pitchFamily="18" charset="0"/>
              </a:rPr>
              <a:t> 0100</a:t>
            </a:r>
            <a:r>
              <a:rPr lang="en-US" sz="2400" dirty="0"/>
              <a:t>}, </a:t>
            </a:r>
            <a:r>
              <a:rPr lang="en-US" sz="2400" i="1" dirty="0"/>
              <a:t>P(E</a:t>
            </a:r>
            <a:r>
              <a:rPr lang="en-US" sz="2400" i="1" dirty="0">
                <a:latin typeface="Cambria Math"/>
                <a:ea typeface="Cambria Math"/>
              </a:rPr>
              <a:t>⋂</a:t>
            </a:r>
            <a:r>
              <a:rPr lang="en-US" sz="2400" i="1" dirty="0"/>
              <a:t>F) = </a:t>
            </a:r>
            <a:r>
              <a:rPr lang="en-US" sz="2400" i="1" dirty="0">
                <a:latin typeface="Cambria Math" pitchFamily="18" charset="0"/>
                <a:ea typeface="Cambria Math" pitchFamily="18" charset="0"/>
              </a:rPr>
              <a:t>5/16</a:t>
            </a:r>
            <a:r>
              <a:rPr lang="en-US" sz="2400" dirty="0"/>
              <a:t>.</a:t>
            </a:r>
          </a:p>
          <a:p>
            <a:pPr lvl="1"/>
            <a:r>
              <a:rPr lang="en-US" sz="2400" dirty="0"/>
              <a:t>Because </a:t>
            </a:r>
            <a:r>
              <a:rPr lang="en-US" sz="2400" dirty="0">
                <a:latin typeface="Cambria Math" pitchFamily="18" charset="0"/>
                <a:ea typeface="Cambria Math" pitchFamily="18" charset="0"/>
              </a:rPr>
              <a:t>8</a:t>
            </a:r>
            <a:r>
              <a:rPr lang="en-US" sz="2400" dirty="0"/>
              <a:t> bit strings of length </a:t>
            </a:r>
            <a:r>
              <a:rPr lang="en-US" sz="2400" dirty="0">
                <a:latin typeface="Cambria Math" pitchFamily="18" charset="0"/>
                <a:ea typeface="Cambria Math" pitchFamily="18" charset="0"/>
              </a:rPr>
              <a:t>4</a:t>
            </a:r>
            <a:r>
              <a:rPr lang="en-US" sz="2400" dirty="0"/>
              <a:t> start with a </a:t>
            </a:r>
            <a:r>
              <a:rPr lang="en-US" sz="2400" dirty="0">
                <a:latin typeface="Cambria Math" pitchFamily="18" charset="0"/>
                <a:ea typeface="Cambria Math" pitchFamily="18" charset="0"/>
              </a:rPr>
              <a:t>0</a:t>
            </a:r>
            <a:r>
              <a:rPr lang="en-US" sz="2400" dirty="0"/>
              <a:t>, </a:t>
            </a:r>
            <a:r>
              <a:rPr lang="en-US" sz="2400" i="1" dirty="0"/>
              <a:t>P(F) = </a:t>
            </a:r>
            <a:r>
              <a:rPr lang="en-US" sz="2400" i="1" dirty="0">
                <a:latin typeface="Cambria Math" pitchFamily="18" charset="0"/>
                <a:ea typeface="Cambria Math" pitchFamily="18" charset="0"/>
              </a:rPr>
              <a:t>8/16 </a:t>
            </a:r>
            <a:r>
              <a:rPr lang="en-US" sz="2400" i="1" dirty="0"/>
              <a:t>= </a:t>
            </a:r>
            <a:r>
              <a:rPr lang="en-US" sz="2400" i="1" dirty="0">
                <a:latin typeface="Cambria Math" pitchFamily="18" charset="0"/>
                <a:ea typeface="Cambria Math" pitchFamily="18" charset="0"/>
              </a:rPr>
              <a:t>½</a:t>
            </a:r>
            <a:r>
              <a:rPr lang="en-US" sz="2400" dirty="0"/>
              <a:t>.</a:t>
            </a:r>
          </a:p>
          <a:p>
            <a:pPr>
              <a:buNone/>
            </a:pPr>
            <a:r>
              <a:rPr lang="en-US" sz="2400" dirty="0"/>
              <a:t>    Hence,</a:t>
            </a:r>
          </a:p>
          <a:p>
            <a:pPr lvl="1"/>
            <a:endParaRPr lang="en-US" dirty="0"/>
          </a:p>
          <a:p>
            <a:pPr>
              <a:buNone/>
            </a:pP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70755E-972C-5D44-AC7F-819D80AF4F2A}"/>
                  </a:ext>
                </a:extLst>
              </p:cNvPr>
              <p:cNvSpPr txBox="1"/>
              <p:nvPr/>
            </p:nvSpPr>
            <p:spPr>
              <a:xfrm>
                <a:off x="4581033" y="2205712"/>
                <a:ext cx="2633670" cy="8209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200" smtClean="0">
                          <a:latin typeface="Cambria Math" panose="02040503050406030204" pitchFamily="18" charset="0"/>
                        </a:rPr>
                        <m:t>P</m:t>
                      </m:r>
                      <m:d>
                        <m:dPr>
                          <m:ctrlPr>
                            <a:rPr lang="en-US" sz="2200" i="1">
                              <a:latin typeface="Cambria Math" panose="02040503050406030204" pitchFamily="18" charset="0"/>
                            </a:rPr>
                          </m:ctrlPr>
                        </m:dPr>
                        <m:e>
                          <m:r>
                            <a:rPr lang="en-US" sz="2200" b="0" i="1" smtClean="0">
                              <a:latin typeface="Cambria Math" panose="02040503050406030204" pitchFamily="18" charset="0"/>
                            </a:rPr>
                            <m:t>𝐸</m:t>
                          </m:r>
                          <m:r>
                            <a:rPr lang="en-US" sz="2200" b="0" i="1" smtClean="0">
                              <a:latin typeface="Cambria Math" panose="02040503050406030204" pitchFamily="18" charset="0"/>
                            </a:rPr>
                            <m:t>|</m:t>
                          </m:r>
                          <m:r>
                            <a:rPr lang="en-US" sz="2200" b="0" i="1" smtClean="0">
                              <a:latin typeface="Cambria Math" panose="02040503050406030204" pitchFamily="18" charset="0"/>
                            </a:rPr>
                            <m:t>𝐹</m:t>
                          </m:r>
                        </m:e>
                      </m:d>
                      <m:r>
                        <a:rPr lang="en-US" sz="2200">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𝐸</m:t>
                          </m:r>
                          <m:r>
                            <m:rPr>
                              <m:nor/>
                            </m:rPr>
                            <a:rPr lang="en-US" sz="2400" i="1" dirty="0">
                              <a:latin typeface="Cambria Math"/>
                              <a:ea typeface="Cambria Math"/>
                            </a:rPr>
                            <m:t>⋂</m:t>
                          </m:r>
                          <m:r>
                            <a:rPr lang="en-US" sz="2400" b="0" i="1" dirty="0" smtClean="0">
                              <a:latin typeface="Cambria Math" panose="02040503050406030204" pitchFamily="18" charset="0"/>
                              <a:ea typeface="Cambria Math"/>
                            </a:rPr>
                            <m:t> </m:t>
                          </m:r>
                          <m:r>
                            <a:rPr lang="en-US" sz="2400" b="0" i="1" dirty="0" smtClean="0">
                              <a:latin typeface="Cambria Math" panose="02040503050406030204" pitchFamily="18" charset="0"/>
                              <a:ea typeface="Cambria Math"/>
                            </a:rPr>
                            <m:t>𝐹</m:t>
                          </m:r>
                          <m:r>
                            <a:rPr lang="en-US" sz="2400" b="0" i="1" dirty="0" smtClean="0">
                              <a:latin typeface="Cambria Math" panose="02040503050406030204" pitchFamily="18" charset="0"/>
                              <a:ea typeface="Cambria Math"/>
                            </a:rPr>
                            <m:t>)</m:t>
                          </m:r>
                        </m:num>
                        <m:den>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𝐹</m:t>
                          </m:r>
                          <m:r>
                            <a:rPr lang="en-US" sz="2400" b="0" i="1" smtClean="0">
                              <a:latin typeface="Cambria Math" panose="02040503050406030204" pitchFamily="18" charset="0"/>
                            </a:rPr>
                            <m:t>)</m:t>
                          </m:r>
                        </m:den>
                      </m:f>
                    </m:oMath>
                  </m:oMathPara>
                </a14:m>
                <a:endParaRPr lang="en-US" sz="2200" dirty="0"/>
              </a:p>
            </p:txBody>
          </p:sp>
        </mc:Choice>
        <mc:Fallback xmlns="">
          <p:sp>
            <p:nvSpPr>
              <p:cNvPr id="7" name="TextBox 6">
                <a:extLst>
                  <a:ext uri="{FF2B5EF4-FFF2-40B4-BE49-F238E27FC236}">
                    <a16:creationId xmlns:a16="http://schemas.microsoft.com/office/drawing/2014/main" id="{6170755E-972C-5D44-AC7F-819D80AF4F2A}"/>
                  </a:ext>
                </a:extLst>
              </p:cNvPr>
              <p:cNvSpPr txBox="1">
                <a:spLocks noRot="1" noChangeAspect="1" noMove="1" noResize="1" noEditPoints="1" noAdjustHandles="1" noChangeArrowheads="1" noChangeShapeType="1" noTextEdit="1"/>
              </p:cNvSpPr>
              <p:nvPr/>
            </p:nvSpPr>
            <p:spPr>
              <a:xfrm>
                <a:off x="4581033" y="2205712"/>
                <a:ext cx="2633670" cy="820994"/>
              </a:xfrm>
              <a:prstGeom prst="rect">
                <a:avLst/>
              </a:prstGeom>
              <a:blipFill>
                <a:blip r:embed="rId2"/>
                <a:stretch>
                  <a:fillRect t="-1538" b="-1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7CC141-5324-5542-A5C2-25F08615B56F}"/>
                  </a:ext>
                </a:extLst>
              </p:cNvPr>
              <p:cNvSpPr txBox="1"/>
              <p:nvPr/>
            </p:nvSpPr>
            <p:spPr>
              <a:xfrm>
                <a:off x="4196056" y="5767997"/>
                <a:ext cx="4551704" cy="810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000" smtClean="0">
                          <a:latin typeface="Cambria Math" panose="02040503050406030204" pitchFamily="18" charset="0"/>
                        </a:rPr>
                        <m:t>P</m:t>
                      </m:r>
                      <m:d>
                        <m:dPr>
                          <m:ctrlPr>
                            <a:rPr lang="en-US" sz="2000" i="1">
                              <a:latin typeface="Cambria Math" panose="02040503050406030204" pitchFamily="18" charset="0"/>
                            </a:rPr>
                          </m:ctrlPr>
                        </m:dPr>
                        <m:e>
                          <m:r>
                            <a:rPr lang="en-US" sz="2000" i="1">
                              <a:latin typeface="Cambria Math" panose="02040503050406030204" pitchFamily="18" charset="0"/>
                            </a:rPr>
                            <m:t>𝐸</m:t>
                          </m:r>
                          <m:r>
                            <a:rPr lang="en-US" sz="2000" i="1">
                              <a:latin typeface="Cambria Math" panose="02040503050406030204" pitchFamily="18" charset="0"/>
                            </a:rPr>
                            <m:t>|</m:t>
                          </m:r>
                          <m:r>
                            <a:rPr lang="en-US" sz="2000" i="1">
                              <a:latin typeface="Cambria Math" panose="02040503050406030204" pitchFamily="18" charset="0"/>
                            </a:rPr>
                            <m:t>𝐹</m:t>
                          </m:r>
                        </m:e>
                      </m:d>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𝐸</m:t>
                          </m:r>
                          <m:r>
                            <m:rPr>
                              <m:nor/>
                            </m:rPr>
                            <a:rPr lang="en-US" sz="2000" i="1" dirty="0">
                              <a:latin typeface="Cambria Math"/>
                              <a:ea typeface="Cambria Math"/>
                            </a:rPr>
                            <m:t>⋂</m:t>
                          </m:r>
                          <m:r>
                            <a:rPr lang="en-US" sz="2000" i="1" dirty="0">
                              <a:latin typeface="Cambria Math" panose="02040503050406030204" pitchFamily="18" charset="0"/>
                              <a:ea typeface="Cambria Math"/>
                            </a:rPr>
                            <m:t> </m:t>
                          </m:r>
                          <m:r>
                            <a:rPr lang="en-US" sz="2000" i="1" dirty="0">
                              <a:latin typeface="Cambria Math" panose="02040503050406030204" pitchFamily="18" charset="0"/>
                              <a:ea typeface="Cambria Math"/>
                            </a:rPr>
                            <m:t>𝐹</m:t>
                          </m:r>
                          <m:r>
                            <a:rPr lang="en-US" sz="2000" i="1" dirty="0">
                              <a:latin typeface="Cambria Math" panose="02040503050406030204" pitchFamily="18" charset="0"/>
                              <a:ea typeface="Cambria Math"/>
                            </a:rPr>
                            <m:t>)</m:t>
                          </m:r>
                        </m:num>
                        <m:den>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𝐹</m:t>
                          </m:r>
                          <m:r>
                            <a:rPr lang="en-US" sz="2000" i="1">
                              <a:latin typeface="Cambria Math" panose="02040503050406030204" pitchFamily="18" charset="0"/>
                            </a:rPr>
                            <m:t>)</m:t>
                          </m:r>
                        </m:den>
                      </m:f>
                      <m:r>
                        <a:rPr lang="en-US" sz="2000" b="0" i="1" smtClean="0">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5/16</m:t>
                          </m:r>
                        </m:num>
                        <m:den>
                          <m:r>
                            <a:rPr lang="en-US" sz="2400" b="0" i="1" smtClean="0">
                              <a:latin typeface="Cambria Math" panose="02040503050406030204" pitchFamily="18" charset="0"/>
                            </a:rPr>
                            <m:t>1/2</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5</m:t>
                          </m:r>
                        </m:num>
                        <m:den>
                          <m:r>
                            <a:rPr lang="en-US" sz="2400" b="0" i="1" smtClean="0">
                              <a:latin typeface="Cambria Math" panose="02040503050406030204" pitchFamily="18" charset="0"/>
                            </a:rPr>
                            <m:t>8</m:t>
                          </m:r>
                        </m:den>
                      </m:f>
                    </m:oMath>
                  </m:oMathPara>
                </a14:m>
                <a:endParaRPr lang="en-US" sz="2200" dirty="0"/>
              </a:p>
            </p:txBody>
          </p:sp>
        </mc:Choice>
        <mc:Fallback xmlns="">
          <p:sp>
            <p:nvSpPr>
              <p:cNvPr id="9" name="TextBox 8">
                <a:extLst>
                  <a:ext uri="{FF2B5EF4-FFF2-40B4-BE49-F238E27FC236}">
                    <a16:creationId xmlns:a16="http://schemas.microsoft.com/office/drawing/2014/main" id="{777CC141-5324-5542-A5C2-25F08615B56F}"/>
                  </a:ext>
                </a:extLst>
              </p:cNvPr>
              <p:cNvSpPr txBox="1">
                <a:spLocks noRot="1" noChangeAspect="1" noMove="1" noResize="1" noEditPoints="1" noAdjustHandles="1" noChangeArrowheads="1" noChangeShapeType="1" noTextEdit="1"/>
              </p:cNvSpPr>
              <p:nvPr/>
            </p:nvSpPr>
            <p:spPr>
              <a:xfrm>
                <a:off x="4196056" y="5767997"/>
                <a:ext cx="4551704" cy="810735"/>
              </a:xfrm>
              <a:prstGeom prst="rect">
                <a:avLst/>
              </a:prstGeom>
              <a:blipFill>
                <a:blip r:embed="rId3"/>
                <a:stretch>
                  <a:fillRect b="-7692"/>
                </a:stretch>
              </a:blipFill>
            </p:spPr>
            <p:txBody>
              <a:bodyPr/>
              <a:lstStyle/>
              <a:p>
                <a:r>
                  <a:rPr lang="en-US">
                    <a:noFill/>
                  </a:rPr>
                  <a:t> </a:t>
                </a:r>
              </a:p>
            </p:txBody>
          </p:sp>
        </mc:Fallback>
      </mc:AlternateContent>
    </p:spTree>
    <p:extLst>
      <p:ext uri="{BB962C8B-B14F-4D97-AF65-F5344CB8AC3E}">
        <p14:creationId xmlns:p14="http://schemas.microsoft.com/office/powerpoint/2010/main" val="103152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E81D2-CFA3-6943-AA76-3C0ED66A1ECF}"/>
              </a:ext>
            </a:extLst>
          </p:cNvPr>
          <p:cNvSpPr>
            <a:spLocks noGrp="1"/>
          </p:cNvSpPr>
          <p:nvPr>
            <p:ph type="title"/>
          </p:nvPr>
        </p:nvSpPr>
        <p:spPr/>
        <p:txBody>
          <a:bodyPr/>
          <a:lstStyle/>
          <a:p>
            <a:r>
              <a:rPr lang="en-US" dirty="0"/>
              <a:t>Announcements / Order of the Day</a:t>
            </a:r>
          </a:p>
        </p:txBody>
      </p:sp>
      <p:sp>
        <p:nvSpPr>
          <p:cNvPr id="3" name="Content Placeholder 2">
            <a:extLst>
              <a:ext uri="{FF2B5EF4-FFF2-40B4-BE49-F238E27FC236}">
                <a16:creationId xmlns:a16="http://schemas.microsoft.com/office/drawing/2014/main" id="{ECE76354-240F-8B41-BFDE-F88FA12EE4B4}"/>
              </a:ext>
            </a:extLst>
          </p:cNvPr>
          <p:cNvSpPr>
            <a:spLocks noGrp="1"/>
          </p:cNvSpPr>
          <p:nvPr>
            <p:ph idx="1"/>
          </p:nvPr>
        </p:nvSpPr>
        <p:spPr>
          <a:xfrm>
            <a:off x="609600" y="1744132"/>
            <a:ext cx="4761053" cy="4382033"/>
          </a:xfrm>
        </p:spPr>
        <p:txBody>
          <a:bodyPr/>
          <a:lstStyle/>
          <a:p>
            <a:pPr marL="0" indent="0">
              <a:buNone/>
            </a:pPr>
            <a:endParaRPr lang="en-US" dirty="0"/>
          </a:p>
          <a:p>
            <a:r>
              <a:rPr lang="en-US" dirty="0"/>
              <a:t>Questions 7 Review</a:t>
            </a:r>
          </a:p>
          <a:p>
            <a:endParaRPr lang="en-US" dirty="0"/>
          </a:p>
          <a:p>
            <a:r>
              <a:rPr lang="en-US" dirty="0"/>
              <a:t>Questions 8 Change of Plans!</a:t>
            </a:r>
          </a:p>
          <a:p>
            <a:endParaRPr lang="en-US" dirty="0"/>
          </a:p>
          <a:p>
            <a:r>
              <a:rPr lang="en-US" dirty="0"/>
              <a:t>Office Hours / Grad Students</a:t>
            </a:r>
          </a:p>
          <a:p>
            <a:endParaRPr lang="en-US" dirty="0"/>
          </a:p>
          <a:p>
            <a:r>
              <a:rPr lang="en-US" dirty="0"/>
              <a:t>Rest of Missing Data</a:t>
            </a:r>
          </a:p>
          <a:p>
            <a:endParaRPr lang="en-US" dirty="0"/>
          </a:p>
          <a:p>
            <a:r>
              <a:rPr lang="en-US" dirty="0"/>
              <a:t>Lab Time! (Due Date?)</a:t>
            </a:r>
          </a:p>
          <a:p>
            <a:endParaRPr lang="en-US" dirty="0"/>
          </a:p>
          <a:p>
            <a:endParaRPr lang="en-US" dirty="0"/>
          </a:p>
        </p:txBody>
      </p:sp>
      <p:sp>
        <p:nvSpPr>
          <p:cNvPr id="4" name="Slide Number Placeholder 3">
            <a:extLst>
              <a:ext uri="{FF2B5EF4-FFF2-40B4-BE49-F238E27FC236}">
                <a16:creationId xmlns:a16="http://schemas.microsoft.com/office/drawing/2014/main" id="{989D88BF-836B-FD45-97DB-F7572A35B054}"/>
              </a:ext>
            </a:extLst>
          </p:cNvPr>
          <p:cNvSpPr>
            <a:spLocks noGrp="1"/>
          </p:cNvSpPr>
          <p:nvPr>
            <p:ph type="sldNum" sz="quarter" idx="11"/>
          </p:nvPr>
        </p:nvSpPr>
        <p:spPr/>
        <p:txBody>
          <a:bodyPr/>
          <a:lstStyle/>
          <a:p>
            <a:fld id="{AE9108BD-1B63-5E42-A3EF-D85B2E21F76C}" type="slidenum">
              <a:rPr lang="en-US" smtClean="0"/>
              <a:t>48</a:t>
            </a:fld>
            <a:endParaRPr lang="en-US"/>
          </a:p>
        </p:txBody>
      </p:sp>
      <p:sp>
        <p:nvSpPr>
          <p:cNvPr id="7" name="TextBox 6">
            <a:extLst>
              <a:ext uri="{FF2B5EF4-FFF2-40B4-BE49-F238E27FC236}">
                <a16:creationId xmlns:a16="http://schemas.microsoft.com/office/drawing/2014/main" id="{0240DCEB-5CEC-2040-9310-B1EFCCBB86C2}"/>
              </a:ext>
            </a:extLst>
          </p:cNvPr>
          <p:cNvSpPr txBox="1"/>
          <p:nvPr/>
        </p:nvSpPr>
        <p:spPr>
          <a:xfrm>
            <a:off x="7772808" y="5533592"/>
            <a:ext cx="2387192" cy="369332"/>
          </a:xfrm>
          <a:prstGeom prst="rect">
            <a:avLst/>
          </a:prstGeom>
          <a:noFill/>
        </p:spPr>
        <p:txBody>
          <a:bodyPr wrap="none" rtlCol="0">
            <a:spAutoFit/>
          </a:bodyPr>
          <a:lstStyle/>
          <a:p>
            <a:r>
              <a:rPr lang="en-US" dirty="0">
                <a:hlinkClick r:id="rId2"/>
              </a:rPr>
              <a:t>https://xkcd.com/557/</a:t>
            </a:r>
            <a:endParaRPr lang="en-US" dirty="0"/>
          </a:p>
        </p:txBody>
      </p:sp>
      <p:pic>
        <p:nvPicPr>
          <p:cNvPr id="6" name="Picture 5">
            <a:extLst>
              <a:ext uri="{FF2B5EF4-FFF2-40B4-BE49-F238E27FC236}">
                <a16:creationId xmlns:a16="http://schemas.microsoft.com/office/drawing/2014/main" id="{4EB97D7D-F353-EB4D-8326-5F314264BDB8}"/>
              </a:ext>
            </a:extLst>
          </p:cNvPr>
          <p:cNvPicPr>
            <a:picLocks noChangeAspect="1"/>
          </p:cNvPicPr>
          <p:nvPr/>
        </p:nvPicPr>
        <p:blipFill>
          <a:blip r:embed="rId3"/>
          <a:stretch>
            <a:fillRect/>
          </a:stretch>
        </p:blipFill>
        <p:spPr>
          <a:xfrm>
            <a:off x="4509247" y="2082821"/>
            <a:ext cx="7665618" cy="2714043"/>
          </a:xfrm>
          <a:prstGeom prst="rect">
            <a:avLst/>
          </a:prstGeom>
        </p:spPr>
      </p:pic>
    </p:spTree>
    <p:extLst>
      <p:ext uri="{BB962C8B-B14F-4D97-AF65-F5344CB8AC3E}">
        <p14:creationId xmlns:p14="http://schemas.microsoft.com/office/powerpoint/2010/main" val="1567964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803788"/>
            <a:ext cx="7888014" cy="4322377"/>
          </a:xfrm>
        </p:spPr>
        <p:txBody>
          <a:bodyPr/>
          <a:lstStyle/>
          <a:p>
            <a:r>
              <a:rPr lang="en-US" dirty="0"/>
              <a:t>If this probability is not dependent on </a:t>
            </a:r>
            <a:r>
              <a:rPr lang="en-US" dirty="0">
                <a:solidFill>
                  <a:schemeClr val="tx2"/>
                </a:solidFill>
              </a:rPr>
              <a:t>any</a:t>
            </a:r>
            <a:r>
              <a:rPr lang="en-US" dirty="0"/>
              <a:t> of the data, observed or unobserved, then the data is </a:t>
            </a:r>
            <a:r>
              <a:rPr lang="en-US" b="1" dirty="0">
                <a:solidFill>
                  <a:srgbClr val="215C4E"/>
                </a:solidFill>
              </a:rPr>
              <a:t>Missing Completely at Random (MCAR).</a:t>
            </a:r>
            <a:endParaRPr lang="en-US" dirty="0"/>
          </a:p>
          <a:p>
            <a:r>
              <a:rPr lang="en-US" dirty="0"/>
              <a:t>Suppose that X is the observed data (hair and gender) and Y is the unobserved data (grade).</a:t>
            </a:r>
          </a:p>
          <a:p>
            <a:r>
              <a:rPr lang="en-US" dirty="0"/>
              <a:t> Call our “missing matrix” R.</a:t>
            </a:r>
          </a:p>
          <a:p>
            <a:pPr indent="-228600"/>
            <a:r>
              <a:rPr lang="en-US" dirty="0"/>
              <a:t>Then, if the data are MCAR, P(R|X,Y) = ??????????</a:t>
            </a:r>
          </a:p>
          <a:p>
            <a:pPr marL="3175" indent="0" algn="ctr">
              <a:buNone/>
            </a:pPr>
            <a:br>
              <a:rPr lang="en-US" dirty="0"/>
            </a:br>
            <a:r>
              <a:rPr lang="en-US" dirty="0"/>
              <a:t>P(R|X,Y) = P(R)</a:t>
            </a:r>
          </a:p>
          <a:p>
            <a:pPr indent="-228600"/>
            <a:r>
              <a:rPr lang="en-US" dirty="0"/>
              <a:t>Probability of those rows missing is </a:t>
            </a:r>
            <a:r>
              <a:rPr lang="en-US" b="1" dirty="0">
                <a:solidFill>
                  <a:srgbClr val="215C4E"/>
                </a:solidFill>
              </a:rPr>
              <a:t>independent of the observed and unobserved data.</a:t>
            </a:r>
          </a:p>
          <a:p>
            <a:pPr indent="-228600"/>
            <a:r>
              <a:rPr lang="en-US" b="1" dirty="0">
                <a:solidFill>
                  <a:srgbClr val="215C4E"/>
                </a:solidFill>
              </a:rPr>
              <a:t>I.e., t</a:t>
            </a:r>
            <a:r>
              <a:rPr lang="en-US" dirty="0"/>
              <a:t>he probability of that any given datapoint is missing is equal over the whole dataset. Each datum that is present had the same probability of being missing as each datum that is absent. Implies that ignoring the missing data will not bias inference.</a:t>
            </a:r>
          </a:p>
          <a:p>
            <a:endParaRPr lang="en-US" dirty="0"/>
          </a:p>
        </p:txBody>
      </p:sp>
      <p:sp>
        <p:nvSpPr>
          <p:cNvPr id="5" name="TextBox 4"/>
          <p:cNvSpPr txBox="1"/>
          <p:nvPr/>
        </p:nvSpPr>
        <p:spPr>
          <a:xfrm>
            <a:off x="852685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
        <p:nvSpPr>
          <p:cNvPr id="7" name="Title 6">
            <a:extLst>
              <a:ext uri="{FF2B5EF4-FFF2-40B4-BE49-F238E27FC236}">
                <a16:creationId xmlns:a16="http://schemas.microsoft.com/office/drawing/2014/main" id="{9F2B85A6-ECE9-6D4F-83E3-E293FAC6E4B0}"/>
              </a:ext>
            </a:extLst>
          </p:cNvPr>
          <p:cNvSpPr>
            <a:spLocks noGrp="1"/>
          </p:cNvSpPr>
          <p:nvPr>
            <p:ph type="title"/>
          </p:nvPr>
        </p:nvSpPr>
        <p:spPr/>
        <p:txBody>
          <a:bodyPr/>
          <a:lstStyle/>
          <a:p>
            <a:r>
              <a:rPr lang="en-US" dirty="0"/>
              <a:t>MCAR: Missing Completely at Random</a:t>
            </a:r>
          </a:p>
        </p:txBody>
      </p:sp>
      <p:graphicFrame>
        <p:nvGraphicFramePr>
          <p:cNvPr id="6" name="Table 5">
            <a:extLst>
              <a:ext uri="{FF2B5EF4-FFF2-40B4-BE49-F238E27FC236}">
                <a16:creationId xmlns:a16="http://schemas.microsoft.com/office/drawing/2014/main" id="{AC3B3F1F-4CA1-7A4E-B41B-5DCE7E4DC727}"/>
              </a:ext>
            </a:extLst>
          </p:cNvPr>
          <p:cNvGraphicFramePr>
            <a:graphicFrameLocks noGrp="1"/>
          </p:cNvGraphicFramePr>
          <p:nvPr>
            <p:extLst>
              <p:ext uri="{D42A27DB-BD31-4B8C-83A1-F6EECF244321}">
                <p14:modId xmlns:p14="http://schemas.microsoft.com/office/powerpoint/2010/main" val="1638469072"/>
              </p:ext>
            </p:extLst>
          </p:nvPr>
        </p:nvGraphicFramePr>
        <p:xfrm>
          <a:off x="8834150" y="1449388"/>
          <a:ext cx="3207895" cy="4766839"/>
        </p:xfrm>
        <a:graphic>
          <a:graphicData uri="http://schemas.openxmlformats.org/drawingml/2006/table">
            <a:tbl>
              <a:tblPr firstRow="1">
                <a:tableStyleId>{7E9639D4-E3E2-4D34-9284-5A2195B3D0D7}</a:tableStyleId>
              </a:tblPr>
              <a:tblGrid>
                <a:gridCol w="1416252">
                  <a:extLst>
                    <a:ext uri="{9D8B030D-6E8A-4147-A177-3AD203B41FA5}">
                      <a16:colId xmlns:a16="http://schemas.microsoft.com/office/drawing/2014/main" val="20000"/>
                    </a:ext>
                  </a:extLst>
                </a:gridCol>
                <a:gridCol w="972605">
                  <a:extLst>
                    <a:ext uri="{9D8B030D-6E8A-4147-A177-3AD203B41FA5}">
                      <a16:colId xmlns:a16="http://schemas.microsoft.com/office/drawing/2014/main" val="20001"/>
                    </a:ext>
                  </a:extLst>
                </a:gridCol>
                <a:gridCol w="819038">
                  <a:extLst>
                    <a:ext uri="{9D8B030D-6E8A-4147-A177-3AD203B41FA5}">
                      <a16:colId xmlns:a16="http://schemas.microsoft.com/office/drawing/2014/main" val="20002"/>
                    </a:ext>
                  </a:extLst>
                </a:gridCol>
              </a:tblGrid>
              <a:tr h="419743">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a:effectLst/>
                        </a:rPr>
                        <a:t>1</a:t>
                      </a:r>
                      <a:endParaRPr lang="en-US" sz="1400" b="1" i="0" u="sng"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40286">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245223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Missing Data</a:t>
            </a:r>
          </a:p>
        </p:txBody>
      </p:sp>
      <p:sp>
        <p:nvSpPr>
          <p:cNvPr id="3" name="Content Placeholder 2"/>
          <p:cNvSpPr>
            <a:spLocks noGrp="1"/>
          </p:cNvSpPr>
          <p:nvPr>
            <p:ph idx="1"/>
          </p:nvPr>
        </p:nvSpPr>
        <p:spPr>
          <a:xfrm>
            <a:off x="609601" y="1803788"/>
            <a:ext cx="7299366" cy="4322377"/>
          </a:xfrm>
        </p:spPr>
        <p:txBody>
          <a:bodyPr/>
          <a:lstStyle/>
          <a:p>
            <a:r>
              <a:rPr lang="en-US" dirty="0"/>
              <a:t>Missing data is information that we want to know, but don’t!</a:t>
            </a:r>
          </a:p>
          <a:p>
            <a:endParaRPr lang="en-US" dirty="0"/>
          </a:p>
          <a:p>
            <a:r>
              <a:rPr lang="en-US" dirty="0"/>
              <a:t>It can come in many forms, e.g.:</a:t>
            </a:r>
          </a:p>
          <a:p>
            <a:pPr lvl="1"/>
            <a:r>
              <a:rPr lang="en-US" b="0" dirty="0"/>
              <a:t>People not answering questions on surveys</a:t>
            </a:r>
          </a:p>
          <a:p>
            <a:pPr lvl="1"/>
            <a:r>
              <a:rPr lang="en-US" b="0" dirty="0"/>
              <a:t>Inaccurate recordings of the height of plants that need to be discarded</a:t>
            </a:r>
          </a:p>
          <a:p>
            <a:pPr lvl="1"/>
            <a:r>
              <a:rPr lang="en-US" b="0" dirty="0"/>
              <a:t>Canceled runs in a driving experiment due to rain</a:t>
            </a:r>
          </a:p>
          <a:p>
            <a:pPr lvl="1"/>
            <a:endParaRPr lang="en-US" b="0" dirty="0"/>
          </a:p>
          <a:p>
            <a:r>
              <a:rPr lang="en-US" dirty="0"/>
              <a:t>Could also consider missing columns (no collection at all) to be missing data </a:t>
            </a:r>
            <a:r>
              <a:rPr lang="mr-IN" dirty="0"/>
              <a:t>…</a:t>
            </a:r>
            <a:endParaRPr lang="en-US" dirty="0"/>
          </a:p>
        </p:txBody>
      </p:sp>
      <p:sp>
        <p:nvSpPr>
          <p:cNvPr id="4" name="TextBox 3"/>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pic>
        <p:nvPicPr>
          <p:cNvPr id="6" name="Picture 5">
            <a:extLst>
              <a:ext uri="{FF2B5EF4-FFF2-40B4-BE49-F238E27FC236}">
                <a16:creationId xmlns:a16="http://schemas.microsoft.com/office/drawing/2014/main" id="{0BC62592-0EAB-5C43-8C1C-B951EF353DD2}"/>
              </a:ext>
            </a:extLst>
          </p:cNvPr>
          <p:cNvPicPr>
            <a:picLocks noChangeAspect="1"/>
          </p:cNvPicPr>
          <p:nvPr/>
        </p:nvPicPr>
        <p:blipFill>
          <a:blip r:embed="rId2"/>
          <a:stretch>
            <a:fillRect/>
          </a:stretch>
        </p:blipFill>
        <p:spPr>
          <a:xfrm>
            <a:off x="9110792" y="1675037"/>
            <a:ext cx="2232165" cy="3126282"/>
          </a:xfrm>
          <a:prstGeom prst="rect">
            <a:avLst/>
          </a:prstGeom>
        </p:spPr>
      </p:pic>
    </p:spTree>
    <p:extLst>
      <p:ext uri="{BB962C8B-B14F-4D97-AF65-F5344CB8AC3E}">
        <p14:creationId xmlns:p14="http://schemas.microsoft.com/office/powerpoint/2010/main" val="240298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Totally Realistic MCAR Example</a:t>
            </a:r>
          </a:p>
        </p:txBody>
      </p:sp>
      <p:sp>
        <p:nvSpPr>
          <p:cNvPr id="4" name="Content Placeholder 3"/>
          <p:cNvSpPr>
            <a:spLocks noGrp="1"/>
          </p:cNvSpPr>
          <p:nvPr>
            <p:ph idx="1"/>
          </p:nvPr>
        </p:nvSpPr>
        <p:spPr>
          <a:xfrm>
            <a:off x="7070213" y="1694498"/>
            <a:ext cx="4460752" cy="4373563"/>
          </a:xfrm>
        </p:spPr>
        <p:txBody>
          <a:bodyPr>
            <a:normAutofit fontScale="85000" lnSpcReduction="10000"/>
          </a:bodyPr>
          <a:lstStyle/>
          <a:p>
            <a:pPr>
              <a:buClr>
                <a:schemeClr val="accent1">
                  <a:lumMod val="75000"/>
                </a:schemeClr>
              </a:buClr>
            </a:pPr>
            <a:r>
              <a:rPr lang="en-US" sz="2400" dirty="0"/>
              <a:t>You are running an experiment on plants grown in pots, when suddenly you have a nervous breakdown working on Project 1 and smash some of the pots</a:t>
            </a:r>
          </a:p>
          <a:p>
            <a:pPr>
              <a:buClr>
                <a:schemeClr val="accent1">
                  <a:lumMod val="75000"/>
                </a:schemeClr>
              </a:buClr>
            </a:pPr>
            <a:endParaRPr lang="en-US" sz="2400" dirty="0"/>
          </a:p>
          <a:p>
            <a:pPr>
              <a:buClr>
                <a:schemeClr val="accent1">
                  <a:lumMod val="75000"/>
                </a:schemeClr>
              </a:buClr>
            </a:pPr>
            <a:r>
              <a:rPr lang="en-US" sz="2400" dirty="0"/>
              <a:t>You will probably not choose the plants to smash in a well-defined pattern, such as height age, etc.</a:t>
            </a:r>
          </a:p>
          <a:p>
            <a:pPr>
              <a:buClr>
                <a:schemeClr val="accent1">
                  <a:lumMod val="75000"/>
                </a:schemeClr>
              </a:buClr>
            </a:pPr>
            <a:endParaRPr lang="en-US" sz="2400" dirty="0"/>
          </a:p>
          <a:p>
            <a:pPr>
              <a:buClr>
                <a:schemeClr val="accent1">
                  <a:lumMod val="75000"/>
                </a:schemeClr>
              </a:buClr>
            </a:pPr>
            <a:r>
              <a:rPr lang="en-US" sz="2400" dirty="0"/>
              <a:t>Hence, the missing values generated from your act of madness will likely fall into the MCAR category</a:t>
            </a:r>
          </a:p>
          <a:p>
            <a:endParaRPr lang="en-US" dirty="0"/>
          </a:p>
        </p:txBody>
      </p:sp>
      <p:sp>
        <p:nvSpPr>
          <p:cNvPr id="9" name="TextBox 8"/>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grpSp>
        <p:nvGrpSpPr>
          <p:cNvPr id="10" name="Group 9"/>
          <p:cNvGrpSpPr/>
          <p:nvPr/>
        </p:nvGrpSpPr>
        <p:grpSpPr>
          <a:xfrm>
            <a:off x="1951198" y="1421398"/>
            <a:ext cx="4951378" cy="4833353"/>
            <a:chOff x="427198" y="1421397"/>
            <a:chExt cx="4951378" cy="4833353"/>
          </a:xfrm>
        </p:grpSpPr>
        <p:pic>
          <p:nvPicPr>
            <p:cNvPr id="7" name="Picture 6"/>
            <p:cNvPicPr>
              <a:picLocks noChangeAspect="1"/>
            </p:cNvPicPr>
            <p:nvPr/>
          </p:nvPicPr>
          <p:blipFill>
            <a:blip r:embed="rId2"/>
            <a:stretch>
              <a:fillRect/>
            </a:stretch>
          </p:blipFill>
          <p:spPr>
            <a:xfrm>
              <a:off x="2054478" y="3956050"/>
              <a:ext cx="1587500" cy="2298700"/>
            </a:xfrm>
            <a:prstGeom prst="rect">
              <a:avLst/>
            </a:prstGeom>
          </p:spPr>
        </p:pic>
        <p:pic>
          <p:nvPicPr>
            <p:cNvPr id="8" name="Picture 7"/>
            <p:cNvPicPr>
              <a:picLocks noChangeAspect="1"/>
            </p:cNvPicPr>
            <p:nvPr/>
          </p:nvPicPr>
          <p:blipFill>
            <a:blip r:embed="rId2"/>
            <a:stretch>
              <a:fillRect/>
            </a:stretch>
          </p:blipFill>
          <p:spPr>
            <a:xfrm>
              <a:off x="3791076" y="3623322"/>
              <a:ext cx="1587500" cy="22987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9848204" flipH="1">
              <a:off x="427198" y="1421397"/>
              <a:ext cx="3254560" cy="3320321"/>
            </a:xfrm>
            <a:prstGeom prst="rect">
              <a:avLst/>
            </a:prstGeom>
          </p:spPr>
        </p:pic>
      </p:grpSp>
    </p:spTree>
    <p:extLst>
      <p:ext uri="{BB962C8B-B14F-4D97-AF65-F5344CB8AC3E}">
        <p14:creationId xmlns:p14="http://schemas.microsoft.com/office/powerpoint/2010/main" val="223949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803788"/>
            <a:ext cx="5157457" cy="4322377"/>
          </a:xfrm>
        </p:spPr>
        <p:txBody>
          <a:bodyPr/>
          <a:lstStyle/>
          <a:p>
            <a:r>
              <a:rPr lang="en-US" dirty="0"/>
              <a:t>A completely random mechanism for generating missing-ness in your data set just isn’t very realistic</a:t>
            </a:r>
          </a:p>
          <a:p>
            <a:r>
              <a:rPr lang="en-US" dirty="0"/>
              <a:t>Usually, missing data is missing for a reason:</a:t>
            </a:r>
          </a:p>
          <a:p>
            <a:pPr lvl="1"/>
            <a:r>
              <a:rPr lang="en-US" dirty="0"/>
              <a:t>Maybe older people are less likely to answer web-delivered questions on surveys.</a:t>
            </a:r>
          </a:p>
          <a:p>
            <a:pPr lvl="1"/>
            <a:r>
              <a:rPr lang="en-US" dirty="0"/>
              <a:t>In longitudinal studies people may die before they have completed the entire study.</a:t>
            </a:r>
          </a:p>
          <a:p>
            <a:pPr lvl="1"/>
            <a:r>
              <a:rPr lang="en-US" dirty="0"/>
              <a:t>Companies may be reluctant to reveal financial information.</a:t>
            </a:r>
          </a:p>
        </p:txBody>
      </p:sp>
      <p:sp>
        <p:nvSpPr>
          <p:cNvPr id="6" name="Title 5">
            <a:extLst>
              <a:ext uri="{FF2B5EF4-FFF2-40B4-BE49-F238E27FC236}">
                <a16:creationId xmlns:a16="http://schemas.microsoft.com/office/drawing/2014/main" id="{D43DC35C-009D-5646-951F-9B32AC9705EE}"/>
              </a:ext>
            </a:extLst>
          </p:cNvPr>
          <p:cNvSpPr>
            <a:spLocks noGrp="1"/>
          </p:cNvSpPr>
          <p:nvPr>
            <p:ph type="title"/>
          </p:nvPr>
        </p:nvSpPr>
        <p:spPr/>
        <p:txBody>
          <a:bodyPr/>
          <a:lstStyle/>
          <a:p>
            <a:r>
              <a:rPr lang="en-US" dirty="0"/>
              <a:t>Applicability of MCAR</a:t>
            </a:r>
          </a:p>
        </p:txBody>
      </p:sp>
      <p:grpSp>
        <p:nvGrpSpPr>
          <p:cNvPr id="8" name="Group 7">
            <a:extLst>
              <a:ext uri="{FF2B5EF4-FFF2-40B4-BE49-F238E27FC236}">
                <a16:creationId xmlns:a16="http://schemas.microsoft.com/office/drawing/2014/main" id="{F64D6CDD-CF07-3846-BB40-9D69A863FE63}"/>
              </a:ext>
            </a:extLst>
          </p:cNvPr>
          <p:cNvGrpSpPr>
            <a:grpSpLocks noChangeAspect="1"/>
          </p:cNvGrpSpPr>
          <p:nvPr/>
        </p:nvGrpSpPr>
        <p:grpSpPr>
          <a:xfrm>
            <a:off x="7114353" y="1928389"/>
            <a:ext cx="3699319" cy="3611139"/>
            <a:chOff x="427198" y="1421397"/>
            <a:chExt cx="4951378" cy="4833353"/>
          </a:xfrm>
        </p:grpSpPr>
        <p:pic>
          <p:nvPicPr>
            <p:cNvPr id="9" name="Picture 8">
              <a:extLst>
                <a:ext uri="{FF2B5EF4-FFF2-40B4-BE49-F238E27FC236}">
                  <a16:creationId xmlns:a16="http://schemas.microsoft.com/office/drawing/2014/main" id="{EB181324-6AD2-084E-A77E-F62D9E54C6A2}"/>
                </a:ext>
              </a:extLst>
            </p:cNvPr>
            <p:cNvPicPr>
              <a:picLocks noChangeAspect="1"/>
            </p:cNvPicPr>
            <p:nvPr/>
          </p:nvPicPr>
          <p:blipFill>
            <a:blip r:embed="rId2"/>
            <a:stretch>
              <a:fillRect/>
            </a:stretch>
          </p:blipFill>
          <p:spPr>
            <a:xfrm>
              <a:off x="2054478" y="3956050"/>
              <a:ext cx="1587500" cy="2298700"/>
            </a:xfrm>
            <a:prstGeom prst="rect">
              <a:avLst/>
            </a:prstGeom>
          </p:spPr>
        </p:pic>
        <p:pic>
          <p:nvPicPr>
            <p:cNvPr id="10" name="Picture 9">
              <a:extLst>
                <a:ext uri="{FF2B5EF4-FFF2-40B4-BE49-F238E27FC236}">
                  <a16:creationId xmlns:a16="http://schemas.microsoft.com/office/drawing/2014/main" id="{0B446DA6-96A6-AE40-BB2B-15CBDB4AC776}"/>
                </a:ext>
              </a:extLst>
            </p:cNvPr>
            <p:cNvPicPr>
              <a:picLocks noChangeAspect="1"/>
            </p:cNvPicPr>
            <p:nvPr/>
          </p:nvPicPr>
          <p:blipFill>
            <a:blip r:embed="rId2"/>
            <a:stretch>
              <a:fillRect/>
            </a:stretch>
          </p:blipFill>
          <p:spPr>
            <a:xfrm>
              <a:off x="3791076" y="3623322"/>
              <a:ext cx="1587500" cy="2298700"/>
            </a:xfrm>
            <a:prstGeom prst="rect">
              <a:avLst/>
            </a:prstGeom>
          </p:spPr>
        </p:pic>
        <p:pic>
          <p:nvPicPr>
            <p:cNvPr id="11" name="Picture 10">
              <a:extLst>
                <a:ext uri="{FF2B5EF4-FFF2-40B4-BE49-F238E27FC236}">
                  <a16:creationId xmlns:a16="http://schemas.microsoft.com/office/drawing/2014/main" id="{1FC27ECD-BDBC-CD40-881F-E1259212ABC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9848204" flipH="1">
              <a:off x="427198" y="1421397"/>
              <a:ext cx="3254560" cy="3320321"/>
            </a:xfrm>
            <a:prstGeom prst="rect">
              <a:avLst/>
            </a:prstGeom>
          </p:spPr>
        </p:pic>
      </p:grpSp>
    </p:spTree>
    <p:extLst>
      <p:ext uri="{BB962C8B-B14F-4D97-AF65-F5344CB8AC3E}">
        <p14:creationId xmlns:p14="http://schemas.microsoft.com/office/powerpoint/2010/main" val="221171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803788"/>
            <a:ext cx="5936055" cy="4322377"/>
          </a:xfrm>
        </p:spPr>
        <p:txBody>
          <a:bodyPr>
            <a:normAutofit lnSpcReduction="10000"/>
          </a:bodyPr>
          <a:lstStyle/>
          <a:p>
            <a:r>
              <a:rPr lang="en-US" b="1" dirty="0">
                <a:solidFill>
                  <a:srgbClr val="215C4E"/>
                </a:solidFill>
              </a:rPr>
              <a:t>Missing at Random (MAR):</a:t>
            </a:r>
            <a:r>
              <a:rPr lang="en-US" dirty="0"/>
              <a:t> probability of missing data is dependent on the observed data but not the unobserved data.</a:t>
            </a:r>
          </a:p>
          <a:p>
            <a:r>
              <a:rPr lang="en-US" dirty="0"/>
              <a:t>Suppose that X is the observed data and Y is the unobserved data. Call our “missing matrix” R.</a:t>
            </a:r>
          </a:p>
          <a:p>
            <a:endParaRPr lang="en-US" dirty="0"/>
          </a:p>
          <a:p>
            <a:pPr indent="-228600"/>
            <a:r>
              <a:rPr lang="en-US" dirty="0"/>
              <a:t>Then, if the data are MAR, P(R|X,Y) = ??????????</a:t>
            </a:r>
          </a:p>
          <a:p>
            <a:pPr marL="3175" indent="0" algn="ctr">
              <a:buNone/>
            </a:pPr>
            <a:br>
              <a:rPr lang="en-US" dirty="0"/>
            </a:br>
            <a:r>
              <a:rPr lang="en-US" dirty="0"/>
              <a:t>P(R|X,Y) = P(R|X)</a:t>
            </a:r>
            <a:br>
              <a:rPr lang="en-US" dirty="0"/>
            </a:br>
            <a:endParaRPr lang="en-US" dirty="0"/>
          </a:p>
          <a:p>
            <a:r>
              <a:rPr lang="en-US" dirty="0"/>
              <a:t>Not exactly random (in the vernacular sense).</a:t>
            </a:r>
          </a:p>
          <a:p>
            <a:pPr lvl="1"/>
            <a:r>
              <a:rPr lang="en-US" b="0" dirty="0"/>
              <a:t>There is a probabilistic mechanism that is associated with whether the data is missing.</a:t>
            </a:r>
          </a:p>
          <a:p>
            <a:pPr lvl="1"/>
            <a:r>
              <a:rPr lang="en-US" b="0" dirty="0"/>
              <a:t>Mechanism takes the observed data as input.</a:t>
            </a:r>
          </a:p>
        </p:txBody>
      </p:sp>
      <p:sp>
        <p:nvSpPr>
          <p:cNvPr id="6" name="Title 5">
            <a:extLst>
              <a:ext uri="{FF2B5EF4-FFF2-40B4-BE49-F238E27FC236}">
                <a16:creationId xmlns:a16="http://schemas.microsoft.com/office/drawing/2014/main" id="{B95F4708-359B-1A40-B52D-257C88919CC5}"/>
              </a:ext>
            </a:extLst>
          </p:cNvPr>
          <p:cNvSpPr>
            <a:spLocks noGrp="1"/>
          </p:cNvSpPr>
          <p:nvPr>
            <p:ph type="title"/>
          </p:nvPr>
        </p:nvSpPr>
        <p:spPr/>
        <p:txBody>
          <a:bodyPr/>
          <a:lstStyle/>
          <a:p>
            <a:r>
              <a:rPr lang="en-US" dirty="0"/>
              <a:t>MAR: Missing at Random</a:t>
            </a:r>
          </a:p>
        </p:txBody>
      </p:sp>
      <p:graphicFrame>
        <p:nvGraphicFramePr>
          <p:cNvPr id="7" name="Table 6">
            <a:extLst>
              <a:ext uri="{FF2B5EF4-FFF2-40B4-BE49-F238E27FC236}">
                <a16:creationId xmlns:a16="http://schemas.microsoft.com/office/drawing/2014/main" id="{E994AFF5-2A69-8E40-9581-2508B49FB31D}"/>
              </a:ext>
            </a:extLst>
          </p:cNvPr>
          <p:cNvGraphicFramePr>
            <a:graphicFrameLocks noGrp="1"/>
          </p:cNvGraphicFramePr>
          <p:nvPr>
            <p:extLst>
              <p:ext uri="{D42A27DB-BD31-4B8C-83A1-F6EECF244321}">
                <p14:modId xmlns:p14="http://schemas.microsoft.com/office/powerpoint/2010/main" val="487846061"/>
              </p:ext>
            </p:extLst>
          </p:nvPr>
        </p:nvGraphicFramePr>
        <p:xfrm>
          <a:off x="8203529" y="1581556"/>
          <a:ext cx="3207895" cy="4766839"/>
        </p:xfrm>
        <a:graphic>
          <a:graphicData uri="http://schemas.openxmlformats.org/drawingml/2006/table">
            <a:tbl>
              <a:tblPr firstRow="1">
                <a:tableStyleId>{7E9639D4-E3E2-4D34-9284-5A2195B3D0D7}</a:tableStyleId>
              </a:tblPr>
              <a:tblGrid>
                <a:gridCol w="1416252">
                  <a:extLst>
                    <a:ext uri="{9D8B030D-6E8A-4147-A177-3AD203B41FA5}">
                      <a16:colId xmlns:a16="http://schemas.microsoft.com/office/drawing/2014/main" val="20000"/>
                    </a:ext>
                  </a:extLst>
                </a:gridCol>
                <a:gridCol w="972605">
                  <a:extLst>
                    <a:ext uri="{9D8B030D-6E8A-4147-A177-3AD203B41FA5}">
                      <a16:colId xmlns:a16="http://schemas.microsoft.com/office/drawing/2014/main" val="20001"/>
                    </a:ext>
                  </a:extLst>
                </a:gridCol>
                <a:gridCol w="819038">
                  <a:extLst>
                    <a:ext uri="{9D8B030D-6E8A-4147-A177-3AD203B41FA5}">
                      <a16:colId xmlns:a16="http://schemas.microsoft.com/office/drawing/2014/main" val="20002"/>
                    </a:ext>
                  </a:extLst>
                </a:gridCol>
              </a:tblGrid>
              <a:tr h="419743">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a:effectLst/>
                        </a:rPr>
                        <a:t>1</a:t>
                      </a:r>
                      <a:endParaRPr lang="en-US" sz="1400" b="1" i="0" u="sng"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40286">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200973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78FDB957-C4EF-0C48-BE2E-6BFE8C5EF171}"/>
              </a:ext>
            </a:extLst>
          </p:cNvPr>
          <p:cNvSpPr>
            <a:spLocks noGrp="1"/>
          </p:cNvSpPr>
          <p:nvPr>
            <p:ph idx="1"/>
          </p:nvPr>
        </p:nvSpPr>
        <p:spPr>
          <a:xfrm>
            <a:off x="609600" y="4580965"/>
            <a:ext cx="11322424" cy="1545200"/>
          </a:xfrm>
        </p:spPr>
        <p:txBody>
          <a:bodyPr/>
          <a:lstStyle/>
          <a:p>
            <a:r>
              <a:rPr lang="en-US" dirty="0"/>
              <a:t>MAR allows for data to be missing according to a random process that is </a:t>
            </a:r>
            <a:r>
              <a:rPr lang="en-US" i="1" dirty="0"/>
              <a:t>fully observed!</a:t>
            </a:r>
            <a:r>
              <a:rPr lang="en-US" dirty="0"/>
              <a:t> </a:t>
            </a:r>
          </a:p>
          <a:p>
            <a:pPr lvl="1"/>
            <a:r>
              <a:rPr lang="en-US" dirty="0"/>
              <a:t>more general than MCAR -- all units do not have equal probabilities of being missing. </a:t>
            </a:r>
          </a:p>
          <a:p>
            <a:endParaRPr lang="en-US" dirty="0"/>
          </a:p>
          <a:p>
            <a:r>
              <a:rPr lang="en-US" dirty="0"/>
              <a:t>E.g., reporting of income may vary according to some measured factor, such as age, race or sex. </a:t>
            </a:r>
          </a:p>
          <a:p>
            <a:pPr lvl="1"/>
            <a:r>
              <a:rPr lang="en-US" dirty="0"/>
              <a:t>Can account for heterogeneity in the probability of reporting by controlling for the measured covariate in some model.</a:t>
            </a:r>
          </a:p>
        </p:txBody>
      </p:sp>
      <p:sp>
        <p:nvSpPr>
          <p:cNvPr id="5" name="TextBox 4"/>
          <p:cNvSpPr txBox="1"/>
          <p:nvPr/>
        </p:nvSpPr>
        <p:spPr>
          <a:xfrm>
            <a:off x="3372365" y="382689"/>
            <a:ext cx="5425440" cy="4708981"/>
          </a:xfrm>
          <a:prstGeom prst="rect">
            <a:avLst/>
          </a:prstGeom>
          <a:noFill/>
        </p:spPr>
        <p:txBody>
          <a:bodyPr wrap="square" rtlCol="0" anchor="ctr">
            <a:spAutoFit/>
          </a:bodyPr>
          <a:lstStyle/>
          <a:p>
            <a:pPr algn="ctr"/>
            <a:r>
              <a:rPr lang="en-US" sz="30000" dirty="0"/>
              <a:t>?</a:t>
            </a:r>
          </a:p>
        </p:txBody>
      </p:sp>
    </p:spTree>
    <p:extLst>
      <p:ext uri="{BB962C8B-B14F-4D97-AF65-F5344CB8AC3E}">
        <p14:creationId xmlns:p14="http://schemas.microsoft.com/office/powerpoint/2010/main" val="897148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 Key Point</a:t>
            </a:r>
          </a:p>
        </p:txBody>
      </p:sp>
      <p:sp>
        <p:nvSpPr>
          <p:cNvPr id="3" name="Content Placeholder 2"/>
          <p:cNvSpPr>
            <a:spLocks noGrp="1"/>
          </p:cNvSpPr>
          <p:nvPr>
            <p:ph idx="1"/>
          </p:nvPr>
        </p:nvSpPr>
        <p:spPr>
          <a:xfrm>
            <a:off x="609601" y="1803788"/>
            <a:ext cx="5354319" cy="4322377"/>
          </a:xfrm>
        </p:spPr>
        <p:txBody>
          <a:bodyPr/>
          <a:lstStyle/>
          <a:p>
            <a:r>
              <a:rPr lang="en-US" dirty="0"/>
              <a:t>We can </a:t>
            </a:r>
            <a:r>
              <a:rPr lang="en-US" b="1" dirty="0">
                <a:solidFill>
                  <a:srgbClr val="215C4E"/>
                </a:solidFill>
              </a:rPr>
              <a:t>model</a:t>
            </a:r>
            <a:r>
              <a:rPr lang="en-US" dirty="0"/>
              <a:t> that latent mechanism and compensate for it!</a:t>
            </a:r>
          </a:p>
          <a:p>
            <a:r>
              <a:rPr lang="en-US" b="1" dirty="0">
                <a:solidFill>
                  <a:srgbClr val="215C4E"/>
                </a:solidFill>
              </a:rPr>
              <a:t>Imputation</a:t>
            </a:r>
            <a:r>
              <a:rPr lang="en-US" dirty="0"/>
              <a:t>: replacing missing data with substituted values.</a:t>
            </a:r>
          </a:p>
          <a:p>
            <a:pPr lvl="1"/>
            <a:r>
              <a:rPr lang="en-US" b="0" dirty="0"/>
              <a:t>Models today will assume MAR.</a:t>
            </a:r>
          </a:p>
          <a:p>
            <a:pPr lvl="1"/>
            <a:r>
              <a:rPr lang="en-US" dirty="0"/>
              <a:t>Example: if age is known, you can model missing-ness as a function of age.</a:t>
            </a:r>
          </a:p>
          <a:p>
            <a:endParaRPr lang="en-US" dirty="0"/>
          </a:p>
          <a:p>
            <a:r>
              <a:rPr lang="en-US" dirty="0"/>
              <a:t>Whether or not missing data is MAR or the next type, Missing Not at Random (MNAR), is not* testable.</a:t>
            </a:r>
          </a:p>
          <a:p>
            <a:pPr lvl="1"/>
            <a:r>
              <a:rPr lang="en-US" b="0" dirty="0"/>
              <a:t>Requires you to “understand” your data!</a:t>
            </a:r>
          </a:p>
        </p:txBody>
      </p:sp>
      <p:sp>
        <p:nvSpPr>
          <p:cNvPr id="5" name="TextBox 4"/>
          <p:cNvSpPr txBox="1"/>
          <p:nvPr/>
        </p:nvSpPr>
        <p:spPr>
          <a:xfrm>
            <a:off x="3097968" y="6430780"/>
            <a:ext cx="6925457" cy="369332"/>
          </a:xfrm>
          <a:prstGeom prst="rect">
            <a:avLst/>
          </a:prstGeom>
          <a:noFill/>
        </p:spPr>
        <p:txBody>
          <a:bodyPr wrap="square" rtlCol="0">
            <a:spAutoFit/>
          </a:bodyPr>
          <a:lstStyle/>
          <a:p>
            <a:r>
              <a:rPr lang="en-US" dirty="0"/>
              <a:t>*unless you can get the missing data (e.g., post-study phone calls). </a:t>
            </a:r>
          </a:p>
        </p:txBody>
      </p:sp>
      <p:graphicFrame>
        <p:nvGraphicFramePr>
          <p:cNvPr id="6" name="Table 5">
            <a:extLst>
              <a:ext uri="{FF2B5EF4-FFF2-40B4-BE49-F238E27FC236}">
                <a16:creationId xmlns:a16="http://schemas.microsoft.com/office/drawing/2014/main" id="{8FB432C2-E5C9-3941-83C7-61C9CD6A7DF1}"/>
              </a:ext>
            </a:extLst>
          </p:cNvPr>
          <p:cNvGraphicFramePr>
            <a:graphicFrameLocks noGrp="1"/>
          </p:cNvGraphicFramePr>
          <p:nvPr>
            <p:extLst>
              <p:ext uri="{D42A27DB-BD31-4B8C-83A1-F6EECF244321}">
                <p14:modId xmlns:p14="http://schemas.microsoft.com/office/powerpoint/2010/main" val="2783037696"/>
              </p:ext>
            </p:extLst>
          </p:nvPr>
        </p:nvGraphicFramePr>
        <p:xfrm>
          <a:off x="7894040" y="1235869"/>
          <a:ext cx="3207895" cy="4766839"/>
        </p:xfrm>
        <a:graphic>
          <a:graphicData uri="http://schemas.openxmlformats.org/drawingml/2006/table">
            <a:tbl>
              <a:tblPr firstRow="1">
                <a:tableStyleId>{7E9639D4-E3E2-4D34-9284-5A2195B3D0D7}</a:tableStyleId>
              </a:tblPr>
              <a:tblGrid>
                <a:gridCol w="1416252">
                  <a:extLst>
                    <a:ext uri="{9D8B030D-6E8A-4147-A177-3AD203B41FA5}">
                      <a16:colId xmlns:a16="http://schemas.microsoft.com/office/drawing/2014/main" val="20000"/>
                    </a:ext>
                  </a:extLst>
                </a:gridCol>
                <a:gridCol w="972605">
                  <a:extLst>
                    <a:ext uri="{9D8B030D-6E8A-4147-A177-3AD203B41FA5}">
                      <a16:colId xmlns:a16="http://schemas.microsoft.com/office/drawing/2014/main" val="20001"/>
                    </a:ext>
                  </a:extLst>
                </a:gridCol>
                <a:gridCol w="819038">
                  <a:extLst>
                    <a:ext uri="{9D8B030D-6E8A-4147-A177-3AD203B41FA5}">
                      <a16:colId xmlns:a16="http://schemas.microsoft.com/office/drawing/2014/main" val="20002"/>
                    </a:ext>
                  </a:extLst>
                </a:gridCol>
              </a:tblGrid>
              <a:tr h="419743">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a:effectLst/>
                        </a:rPr>
                        <a:t>1</a:t>
                      </a:r>
                      <a:endParaRPr lang="en-US" sz="1400" b="1" i="0" u="sng"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40286">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44240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1" y="1803788"/>
            <a:ext cx="6171446" cy="4322377"/>
          </a:xfrm>
        </p:spPr>
        <p:txBody>
          <a:bodyPr>
            <a:normAutofit/>
          </a:bodyPr>
          <a:lstStyle/>
          <a:p>
            <a:r>
              <a:rPr lang="en-US" b="1" dirty="0">
                <a:solidFill>
                  <a:srgbClr val="215C4E"/>
                </a:solidFill>
              </a:rPr>
              <a:t>MNAR: </a:t>
            </a:r>
            <a:r>
              <a:rPr lang="en-US" dirty="0"/>
              <a:t>missing-ness has something to do with the missing data itself!</a:t>
            </a:r>
          </a:p>
          <a:p>
            <a:r>
              <a:rPr lang="en-US" dirty="0"/>
              <a:t>Examples: ??????????</a:t>
            </a:r>
          </a:p>
          <a:p>
            <a:pPr lvl="1"/>
            <a:r>
              <a:rPr lang="en-US" b="0" dirty="0"/>
              <a:t>Do you binge drink?  Do you have a trust fund?  Do you use illegal drugs?  What is your sexuality?  Are you depressed?</a:t>
            </a:r>
          </a:p>
          <a:p>
            <a:endParaRPr lang="en-US" dirty="0"/>
          </a:p>
          <a:p>
            <a:r>
              <a:rPr lang="en-US" dirty="0"/>
              <a:t>Said to be “non-ignorable”:</a:t>
            </a:r>
          </a:p>
          <a:p>
            <a:pPr lvl="1"/>
            <a:r>
              <a:rPr lang="en-US" b="0" dirty="0"/>
              <a:t>Missing data mechanism must be considered as you deal with the missing data.</a:t>
            </a:r>
          </a:p>
          <a:p>
            <a:pPr lvl="1"/>
            <a:r>
              <a:rPr lang="en-US" b="0" dirty="0"/>
              <a:t>Must include model for why the data are missing, and best guesses as to what the data might be.</a:t>
            </a:r>
            <a:endParaRPr lang="en-US" dirty="0"/>
          </a:p>
          <a:p>
            <a:endParaRPr lang="en-US" dirty="0"/>
          </a:p>
        </p:txBody>
      </p:sp>
      <p:sp>
        <p:nvSpPr>
          <p:cNvPr id="6" name="Title 5">
            <a:extLst>
              <a:ext uri="{FF2B5EF4-FFF2-40B4-BE49-F238E27FC236}">
                <a16:creationId xmlns:a16="http://schemas.microsoft.com/office/drawing/2014/main" id="{6038F004-32B4-6441-8F0E-3F1AF254A88D}"/>
              </a:ext>
            </a:extLst>
          </p:cNvPr>
          <p:cNvSpPr>
            <a:spLocks noGrp="1"/>
          </p:cNvSpPr>
          <p:nvPr>
            <p:ph type="title"/>
          </p:nvPr>
        </p:nvSpPr>
        <p:spPr/>
        <p:txBody>
          <a:bodyPr/>
          <a:lstStyle/>
          <a:p>
            <a:r>
              <a:rPr lang="en-US" dirty="0"/>
              <a:t>MNAR: Missing Not at Random</a:t>
            </a:r>
          </a:p>
        </p:txBody>
      </p:sp>
    </p:spTree>
    <p:extLst>
      <p:ext uri="{BB962C8B-B14F-4D97-AF65-F5344CB8AC3E}">
        <p14:creationId xmlns:p14="http://schemas.microsoft.com/office/powerpoint/2010/main" val="178974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Back to STH </a:t>
            </a:r>
            <a:r>
              <a:rPr lang="mr-IN" dirty="0"/>
              <a:t>…</a:t>
            </a:r>
            <a:endParaRPr lang="en-US" dirty="0"/>
          </a:p>
        </p:txBody>
      </p:sp>
      <p:sp>
        <p:nvSpPr>
          <p:cNvPr id="3" name="Content Placeholder 2"/>
          <p:cNvSpPr>
            <a:spLocks noGrp="1"/>
          </p:cNvSpPr>
          <p:nvPr>
            <p:ph idx="1"/>
          </p:nvPr>
        </p:nvSpPr>
        <p:spPr>
          <a:xfrm>
            <a:off x="1981201" y="1752601"/>
            <a:ext cx="4174761" cy="4373563"/>
          </a:xfrm>
        </p:spPr>
        <p:txBody>
          <a:bodyPr/>
          <a:lstStyle/>
          <a:p>
            <a:r>
              <a:rPr lang="en-US" dirty="0"/>
              <a:t>Is the the missing data:</a:t>
            </a:r>
          </a:p>
          <a:p>
            <a:pPr marL="342900" indent="-342900">
              <a:buFont typeface="Arial" charset="0"/>
              <a:buChar char="•"/>
            </a:pPr>
            <a:r>
              <a:rPr lang="en-US" dirty="0"/>
              <a:t>MCAR;</a:t>
            </a:r>
          </a:p>
          <a:p>
            <a:pPr marL="342900" indent="-342900">
              <a:buFont typeface="Arial" charset="0"/>
              <a:buChar char="•"/>
            </a:pPr>
            <a:r>
              <a:rPr lang="en-US" dirty="0"/>
              <a:t>MAR; or</a:t>
            </a:r>
          </a:p>
          <a:p>
            <a:pPr marL="342900" indent="-342900">
              <a:buFont typeface="Arial" charset="0"/>
              <a:buChar char="•"/>
            </a:pPr>
            <a:r>
              <a:rPr lang="en-US" dirty="0"/>
              <a:t>MNAR?</a:t>
            </a:r>
          </a:p>
          <a:p>
            <a:r>
              <a:rPr lang="en-US" dirty="0"/>
              <a:t>???????????</a:t>
            </a:r>
          </a:p>
        </p:txBody>
      </p:sp>
      <p:pic>
        <p:nvPicPr>
          <p:cNvPr id="10" name="Picture 3" descr="C:\Users\student\AppData\Local\Microsoft\Windows\Temporary Internet Files\Content.IE5\ELHXT5KX\MC900083423[1].wm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245508" y="4472853"/>
            <a:ext cx="829704" cy="161509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Content Placeholder 9"/>
          <p:cNvGraphicFramePr>
            <a:graphicFrameLocks/>
          </p:cNvGraphicFramePr>
          <p:nvPr/>
        </p:nvGraphicFramePr>
        <p:xfrm>
          <a:off x="6464976" y="1630272"/>
          <a:ext cx="3635115" cy="4618219"/>
        </p:xfrm>
        <a:graphic>
          <a:graphicData uri="http://schemas.openxmlformats.org/drawingml/2006/table">
            <a:tbl>
              <a:tblPr firstRow="1">
                <a:tableStyleId>{7E9639D4-E3E2-4D34-9284-5A2195B3D0D7}</a:tableStyleId>
              </a:tblPr>
              <a:tblGrid>
                <a:gridCol w="1596374">
                  <a:extLst>
                    <a:ext uri="{9D8B030D-6E8A-4147-A177-3AD203B41FA5}">
                      <a16:colId xmlns:a16="http://schemas.microsoft.com/office/drawing/2014/main" val="20000"/>
                    </a:ext>
                  </a:extLst>
                </a:gridCol>
                <a:gridCol w="1096305">
                  <a:extLst>
                    <a:ext uri="{9D8B030D-6E8A-4147-A177-3AD203B41FA5}">
                      <a16:colId xmlns:a16="http://schemas.microsoft.com/office/drawing/2014/main" val="20001"/>
                    </a:ext>
                  </a:extLst>
                </a:gridCol>
                <a:gridCol w="942436">
                  <a:extLst>
                    <a:ext uri="{9D8B030D-6E8A-4147-A177-3AD203B41FA5}">
                      <a16:colId xmlns:a16="http://schemas.microsoft.com/office/drawing/2014/main" val="20002"/>
                    </a:ext>
                  </a:extLst>
                </a:gridCol>
              </a:tblGrid>
              <a:tr h="416667">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259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C</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6259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259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pic>
        <p:nvPicPr>
          <p:cNvPr id="13" name="Picture 12">
            <a:extLst>
              <a:ext uri="{FF2B5EF4-FFF2-40B4-BE49-F238E27FC236}">
                <a16:creationId xmlns:a16="http://schemas.microsoft.com/office/drawing/2014/main" id="{62355BB3-BDDC-BF43-8996-F6881ED8A39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384226" y="4362414"/>
            <a:ext cx="2544022" cy="1835969"/>
          </a:xfrm>
          <a:prstGeom prst="rect">
            <a:avLst/>
          </a:prstGeom>
        </p:spPr>
      </p:pic>
    </p:spTree>
    <p:extLst>
      <p:ext uri="{BB962C8B-B14F-4D97-AF65-F5344CB8AC3E}">
        <p14:creationId xmlns:p14="http://schemas.microsoft.com/office/powerpoint/2010/main" val="368302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Variable</a:t>
            </a:r>
          </a:p>
        </p:txBody>
      </p:sp>
      <p:sp>
        <p:nvSpPr>
          <p:cNvPr id="3" name="Content Placeholder 2"/>
          <p:cNvSpPr>
            <a:spLocks noGrp="1"/>
          </p:cNvSpPr>
          <p:nvPr>
            <p:ph idx="1"/>
          </p:nvPr>
        </p:nvSpPr>
        <p:spPr/>
        <p:txBody>
          <a:bodyPr/>
          <a:lstStyle/>
          <a:p>
            <a:r>
              <a:rPr lang="en-US" dirty="0"/>
              <a:t>Bring in the GPA:</a:t>
            </a:r>
          </a:p>
          <a:p>
            <a:r>
              <a:rPr lang="en-US" dirty="0"/>
              <a:t>Does this change anything?</a:t>
            </a:r>
          </a:p>
        </p:txBody>
      </p:sp>
      <p:graphicFrame>
        <p:nvGraphicFramePr>
          <p:cNvPr id="4" name="Content Placeholder 9"/>
          <p:cNvGraphicFramePr>
            <a:graphicFrameLocks/>
          </p:cNvGraphicFramePr>
          <p:nvPr>
            <p:extLst>
              <p:ext uri="{D42A27DB-BD31-4B8C-83A1-F6EECF244321}">
                <p14:modId xmlns:p14="http://schemas.microsoft.com/office/powerpoint/2010/main" val="4039165577"/>
              </p:ext>
            </p:extLst>
          </p:nvPr>
        </p:nvGraphicFramePr>
        <p:xfrm>
          <a:off x="5658753" y="1752600"/>
          <a:ext cx="4227295" cy="4748214"/>
        </p:xfrm>
        <a:graphic>
          <a:graphicData uri="http://schemas.openxmlformats.org/drawingml/2006/table">
            <a:tbl>
              <a:tblPr firstRow="1">
                <a:tableStyleId>{7E9639D4-E3E2-4D34-9284-5A2195B3D0D7}</a:tableStyleId>
              </a:tblPr>
              <a:tblGrid>
                <a:gridCol w="1245778">
                  <a:extLst>
                    <a:ext uri="{9D8B030D-6E8A-4147-A177-3AD203B41FA5}">
                      <a16:colId xmlns:a16="http://schemas.microsoft.com/office/drawing/2014/main" val="20000"/>
                    </a:ext>
                  </a:extLst>
                </a:gridCol>
                <a:gridCol w="1124125">
                  <a:extLst>
                    <a:ext uri="{9D8B030D-6E8A-4147-A177-3AD203B41FA5}">
                      <a16:colId xmlns:a16="http://schemas.microsoft.com/office/drawing/2014/main" val="20001"/>
                    </a:ext>
                  </a:extLst>
                </a:gridCol>
                <a:gridCol w="954337">
                  <a:extLst>
                    <a:ext uri="{9D8B030D-6E8A-4147-A177-3AD203B41FA5}">
                      <a16:colId xmlns:a16="http://schemas.microsoft.com/office/drawing/2014/main" val="20002"/>
                    </a:ext>
                  </a:extLst>
                </a:gridCol>
                <a:gridCol w="903055">
                  <a:extLst>
                    <a:ext uri="{9D8B030D-6E8A-4147-A177-3AD203B41FA5}">
                      <a16:colId xmlns:a16="http://schemas.microsoft.com/office/drawing/2014/main" val="20003"/>
                    </a:ext>
                  </a:extLst>
                </a:gridCol>
              </a:tblGrid>
              <a:tr h="523622">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GPA</a:t>
                      </a:r>
                      <a:endParaRPr lang="en-US" sz="1400" b="0" i="0" u="none" strike="noStrike" dirty="0">
                        <a:solidFill>
                          <a:schemeClr val="bg1"/>
                        </a:solidFill>
                        <a:effectLst/>
                        <a:latin typeface="Garamond" panose="02020404030301010803" pitchFamily="18" charset="0"/>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403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3.4</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403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3.6</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A</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403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3.7</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B</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403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3.9</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A</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6403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2.5</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6403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3.2</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 </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2.9</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3.3</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4.0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3.65</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3.4</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C</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64037">
                <a:tc>
                  <a:txBody>
                    <a:bodyPr/>
                    <a:lstStyle/>
                    <a:p>
                      <a:pPr algn="ctr" fontAlgn="ctr"/>
                      <a:r>
                        <a:rPr lang="en-US" sz="1400" u="none" strike="noStrike">
                          <a:effectLst/>
                        </a:rPr>
                        <a:t>Red</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2.2</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4037">
                <a:tc>
                  <a:txBody>
                    <a:bodyPr/>
                    <a:lstStyle/>
                    <a:p>
                      <a:pPr algn="ctr" fontAlgn="ctr"/>
                      <a:r>
                        <a:rPr lang="en-US" sz="1400" u="none" strike="noStrike">
                          <a:effectLst/>
                        </a:rPr>
                        <a:t>Red</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3.8</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3.8</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a:effectLst/>
                        </a:rPr>
                        <a:t>M</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3.67</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42655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2076-1784-E748-A0A3-517B6FAC8ED2}"/>
              </a:ext>
            </a:extLst>
          </p:cNvPr>
          <p:cNvSpPr>
            <a:spLocks noGrp="1"/>
          </p:cNvSpPr>
          <p:nvPr>
            <p:ph type="title"/>
          </p:nvPr>
        </p:nvSpPr>
        <p:spPr/>
        <p:txBody>
          <a:bodyPr/>
          <a:lstStyle/>
          <a:p>
            <a:r>
              <a:rPr lang="en-US" dirty="0"/>
              <a:t>To Recap</a:t>
            </a:r>
          </a:p>
        </p:txBody>
      </p:sp>
      <p:sp>
        <p:nvSpPr>
          <p:cNvPr id="3" name="Content Placeholder 2">
            <a:extLst>
              <a:ext uri="{FF2B5EF4-FFF2-40B4-BE49-F238E27FC236}">
                <a16:creationId xmlns:a16="http://schemas.microsoft.com/office/drawing/2014/main" id="{A8F1C356-6918-C14C-9B8A-BB92BA0F8995}"/>
              </a:ext>
            </a:extLst>
          </p:cNvPr>
          <p:cNvSpPr>
            <a:spLocks noGrp="1"/>
          </p:cNvSpPr>
          <p:nvPr>
            <p:ph idx="1"/>
          </p:nvPr>
        </p:nvSpPr>
        <p:spPr>
          <a:xfrm>
            <a:off x="609601" y="1803788"/>
            <a:ext cx="6339839" cy="4322377"/>
          </a:xfrm>
        </p:spPr>
        <p:txBody>
          <a:bodyPr/>
          <a:lstStyle/>
          <a:p>
            <a:r>
              <a:rPr lang="en-US" dirty="0"/>
              <a:t>Assume that we have a matrix where X is the observed data, Y is the unobserved data, and R is Call our “missing matrix” R.</a:t>
            </a:r>
          </a:p>
          <a:p>
            <a:r>
              <a:rPr lang="en-US" b="1" dirty="0">
                <a:solidFill>
                  <a:srgbClr val="215C4E"/>
                </a:solidFill>
              </a:rPr>
              <a:t>Missing Completely at Random (MCAR).</a:t>
            </a:r>
          </a:p>
          <a:p>
            <a:pPr lvl="1"/>
            <a:r>
              <a:rPr lang="en-US" dirty="0"/>
              <a:t>Missingness does not depend on observed or unobserved data.</a:t>
            </a:r>
          </a:p>
          <a:p>
            <a:pPr lvl="1"/>
            <a:r>
              <a:rPr lang="en-US" dirty="0"/>
              <a:t>P(R|X,Y) = P(R)</a:t>
            </a:r>
          </a:p>
          <a:p>
            <a:r>
              <a:rPr lang="en-US" b="1" dirty="0">
                <a:solidFill>
                  <a:srgbClr val="215C4E"/>
                </a:solidFill>
              </a:rPr>
              <a:t>Missing at Random (MAR).</a:t>
            </a:r>
          </a:p>
          <a:p>
            <a:pPr lvl="1"/>
            <a:r>
              <a:rPr lang="en-US" dirty="0"/>
              <a:t>Missingness depends </a:t>
            </a:r>
            <a:r>
              <a:rPr lang="en-US" i="1" dirty="0"/>
              <a:t>only</a:t>
            </a:r>
            <a:r>
              <a:rPr lang="en-US" dirty="0"/>
              <a:t> on observed data. </a:t>
            </a:r>
          </a:p>
          <a:p>
            <a:pPr lvl="1"/>
            <a:r>
              <a:rPr lang="en-US" dirty="0"/>
              <a:t>P(R|X,Y) = P(R|X)</a:t>
            </a:r>
          </a:p>
          <a:p>
            <a:r>
              <a:rPr lang="en-US" b="1" dirty="0">
                <a:solidFill>
                  <a:srgbClr val="215C4E"/>
                </a:solidFill>
              </a:rPr>
              <a:t>Missing Not At Random (MNAR).</a:t>
            </a:r>
          </a:p>
          <a:p>
            <a:pPr lvl="1"/>
            <a:r>
              <a:rPr lang="en-US" dirty="0"/>
              <a:t>Neither MCAR or MAR.</a:t>
            </a:r>
          </a:p>
        </p:txBody>
      </p:sp>
      <p:sp>
        <p:nvSpPr>
          <p:cNvPr id="4" name="Slide Number Placeholder 3">
            <a:extLst>
              <a:ext uri="{FF2B5EF4-FFF2-40B4-BE49-F238E27FC236}">
                <a16:creationId xmlns:a16="http://schemas.microsoft.com/office/drawing/2014/main" id="{3C5B0BEB-1A31-EC49-959D-17AD13DD5823}"/>
              </a:ext>
            </a:extLst>
          </p:cNvPr>
          <p:cNvSpPr>
            <a:spLocks noGrp="1"/>
          </p:cNvSpPr>
          <p:nvPr>
            <p:ph type="sldNum" sz="quarter" idx="11"/>
          </p:nvPr>
        </p:nvSpPr>
        <p:spPr/>
        <p:txBody>
          <a:bodyPr/>
          <a:lstStyle/>
          <a:p>
            <a:fld id="{AE9108BD-1B63-5E42-A3EF-D85B2E21F76C}" type="slidenum">
              <a:rPr lang="en-US" smtClean="0"/>
              <a:t>58</a:t>
            </a:fld>
            <a:endParaRPr lang="en-US"/>
          </a:p>
        </p:txBody>
      </p:sp>
      <p:graphicFrame>
        <p:nvGraphicFramePr>
          <p:cNvPr id="5" name="Content Placeholder 9">
            <a:extLst>
              <a:ext uri="{FF2B5EF4-FFF2-40B4-BE49-F238E27FC236}">
                <a16:creationId xmlns:a16="http://schemas.microsoft.com/office/drawing/2014/main" id="{C1FC3754-C193-914F-B72F-DAABA8792775}"/>
              </a:ext>
            </a:extLst>
          </p:cNvPr>
          <p:cNvGraphicFramePr>
            <a:graphicFrameLocks/>
          </p:cNvGraphicFramePr>
          <p:nvPr>
            <p:extLst>
              <p:ext uri="{D42A27DB-BD31-4B8C-83A1-F6EECF244321}">
                <p14:modId xmlns:p14="http://schemas.microsoft.com/office/powerpoint/2010/main" val="3103311576"/>
              </p:ext>
            </p:extLst>
          </p:nvPr>
        </p:nvGraphicFramePr>
        <p:xfrm>
          <a:off x="7515688" y="1323399"/>
          <a:ext cx="4227295" cy="4748214"/>
        </p:xfrm>
        <a:graphic>
          <a:graphicData uri="http://schemas.openxmlformats.org/drawingml/2006/table">
            <a:tbl>
              <a:tblPr firstRow="1">
                <a:tableStyleId>{7E9639D4-E3E2-4D34-9284-5A2195B3D0D7}</a:tableStyleId>
              </a:tblPr>
              <a:tblGrid>
                <a:gridCol w="1245778">
                  <a:extLst>
                    <a:ext uri="{9D8B030D-6E8A-4147-A177-3AD203B41FA5}">
                      <a16:colId xmlns:a16="http://schemas.microsoft.com/office/drawing/2014/main" val="20000"/>
                    </a:ext>
                  </a:extLst>
                </a:gridCol>
                <a:gridCol w="1124125">
                  <a:extLst>
                    <a:ext uri="{9D8B030D-6E8A-4147-A177-3AD203B41FA5}">
                      <a16:colId xmlns:a16="http://schemas.microsoft.com/office/drawing/2014/main" val="20001"/>
                    </a:ext>
                  </a:extLst>
                </a:gridCol>
                <a:gridCol w="954337">
                  <a:extLst>
                    <a:ext uri="{9D8B030D-6E8A-4147-A177-3AD203B41FA5}">
                      <a16:colId xmlns:a16="http://schemas.microsoft.com/office/drawing/2014/main" val="20002"/>
                    </a:ext>
                  </a:extLst>
                </a:gridCol>
                <a:gridCol w="903055">
                  <a:extLst>
                    <a:ext uri="{9D8B030D-6E8A-4147-A177-3AD203B41FA5}">
                      <a16:colId xmlns:a16="http://schemas.microsoft.com/office/drawing/2014/main" val="20003"/>
                    </a:ext>
                  </a:extLst>
                </a:gridCol>
              </a:tblGrid>
              <a:tr h="523622">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GPA</a:t>
                      </a:r>
                      <a:endParaRPr lang="en-US" sz="1400" b="0" i="0" u="none" strike="noStrike" dirty="0">
                        <a:solidFill>
                          <a:schemeClr val="bg1"/>
                        </a:solidFill>
                        <a:effectLst/>
                        <a:latin typeface="Garamond" panose="02020404030301010803" pitchFamily="18" charset="0"/>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403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3.4</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403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3.6</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A</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403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3.7</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B</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403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3.9</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A</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6403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2.5</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6403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3.2</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 </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2.9</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3.3</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4.0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3.65</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3.4</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C</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64037">
                <a:tc>
                  <a:txBody>
                    <a:bodyPr/>
                    <a:lstStyle/>
                    <a:p>
                      <a:pPr algn="ctr" fontAlgn="ctr"/>
                      <a:r>
                        <a:rPr lang="en-US" sz="1400" u="none" strike="noStrike">
                          <a:effectLst/>
                        </a:rPr>
                        <a:t>Red</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2.2</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4037">
                <a:tc>
                  <a:txBody>
                    <a:bodyPr/>
                    <a:lstStyle/>
                    <a:p>
                      <a:pPr algn="ctr" fontAlgn="ctr"/>
                      <a:r>
                        <a:rPr lang="en-US" sz="1400" u="none" strike="noStrike">
                          <a:effectLst/>
                        </a:rPr>
                        <a:t>Red</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3.8</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3.8</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a:effectLst/>
                        </a:rPr>
                        <a:t>M</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3.67</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19721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rot="16200000">
            <a:off x="8227377" y="5885497"/>
            <a:ext cx="1315721" cy="365125"/>
          </a:xfrm>
          <a:prstGeom prst="rect">
            <a:avLst/>
          </a:prstGeom>
        </p:spPr>
        <p:txBody>
          <a:bodyPr vert="horz" lIns="91440" tIns="45720" rIns="91440" bIns="45720" rtlCol="0" anchor="ctr"/>
          <a:lstStyle>
            <a:defPPr>
              <a:defRPr lang="en-US"/>
            </a:defPPr>
            <a:lvl1pPr marL="0" algn="l" defTabSz="457200" rtl="0" eaLnBrk="1" latinLnBrk="0" hangingPunct="1">
              <a:defRPr sz="2400" b="1"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2EF37A0-74FC-AB4F-AE4C-D9BFC6719E9F}" type="slidenum">
              <a:rPr lang="en-US" smtClean="0"/>
              <a:pPr/>
              <a:t>59</a:t>
            </a:fld>
            <a:endParaRPr lang="en-US"/>
          </a:p>
        </p:txBody>
      </p:sp>
      <p:pic>
        <p:nvPicPr>
          <p:cNvPr id="7" name="Picture 6"/>
          <p:cNvPicPr>
            <a:picLocks noChangeAspect="1"/>
          </p:cNvPicPr>
          <p:nvPr/>
        </p:nvPicPr>
        <p:blipFill>
          <a:blip r:embed="rId2"/>
          <a:stretch>
            <a:fillRect/>
          </a:stretch>
        </p:blipFill>
        <p:spPr>
          <a:xfrm>
            <a:off x="5740924" y="965203"/>
            <a:ext cx="4267199" cy="5760718"/>
          </a:xfrm>
          <a:prstGeom prst="rect">
            <a:avLst/>
          </a:prstGeom>
        </p:spPr>
      </p:pic>
      <p:sp>
        <p:nvSpPr>
          <p:cNvPr id="8" name="Title 1"/>
          <p:cNvSpPr>
            <a:spLocks noGrp="1"/>
          </p:cNvSpPr>
          <p:nvPr>
            <p:ph type="title"/>
          </p:nvPr>
        </p:nvSpPr>
        <p:spPr>
          <a:xfrm>
            <a:off x="402056" y="5547152"/>
            <a:ext cx="7959777" cy="1041816"/>
          </a:xfrm>
        </p:spPr>
        <p:txBody>
          <a:bodyPr>
            <a:normAutofit/>
          </a:bodyPr>
          <a:lstStyle/>
          <a:p>
            <a:r>
              <a:rPr lang="en-US" dirty="0"/>
              <a:t>Handling </a:t>
            </a:r>
            <a:r>
              <a:rPr lang="en-US" dirty="0">
                <a:solidFill>
                  <a:srgbClr val="215C4E"/>
                </a:solidFill>
              </a:rPr>
              <a:t>Missing Data </a:t>
            </a:r>
            <a:r>
              <a:rPr lang="mr-IN" dirty="0">
                <a:solidFill>
                  <a:srgbClr val="215C4E"/>
                </a:solidFill>
              </a:rPr>
              <a:t>…</a:t>
            </a:r>
            <a:r>
              <a:rPr lang="en-US" dirty="0">
                <a:solidFill>
                  <a:srgbClr val="215C4E"/>
                </a:solidFill>
              </a:rPr>
              <a:t> </a:t>
            </a:r>
          </a:p>
        </p:txBody>
      </p:sp>
    </p:spTree>
    <p:extLst>
      <p:ext uri="{BB962C8B-B14F-4D97-AF65-F5344CB8AC3E}">
        <p14:creationId xmlns:p14="http://schemas.microsoft.com/office/powerpoint/2010/main" val="2419701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 Question</a:t>
            </a:r>
          </a:p>
        </p:txBody>
      </p:sp>
      <p:sp>
        <p:nvSpPr>
          <p:cNvPr id="3" name="Content Placeholder 2"/>
          <p:cNvSpPr>
            <a:spLocks noGrp="1"/>
          </p:cNvSpPr>
          <p:nvPr>
            <p:ph idx="1"/>
          </p:nvPr>
        </p:nvSpPr>
        <p:spPr>
          <a:xfrm>
            <a:off x="609600" y="1803788"/>
            <a:ext cx="6361216" cy="4322377"/>
          </a:xfrm>
        </p:spPr>
        <p:txBody>
          <a:bodyPr/>
          <a:lstStyle/>
          <a:p>
            <a:r>
              <a:rPr lang="en-US" b="1" dirty="0">
                <a:solidFill>
                  <a:srgbClr val="215C4E"/>
                </a:solidFill>
              </a:rPr>
              <a:t>Why is the data missing?</a:t>
            </a:r>
          </a:p>
          <a:p>
            <a:pPr lvl="1"/>
            <a:r>
              <a:rPr lang="en-US" b="0" dirty="0"/>
              <a:t>What mechanism is it that contributes to, or is associated with, the probability of a data point being absent?</a:t>
            </a:r>
          </a:p>
          <a:p>
            <a:pPr lvl="1"/>
            <a:r>
              <a:rPr lang="en-US" b="0" dirty="0"/>
              <a:t>Can it be explained by our observed data or not?</a:t>
            </a:r>
          </a:p>
          <a:p>
            <a:pPr lvl="1"/>
            <a:endParaRPr lang="en-US" dirty="0"/>
          </a:p>
          <a:p>
            <a:pPr lvl="1"/>
            <a:endParaRPr lang="en-US" b="0" dirty="0"/>
          </a:p>
          <a:p>
            <a:r>
              <a:rPr lang="en-US" dirty="0"/>
              <a:t>The answers drastically affect what we can ultimately do to compensate for the missing-ness</a:t>
            </a:r>
          </a:p>
        </p:txBody>
      </p:sp>
      <p:sp>
        <p:nvSpPr>
          <p:cNvPr id="6" name="TextBox 5"/>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86575" y="2165349"/>
            <a:ext cx="2709472" cy="2709472"/>
          </a:xfrm>
          <a:prstGeom prst="rect">
            <a:avLst/>
          </a:prstGeom>
        </p:spPr>
      </p:pic>
    </p:spTree>
    <p:extLst>
      <p:ext uri="{BB962C8B-B14F-4D97-AF65-F5344CB8AC3E}">
        <p14:creationId xmlns:p14="http://schemas.microsoft.com/office/powerpoint/2010/main" val="242763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b="1" dirty="0">
                <a:solidFill>
                  <a:srgbClr val="215C4E"/>
                </a:solidFill>
              </a:rPr>
              <a:t>Mean Imputation: </a:t>
            </a:r>
            <a:r>
              <a:rPr lang="en-US" dirty="0"/>
              <a:t>imputing the </a:t>
            </a:r>
            <a:r>
              <a:rPr lang="en-US" dirty="0">
                <a:solidFill>
                  <a:schemeClr val="tx2"/>
                </a:solidFill>
              </a:rPr>
              <a:t>average</a:t>
            </a:r>
            <a:r>
              <a:rPr lang="en-US" dirty="0"/>
              <a:t> from observed cases for all missing values of a variable.</a:t>
            </a:r>
          </a:p>
          <a:p>
            <a:endParaRPr lang="en-US" dirty="0"/>
          </a:p>
          <a:p>
            <a:r>
              <a:rPr lang="en-US" b="1" dirty="0">
                <a:solidFill>
                  <a:srgbClr val="215C4E"/>
                </a:solidFill>
              </a:rPr>
              <a:t>Hot-deck Imputation: </a:t>
            </a:r>
            <a:r>
              <a:rPr lang="en-US" dirty="0"/>
              <a:t>imputing a value from another subject, or “donor,” that is most like the subject in terms of observed variables.</a:t>
            </a:r>
          </a:p>
          <a:p>
            <a:pPr lvl="1"/>
            <a:r>
              <a:rPr lang="en-US" b="0" dirty="0"/>
              <a:t>Last observation carried forward (LOCF): order the dataset somehow and then fill in a missing value with its neighbor.</a:t>
            </a:r>
          </a:p>
          <a:p>
            <a:pPr lvl="1"/>
            <a:r>
              <a:rPr lang="en-US" dirty="0"/>
              <a:t>E.g., In evaluations of interventions where pre-treatment measures of the outcome variable are also recorded, a strategy that is sometimes used is to replace missing outcome values with the pre-treatment measure.</a:t>
            </a:r>
            <a:endParaRPr lang="en-US" b="0" dirty="0"/>
          </a:p>
          <a:p>
            <a:endParaRPr lang="en-US" dirty="0">
              <a:solidFill>
                <a:schemeClr val="tx2"/>
              </a:solidFill>
            </a:endParaRPr>
          </a:p>
          <a:p>
            <a:r>
              <a:rPr lang="en-US" b="1" dirty="0">
                <a:solidFill>
                  <a:srgbClr val="215C4E"/>
                </a:solidFill>
              </a:rPr>
              <a:t>Cold-deck Imputation:</a:t>
            </a:r>
            <a:r>
              <a:rPr lang="en-US" dirty="0"/>
              <a:t> bring in other datasets.</a:t>
            </a:r>
          </a:p>
          <a:p>
            <a:r>
              <a:rPr lang="en-US" dirty="0"/>
              <a:t>Old and Busted:</a:t>
            </a:r>
          </a:p>
          <a:p>
            <a:pPr lvl="1"/>
            <a:r>
              <a:rPr lang="en-US" b="0" dirty="0"/>
              <a:t>All fundamentally impose too much precision.</a:t>
            </a:r>
          </a:p>
          <a:p>
            <a:pPr lvl="1"/>
            <a:r>
              <a:rPr lang="en-US" b="0" dirty="0"/>
              <a:t>Have uncertainty over what unobserved values actually are.</a:t>
            </a:r>
          </a:p>
          <a:p>
            <a:pPr lvl="1"/>
            <a:r>
              <a:rPr lang="en-US" b="0" dirty="0"/>
              <a:t>Developed before cheap computation.</a:t>
            </a:r>
          </a:p>
        </p:txBody>
      </p:sp>
      <p:sp>
        <p:nvSpPr>
          <p:cNvPr id="6" name="Title 5">
            <a:extLst>
              <a:ext uri="{FF2B5EF4-FFF2-40B4-BE49-F238E27FC236}">
                <a16:creationId xmlns:a16="http://schemas.microsoft.com/office/drawing/2014/main" id="{63C4BC85-6386-1A41-9D40-9B630583BDB6}"/>
              </a:ext>
            </a:extLst>
          </p:cNvPr>
          <p:cNvSpPr>
            <a:spLocks noGrp="1"/>
          </p:cNvSpPr>
          <p:nvPr>
            <p:ph type="title"/>
          </p:nvPr>
        </p:nvSpPr>
        <p:spPr/>
        <p:txBody>
          <a:bodyPr/>
          <a:lstStyle/>
          <a:p>
            <a:r>
              <a:rPr lang="en-US" dirty="0"/>
              <a:t>Single Imputation</a:t>
            </a:r>
          </a:p>
        </p:txBody>
      </p:sp>
    </p:spTree>
    <p:extLst>
      <p:ext uri="{BB962C8B-B14F-4D97-AF65-F5344CB8AC3E}">
        <p14:creationId xmlns:p14="http://schemas.microsoft.com/office/powerpoint/2010/main" val="71018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gnetic Disk 6"/>
          <p:cNvSpPr/>
          <p:nvPr/>
        </p:nvSpPr>
        <p:spPr>
          <a:xfrm>
            <a:off x="4360984" y="2578471"/>
            <a:ext cx="1710457" cy="1909224"/>
          </a:xfrm>
          <a:prstGeom prst="flowChartMagneticDisk">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t>Incomplete data</a:t>
            </a:r>
          </a:p>
        </p:txBody>
      </p:sp>
      <p:grpSp>
        <p:nvGrpSpPr>
          <p:cNvPr id="80" name="Group 79"/>
          <p:cNvGrpSpPr/>
          <p:nvPr/>
        </p:nvGrpSpPr>
        <p:grpSpPr>
          <a:xfrm>
            <a:off x="9660730" y="1970348"/>
            <a:ext cx="2380677" cy="2714162"/>
            <a:chOff x="6146850" y="2173574"/>
            <a:chExt cx="2555825" cy="2876862"/>
          </a:xfrm>
        </p:grpSpPr>
        <p:sp>
          <p:nvSpPr>
            <p:cNvPr id="8" name="Magnetic Disk 7"/>
            <p:cNvSpPr/>
            <p:nvPr/>
          </p:nvSpPr>
          <p:spPr>
            <a:xfrm>
              <a:off x="6866379" y="2818151"/>
              <a:ext cx="1836296" cy="2023672"/>
            </a:xfrm>
            <a:prstGeom prst="flowChartMagneticDisk">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Pooled results</a:t>
              </a:r>
            </a:p>
          </p:txBody>
        </p:sp>
        <p:cxnSp>
          <p:nvCxnSpPr>
            <p:cNvPr id="34" name="Straight Arrow Connector 33"/>
            <p:cNvCxnSpPr>
              <a:stCxn id="31" idx="6"/>
              <a:endCxn id="8" idx="2"/>
            </p:cNvCxnSpPr>
            <p:nvPr/>
          </p:nvCxnSpPr>
          <p:spPr>
            <a:xfrm>
              <a:off x="6176830" y="2173574"/>
              <a:ext cx="689549" cy="16564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p:cNvCxnSpPr>
              <a:stCxn id="32" idx="6"/>
              <a:endCxn id="8" idx="2"/>
            </p:cNvCxnSpPr>
            <p:nvPr/>
          </p:nvCxnSpPr>
          <p:spPr>
            <a:xfrm>
              <a:off x="6176830" y="3177915"/>
              <a:ext cx="689549" cy="65207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p:cNvCxnSpPr>
              <a:endCxn id="8" idx="2"/>
            </p:cNvCxnSpPr>
            <p:nvPr/>
          </p:nvCxnSpPr>
          <p:spPr>
            <a:xfrm>
              <a:off x="6146852" y="3681335"/>
              <a:ext cx="719527" cy="1486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p:cNvCxnSpPr>
              <a:stCxn id="33" idx="6"/>
              <a:endCxn id="8" idx="2"/>
            </p:cNvCxnSpPr>
            <p:nvPr/>
          </p:nvCxnSpPr>
          <p:spPr>
            <a:xfrm flipV="1">
              <a:off x="6176829" y="3829987"/>
              <a:ext cx="689550" cy="12204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p:cNvCxnSpPr>
              <a:endCxn id="8" idx="2"/>
            </p:cNvCxnSpPr>
            <p:nvPr/>
          </p:nvCxnSpPr>
          <p:spPr>
            <a:xfrm flipV="1">
              <a:off x="6146850" y="3829987"/>
              <a:ext cx="719529" cy="8606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p:cNvCxnSpPr>
              <a:endCxn id="8" idx="2"/>
            </p:cNvCxnSpPr>
            <p:nvPr/>
          </p:nvCxnSpPr>
          <p:spPr>
            <a:xfrm flipV="1">
              <a:off x="6146851" y="3829987"/>
              <a:ext cx="719528" cy="3560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75" name="Group 74"/>
          <p:cNvGrpSpPr/>
          <p:nvPr/>
        </p:nvGrpSpPr>
        <p:grpSpPr>
          <a:xfrm>
            <a:off x="6071441" y="1630931"/>
            <a:ext cx="1312512" cy="3392996"/>
            <a:chOff x="2293496" y="1813810"/>
            <a:chExt cx="1409074" cy="3596389"/>
          </a:xfrm>
        </p:grpSpPr>
        <p:sp>
          <p:nvSpPr>
            <p:cNvPr id="9" name="Oval 8"/>
            <p:cNvSpPr/>
            <p:nvPr/>
          </p:nvSpPr>
          <p:spPr>
            <a:xfrm>
              <a:off x="2983043" y="1813810"/>
              <a:ext cx="719527" cy="719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a:t>
              </a:r>
              <a:r>
                <a:rPr lang="en-US" baseline="-25000" dirty="0"/>
                <a:t>1</a:t>
              </a:r>
            </a:p>
          </p:txBody>
        </p:sp>
        <p:sp>
          <p:nvSpPr>
            <p:cNvPr id="11" name="Oval 10"/>
            <p:cNvSpPr/>
            <p:nvPr/>
          </p:nvSpPr>
          <p:spPr>
            <a:xfrm>
              <a:off x="2983043" y="2818151"/>
              <a:ext cx="719527" cy="719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a:t>
              </a:r>
              <a:r>
                <a:rPr lang="en-US" baseline="-25000" dirty="0"/>
                <a:t>2</a:t>
              </a:r>
            </a:p>
          </p:txBody>
        </p:sp>
        <p:sp>
          <p:nvSpPr>
            <p:cNvPr id="12" name="Oval 11"/>
            <p:cNvSpPr/>
            <p:nvPr/>
          </p:nvSpPr>
          <p:spPr>
            <a:xfrm>
              <a:off x="2983042" y="4690672"/>
              <a:ext cx="719527" cy="719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s</a:t>
              </a:r>
              <a:r>
                <a:rPr lang="en-US" baseline="-25000" dirty="0" err="1"/>
                <a:t>N</a:t>
              </a:r>
              <a:endParaRPr lang="en-US" baseline="-25000" dirty="0"/>
            </a:p>
          </p:txBody>
        </p:sp>
        <p:cxnSp>
          <p:nvCxnSpPr>
            <p:cNvPr id="14" name="Straight Arrow Connector 13"/>
            <p:cNvCxnSpPr>
              <a:stCxn id="7" idx="4"/>
              <a:endCxn id="9" idx="2"/>
            </p:cNvCxnSpPr>
            <p:nvPr/>
          </p:nvCxnSpPr>
          <p:spPr>
            <a:xfrm flipV="1">
              <a:off x="2293496" y="2173574"/>
              <a:ext cx="689547" cy="1656413"/>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16" name="Straight Arrow Connector 15"/>
            <p:cNvCxnSpPr>
              <a:stCxn id="7" idx="4"/>
              <a:endCxn id="11" idx="2"/>
            </p:cNvCxnSpPr>
            <p:nvPr/>
          </p:nvCxnSpPr>
          <p:spPr>
            <a:xfrm flipV="1">
              <a:off x="2293496" y="3177915"/>
              <a:ext cx="689547" cy="652072"/>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19" name="Straight Arrow Connector 18"/>
            <p:cNvCxnSpPr>
              <a:stCxn id="7" idx="4"/>
              <a:endCxn id="12" idx="2"/>
            </p:cNvCxnSpPr>
            <p:nvPr/>
          </p:nvCxnSpPr>
          <p:spPr>
            <a:xfrm>
              <a:off x="2293496" y="3829987"/>
              <a:ext cx="689546" cy="1220449"/>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22" name="Straight Arrow Connector 21"/>
            <p:cNvCxnSpPr>
              <a:stCxn id="7" idx="4"/>
            </p:cNvCxnSpPr>
            <p:nvPr/>
          </p:nvCxnSpPr>
          <p:spPr>
            <a:xfrm>
              <a:off x="2293496" y="3829987"/>
              <a:ext cx="689546" cy="712032"/>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25" name="Straight Arrow Connector 24"/>
            <p:cNvCxnSpPr>
              <a:stCxn id="7" idx="4"/>
            </p:cNvCxnSpPr>
            <p:nvPr/>
          </p:nvCxnSpPr>
          <p:spPr>
            <a:xfrm>
              <a:off x="2293496" y="3829987"/>
              <a:ext cx="689546" cy="284814"/>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28" name="Straight Arrow Connector 27"/>
            <p:cNvCxnSpPr>
              <a:stCxn id="7" idx="4"/>
            </p:cNvCxnSpPr>
            <p:nvPr/>
          </p:nvCxnSpPr>
          <p:spPr>
            <a:xfrm flipV="1">
              <a:off x="2293496" y="3681335"/>
              <a:ext cx="689546" cy="148652"/>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grpSp>
          <p:nvGrpSpPr>
            <p:cNvPr id="66" name="Group 65"/>
            <p:cNvGrpSpPr/>
            <p:nvPr/>
          </p:nvGrpSpPr>
          <p:grpSpPr>
            <a:xfrm>
              <a:off x="3253304" y="3729243"/>
              <a:ext cx="179002" cy="768612"/>
              <a:chOff x="3950791" y="4003255"/>
              <a:chExt cx="179002" cy="768612"/>
            </a:xfrm>
          </p:grpSpPr>
          <p:sp>
            <p:nvSpPr>
              <p:cNvPr id="63" name="Oval 62"/>
              <p:cNvSpPr/>
              <p:nvPr/>
            </p:nvSpPr>
            <p:spPr>
              <a:xfrm>
                <a:off x="3950791" y="4003255"/>
                <a:ext cx="179002" cy="179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Oval 63"/>
              <p:cNvSpPr/>
              <p:nvPr/>
            </p:nvSpPr>
            <p:spPr>
              <a:xfrm>
                <a:off x="3950791" y="4298060"/>
                <a:ext cx="179002" cy="179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p:cNvSpPr/>
              <p:nvPr/>
            </p:nvSpPr>
            <p:spPr>
              <a:xfrm>
                <a:off x="3950791" y="4592865"/>
                <a:ext cx="179002" cy="179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79" name="Group 78"/>
          <p:cNvGrpSpPr/>
          <p:nvPr/>
        </p:nvGrpSpPr>
        <p:grpSpPr>
          <a:xfrm>
            <a:off x="7383951" y="1630931"/>
            <a:ext cx="2304704" cy="3392996"/>
            <a:chOff x="3702568" y="1813810"/>
            <a:chExt cx="2474262" cy="3596389"/>
          </a:xfrm>
        </p:grpSpPr>
        <p:sp>
          <p:nvSpPr>
            <p:cNvPr id="31" name="Oval 30"/>
            <p:cNvSpPr/>
            <p:nvPr/>
          </p:nvSpPr>
          <p:spPr>
            <a:xfrm>
              <a:off x="5457303" y="1813810"/>
              <a:ext cx="719527" cy="719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a:t>
              </a:r>
              <a:r>
                <a:rPr lang="en-US" baseline="-25000" dirty="0"/>
                <a:t>1</a:t>
              </a:r>
            </a:p>
          </p:txBody>
        </p:sp>
        <p:sp>
          <p:nvSpPr>
            <p:cNvPr id="32" name="Oval 31"/>
            <p:cNvSpPr/>
            <p:nvPr/>
          </p:nvSpPr>
          <p:spPr>
            <a:xfrm>
              <a:off x="5457303" y="2818151"/>
              <a:ext cx="719527" cy="719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a:t>
              </a:r>
              <a:r>
                <a:rPr lang="en-US" baseline="-25000" dirty="0"/>
                <a:t>2</a:t>
              </a:r>
            </a:p>
          </p:txBody>
        </p:sp>
        <p:sp>
          <p:nvSpPr>
            <p:cNvPr id="33" name="Oval 32"/>
            <p:cNvSpPr/>
            <p:nvPr/>
          </p:nvSpPr>
          <p:spPr>
            <a:xfrm>
              <a:off x="5457302" y="4690672"/>
              <a:ext cx="719527" cy="719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a</a:t>
              </a:r>
              <a:r>
                <a:rPr lang="en-US" baseline="-25000" dirty="0" err="1"/>
                <a:t>N</a:t>
              </a:r>
              <a:endParaRPr lang="en-US" baseline="-25000" dirty="0"/>
            </a:p>
          </p:txBody>
        </p:sp>
        <p:cxnSp>
          <p:nvCxnSpPr>
            <p:cNvPr id="54" name="Straight Arrow Connector 53"/>
            <p:cNvCxnSpPr>
              <a:stCxn id="9" idx="6"/>
              <a:endCxn id="31" idx="2"/>
            </p:cNvCxnSpPr>
            <p:nvPr/>
          </p:nvCxnSpPr>
          <p:spPr>
            <a:xfrm>
              <a:off x="3702570" y="2173574"/>
              <a:ext cx="1754733" cy="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57" name="Straight Arrow Connector 56"/>
            <p:cNvCxnSpPr>
              <a:stCxn id="11" idx="6"/>
              <a:endCxn id="32" idx="2"/>
            </p:cNvCxnSpPr>
            <p:nvPr/>
          </p:nvCxnSpPr>
          <p:spPr>
            <a:xfrm>
              <a:off x="3702570" y="3177915"/>
              <a:ext cx="1754733" cy="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60" name="Straight Arrow Connector 59"/>
            <p:cNvCxnSpPr>
              <a:stCxn id="12" idx="6"/>
              <a:endCxn id="33" idx="2"/>
            </p:cNvCxnSpPr>
            <p:nvPr/>
          </p:nvCxnSpPr>
          <p:spPr>
            <a:xfrm>
              <a:off x="3702569" y="5050436"/>
              <a:ext cx="1754733" cy="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grpSp>
          <p:nvGrpSpPr>
            <p:cNvPr id="68" name="Group 67"/>
            <p:cNvGrpSpPr/>
            <p:nvPr/>
          </p:nvGrpSpPr>
          <p:grpSpPr>
            <a:xfrm>
              <a:off x="5727565" y="3729243"/>
              <a:ext cx="179002" cy="768612"/>
              <a:chOff x="3950791" y="4003255"/>
              <a:chExt cx="179002" cy="768612"/>
            </a:xfrm>
          </p:grpSpPr>
          <p:sp>
            <p:nvSpPr>
              <p:cNvPr id="69" name="Oval 68"/>
              <p:cNvSpPr/>
              <p:nvPr/>
            </p:nvSpPr>
            <p:spPr>
              <a:xfrm>
                <a:off x="3950791" y="4003255"/>
                <a:ext cx="179002" cy="179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p:cNvSpPr/>
              <p:nvPr/>
            </p:nvSpPr>
            <p:spPr>
              <a:xfrm>
                <a:off x="3950791" y="4298060"/>
                <a:ext cx="179002" cy="179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Oval 70"/>
              <p:cNvSpPr/>
              <p:nvPr/>
            </p:nvSpPr>
            <p:spPr>
              <a:xfrm>
                <a:off x="3950791" y="4592865"/>
                <a:ext cx="179002" cy="179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72" name="Straight Arrow Connector 71"/>
            <p:cNvCxnSpPr/>
            <p:nvPr/>
          </p:nvCxnSpPr>
          <p:spPr>
            <a:xfrm>
              <a:off x="3702568" y="3821243"/>
              <a:ext cx="1754733" cy="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73" name="Straight Arrow Connector 72"/>
            <p:cNvCxnSpPr/>
            <p:nvPr/>
          </p:nvCxnSpPr>
          <p:spPr>
            <a:xfrm>
              <a:off x="3702568" y="4113549"/>
              <a:ext cx="1754733" cy="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74" name="Straight Arrow Connector 73"/>
            <p:cNvCxnSpPr/>
            <p:nvPr/>
          </p:nvCxnSpPr>
          <p:spPr>
            <a:xfrm>
              <a:off x="3702568" y="4402106"/>
              <a:ext cx="1754733" cy="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grpSp>
      <p:sp>
        <p:nvSpPr>
          <p:cNvPr id="77" name="TextBox 76"/>
          <p:cNvSpPr txBox="1"/>
          <p:nvPr/>
        </p:nvSpPr>
        <p:spPr>
          <a:xfrm>
            <a:off x="5945772" y="5225871"/>
            <a:ext cx="2206139" cy="348444"/>
          </a:xfrm>
          <a:prstGeom prst="rect">
            <a:avLst/>
          </a:prstGeom>
          <a:noFill/>
        </p:spPr>
        <p:txBody>
          <a:bodyPr wrap="square" rtlCol="0">
            <a:spAutoFit/>
          </a:bodyPr>
          <a:lstStyle/>
          <a:p>
            <a:pPr algn="ctr"/>
            <a:r>
              <a:rPr lang="en-US" dirty="0"/>
              <a:t>Impute N times</a:t>
            </a:r>
          </a:p>
        </p:txBody>
      </p:sp>
      <p:sp>
        <p:nvSpPr>
          <p:cNvPr id="78" name="TextBox 77"/>
          <p:cNvSpPr txBox="1"/>
          <p:nvPr/>
        </p:nvSpPr>
        <p:spPr>
          <a:xfrm>
            <a:off x="8250474" y="5225872"/>
            <a:ext cx="2206139" cy="609778"/>
          </a:xfrm>
          <a:prstGeom prst="rect">
            <a:avLst/>
          </a:prstGeom>
          <a:noFill/>
        </p:spPr>
        <p:txBody>
          <a:bodyPr wrap="square" rtlCol="0">
            <a:spAutoFit/>
          </a:bodyPr>
          <a:lstStyle/>
          <a:p>
            <a:pPr algn="ctr"/>
            <a:r>
              <a:rPr lang="en-US" dirty="0"/>
              <a:t>Analysis performed on each imputed set</a:t>
            </a:r>
          </a:p>
        </p:txBody>
      </p:sp>
      <p:sp>
        <p:nvSpPr>
          <p:cNvPr id="5" name="Title 4">
            <a:extLst>
              <a:ext uri="{FF2B5EF4-FFF2-40B4-BE49-F238E27FC236}">
                <a16:creationId xmlns:a16="http://schemas.microsoft.com/office/drawing/2014/main" id="{605329AE-360E-7642-8865-673C5B49E1B5}"/>
              </a:ext>
            </a:extLst>
          </p:cNvPr>
          <p:cNvSpPr>
            <a:spLocks noGrp="1"/>
          </p:cNvSpPr>
          <p:nvPr>
            <p:ph type="title"/>
          </p:nvPr>
        </p:nvSpPr>
        <p:spPr/>
        <p:txBody>
          <a:bodyPr/>
          <a:lstStyle/>
          <a:p>
            <a:r>
              <a:rPr lang="en-US" dirty="0"/>
              <a:t>Multiple Imputation</a:t>
            </a:r>
          </a:p>
        </p:txBody>
      </p:sp>
      <p:sp>
        <p:nvSpPr>
          <p:cNvPr id="50" name="Content Placeholder 2">
            <a:extLst>
              <a:ext uri="{FF2B5EF4-FFF2-40B4-BE49-F238E27FC236}">
                <a16:creationId xmlns:a16="http://schemas.microsoft.com/office/drawing/2014/main" id="{B12D329F-CB00-AA41-B41B-C465F3133EE7}"/>
              </a:ext>
            </a:extLst>
          </p:cNvPr>
          <p:cNvSpPr>
            <a:spLocks noGrp="1"/>
          </p:cNvSpPr>
          <p:nvPr>
            <p:ph idx="1"/>
          </p:nvPr>
        </p:nvSpPr>
        <p:spPr>
          <a:xfrm>
            <a:off x="609600" y="1803788"/>
            <a:ext cx="3625715" cy="4322377"/>
          </a:xfrm>
        </p:spPr>
        <p:txBody>
          <a:bodyPr/>
          <a:lstStyle/>
          <a:p>
            <a:r>
              <a:rPr lang="en-US" dirty="0"/>
              <a:t>Developed to deal with noise during imputation!</a:t>
            </a:r>
          </a:p>
          <a:p>
            <a:pPr lvl="1"/>
            <a:r>
              <a:rPr lang="en-US" b="0" dirty="0"/>
              <a:t>Impute once </a:t>
            </a:r>
            <a:r>
              <a:rPr lang="en-US" b="0" dirty="0">
                <a:sym typeface="Wingdings"/>
              </a:rPr>
              <a:t> </a:t>
            </a:r>
            <a:r>
              <a:rPr lang="en-US" b="0" dirty="0"/>
              <a:t>treats imputed value as observed.</a:t>
            </a:r>
          </a:p>
          <a:p>
            <a:endParaRPr lang="en-US" dirty="0"/>
          </a:p>
          <a:p>
            <a:r>
              <a:rPr lang="en-US" dirty="0"/>
              <a:t>We have uncertainty over what the observed value would have been</a:t>
            </a:r>
          </a:p>
          <a:p>
            <a:endParaRPr lang="en-US" dirty="0">
              <a:solidFill>
                <a:schemeClr val="tx2"/>
              </a:solidFill>
            </a:endParaRPr>
          </a:p>
          <a:p>
            <a:r>
              <a:rPr lang="en-US" b="1" dirty="0">
                <a:solidFill>
                  <a:srgbClr val="215C4E"/>
                </a:solidFill>
              </a:rPr>
              <a:t>Multiple Imputation:</a:t>
            </a:r>
            <a:r>
              <a:rPr lang="en-US" dirty="0"/>
              <a:t> generate several random values for each missing data point during imputation and pool the results!</a:t>
            </a:r>
          </a:p>
          <a:p>
            <a:endParaRPr lang="en-US" dirty="0"/>
          </a:p>
        </p:txBody>
      </p:sp>
    </p:spTree>
    <p:extLst>
      <p:ext uri="{BB962C8B-B14F-4D97-AF65-F5344CB8AC3E}">
        <p14:creationId xmlns:p14="http://schemas.microsoft.com/office/powerpoint/2010/main" val="332477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7" grpId="0"/>
      <p:bldP spid="78" grpId="0"/>
      <p:bldP spid="50"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Tiny Example</a:t>
            </a:r>
          </a:p>
        </p:txBody>
      </p:sp>
      <p:graphicFrame>
        <p:nvGraphicFramePr>
          <p:cNvPr id="6" name="Table 5"/>
          <p:cNvGraphicFramePr>
            <a:graphicFrameLocks noGrp="1"/>
          </p:cNvGraphicFramePr>
          <p:nvPr/>
        </p:nvGraphicFramePr>
        <p:xfrm>
          <a:off x="2853856" y="2507197"/>
          <a:ext cx="6096000" cy="17221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78130">
                <a:tc>
                  <a:txBody>
                    <a:bodyPr/>
                    <a:lstStyle/>
                    <a:p>
                      <a:pPr algn="ctr"/>
                      <a:r>
                        <a:rPr lang="en-US" sz="1400" b="0" dirty="0"/>
                        <a:t>X</a:t>
                      </a:r>
                    </a:p>
                  </a:txBody>
                  <a:tcPr marL="68580" marR="68580" marT="34290" marB="34290"/>
                </a:tc>
                <a:tc>
                  <a:txBody>
                    <a:bodyPr/>
                    <a:lstStyle/>
                    <a:p>
                      <a:pPr algn="ctr"/>
                      <a:r>
                        <a:rPr lang="en-US" sz="1400" dirty="0"/>
                        <a:t>Y</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t>32</a:t>
                      </a:r>
                      <a:endParaRPr lang="en-US" sz="1400" b="0" dirty="0"/>
                    </a:p>
                  </a:txBody>
                  <a:tcPr marL="68580" marR="68580" marT="34290" marB="34290"/>
                </a:tc>
                <a:tc>
                  <a:txBody>
                    <a:bodyPr/>
                    <a:lstStyle/>
                    <a:p>
                      <a:pPr algn="ctr"/>
                      <a:r>
                        <a:rPr lang="en-US" sz="1400" dirty="0"/>
                        <a:t>2</a:t>
                      </a:r>
                    </a:p>
                  </a:txBody>
                  <a:tcPr marL="68580" marR="68580" marT="34290" marB="34290"/>
                </a:tc>
                <a:extLst>
                  <a:ext uri="{0D108BD9-81ED-4DB2-BD59-A6C34878D82A}">
                    <a16:rowId xmlns:a16="http://schemas.microsoft.com/office/drawing/2014/main" val="10001"/>
                  </a:ext>
                </a:extLst>
              </a:tr>
              <a:tr h="297180">
                <a:tc>
                  <a:txBody>
                    <a:bodyPr/>
                    <a:lstStyle/>
                    <a:p>
                      <a:pPr algn="ctr"/>
                      <a:r>
                        <a:rPr lang="en-US" sz="1400" dirty="0"/>
                        <a:t>43</a:t>
                      </a:r>
                    </a:p>
                  </a:txBody>
                  <a:tcPr marL="68580" marR="68580" marT="34290" marB="34290"/>
                </a:tc>
                <a:tc>
                  <a:txBody>
                    <a:bodyPr/>
                    <a:lstStyle/>
                    <a:p>
                      <a:pPr algn="ctr"/>
                      <a:r>
                        <a:rPr lang="en-US" sz="1500" dirty="0">
                          <a:solidFill>
                            <a:schemeClr val="tx2"/>
                          </a:solidFill>
                        </a:rPr>
                        <a:t>?</a:t>
                      </a:r>
                      <a:endParaRPr lang="en-US" sz="1500" b="1" dirty="0">
                        <a:solidFill>
                          <a:schemeClr val="tx2"/>
                        </a:solidFill>
                      </a:endParaRP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t>56</a:t>
                      </a:r>
                    </a:p>
                  </a:txBody>
                  <a:tcPr marL="68580" marR="68580" marT="34290" marB="34290"/>
                </a:tc>
                <a:tc>
                  <a:txBody>
                    <a:bodyPr/>
                    <a:lstStyle/>
                    <a:p>
                      <a:pPr algn="ctr"/>
                      <a:r>
                        <a:rPr lang="en-US" sz="1400" dirty="0"/>
                        <a:t>6</a:t>
                      </a:r>
                    </a:p>
                  </a:txBody>
                  <a:tcPr marL="68580" marR="68580" marT="34290" marB="34290"/>
                </a:tc>
                <a:extLst>
                  <a:ext uri="{0D108BD9-81ED-4DB2-BD59-A6C34878D82A}">
                    <a16:rowId xmlns:a16="http://schemas.microsoft.com/office/drawing/2014/main" val="10003"/>
                  </a:ext>
                </a:extLst>
              </a:tr>
              <a:tr h="297180">
                <a:tc>
                  <a:txBody>
                    <a:bodyPr/>
                    <a:lstStyle/>
                    <a:p>
                      <a:pPr algn="ctr"/>
                      <a:r>
                        <a:rPr lang="en-US" sz="1400" dirty="0"/>
                        <a:t>25</a:t>
                      </a:r>
                    </a:p>
                  </a:txBody>
                  <a:tcPr marL="68580" marR="68580" marT="34290" marB="34290"/>
                </a:tc>
                <a:tc>
                  <a:txBody>
                    <a:bodyPr/>
                    <a:lstStyle/>
                    <a:p>
                      <a:pPr algn="ctr"/>
                      <a:r>
                        <a:rPr lang="en-US" sz="1500" dirty="0">
                          <a:solidFill>
                            <a:schemeClr val="tx2"/>
                          </a:solidFill>
                        </a:rPr>
                        <a:t>?</a:t>
                      </a:r>
                      <a:endParaRPr lang="en-US" sz="1500" b="1" dirty="0">
                        <a:solidFill>
                          <a:schemeClr val="tx2"/>
                        </a:solidFill>
                      </a:endParaRP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t>84</a:t>
                      </a:r>
                    </a:p>
                  </a:txBody>
                  <a:tcPr marL="68580" marR="68580" marT="34290" marB="34290"/>
                </a:tc>
                <a:tc>
                  <a:txBody>
                    <a:bodyPr/>
                    <a:lstStyle/>
                    <a:p>
                      <a:pPr algn="ctr"/>
                      <a:r>
                        <a:rPr lang="en-US" sz="1400" dirty="0"/>
                        <a:t>5</a:t>
                      </a:r>
                    </a:p>
                  </a:txBody>
                  <a:tcPr marL="68580" marR="68580" marT="34290" marB="34290"/>
                </a:tc>
                <a:extLst>
                  <a:ext uri="{0D108BD9-81ED-4DB2-BD59-A6C34878D82A}">
                    <a16:rowId xmlns:a16="http://schemas.microsoft.com/office/drawing/2014/main" val="10005"/>
                  </a:ext>
                </a:extLst>
              </a:tr>
            </a:tbl>
          </a:graphicData>
        </a:graphic>
      </p:graphicFrame>
      <p:sp>
        <p:nvSpPr>
          <p:cNvPr id="5" name="TextBox 4"/>
          <p:cNvSpPr txBox="1"/>
          <p:nvPr/>
        </p:nvSpPr>
        <p:spPr>
          <a:xfrm>
            <a:off x="2853857" y="4750532"/>
            <a:ext cx="6115987" cy="1015663"/>
          </a:xfrm>
          <a:prstGeom prst="rect">
            <a:avLst/>
          </a:prstGeom>
          <a:noFill/>
        </p:spPr>
        <p:txBody>
          <a:bodyPr wrap="square" rtlCol="0">
            <a:spAutoFit/>
          </a:bodyPr>
          <a:lstStyle/>
          <a:p>
            <a:r>
              <a:rPr lang="en-US" sz="2000" dirty="0"/>
              <a:t>Independent variable: X</a:t>
            </a:r>
          </a:p>
          <a:p>
            <a:r>
              <a:rPr lang="en-US" sz="2000" dirty="0"/>
              <a:t>Dependent variable: Y</a:t>
            </a:r>
          </a:p>
          <a:p>
            <a:r>
              <a:rPr lang="en-US" sz="2000" dirty="0"/>
              <a:t>We </a:t>
            </a:r>
            <a:r>
              <a:rPr lang="en-US" sz="2000" dirty="0">
                <a:solidFill>
                  <a:schemeClr val="tx2"/>
                </a:solidFill>
              </a:rPr>
              <a:t>assume</a:t>
            </a:r>
            <a:r>
              <a:rPr lang="en-US" sz="2000" dirty="0"/>
              <a:t> Y has a linear relationship with X</a:t>
            </a:r>
          </a:p>
        </p:txBody>
      </p:sp>
    </p:spTree>
    <p:extLst>
      <p:ext uri="{BB962C8B-B14F-4D97-AF65-F5344CB8AC3E}">
        <p14:creationId xmlns:p14="http://schemas.microsoft.com/office/powerpoint/2010/main" val="35236236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Let’s Impute Some Data!</a:t>
            </a:r>
            <a:endParaRPr lang="en-US" dirty="0"/>
          </a:p>
        </p:txBody>
      </p:sp>
      <p:sp>
        <p:nvSpPr>
          <p:cNvPr id="11" name="Content Placeholder 10"/>
          <p:cNvSpPr>
            <a:spLocks noGrp="1"/>
          </p:cNvSpPr>
          <p:nvPr>
            <p:ph idx="1"/>
          </p:nvPr>
        </p:nvSpPr>
        <p:spPr/>
        <p:txBody>
          <a:bodyPr/>
          <a:lstStyle/>
          <a:p>
            <a:r>
              <a:rPr lang="en-US" dirty="0"/>
              <a:t>Use a predictive distribution of the missing values (how??):</a:t>
            </a:r>
          </a:p>
          <a:p>
            <a:pPr lvl="1"/>
            <a:r>
              <a:rPr lang="en-US" b="0" dirty="0"/>
              <a:t>Given the observed values, make random draws of the observed values and fill them in.</a:t>
            </a:r>
          </a:p>
          <a:p>
            <a:pPr lvl="1"/>
            <a:r>
              <a:rPr lang="en-US" b="0" dirty="0"/>
              <a:t>Do this N times and make N imputed datasets.</a:t>
            </a:r>
          </a:p>
          <a:p>
            <a:endParaRPr lang="en-US" dirty="0"/>
          </a:p>
        </p:txBody>
      </p:sp>
      <p:graphicFrame>
        <p:nvGraphicFramePr>
          <p:cNvPr id="12" name="Table 11"/>
          <p:cNvGraphicFramePr>
            <a:graphicFrameLocks noGrp="1"/>
          </p:cNvGraphicFramePr>
          <p:nvPr/>
        </p:nvGraphicFramePr>
        <p:xfrm>
          <a:off x="1981200" y="3778007"/>
          <a:ext cx="3769058" cy="1722120"/>
        </p:xfrm>
        <a:graphic>
          <a:graphicData uri="http://schemas.openxmlformats.org/drawingml/2006/table">
            <a:tbl>
              <a:tblPr firstRow="1" bandRow="1">
                <a:tableStyleId>{7E9639D4-E3E2-4D34-9284-5A2195B3D0D7}</a:tableStyleId>
              </a:tblPr>
              <a:tblGrid>
                <a:gridCol w="1884529">
                  <a:extLst>
                    <a:ext uri="{9D8B030D-6E8A-4147-A177-3AD203B41FA5}">
                      <a16:colId xmlns:a16="http://schemas.microsoft.com/office/drawing/2014/main" val="20000"/>
                    </a:ext>
                  </a:extLst>
                </a:gridCol>
                <a:gridCol w="1884529">
                  <a:extLst>
                    <a:ext uri="{9D8B030D-6E8A-4147-A177-3AD203B41FA5}">
                      <a16:colId xmlns:a16="http://schemas.microsoft.com/office/drawing/2014/main" val="20001"/>
                    </a:ext>
                  </a:extLst>
                </a:gridCol>
              </a:tblGrid>
              <a:tr h="278130">
                <a:tc>
                  <a:txBody>
                    <a:bodyPr/>
                    <a:lstStyle/>
                    <a:p>
                      <a:pPr algn="ctr"/>
                      <a:r>
                        <a:rPr lang="en-US" sz="1400" b="0" dirty="0"/>
                        <a:t>X</a:t>
                      </a:r>
                    </a:p>
                  </a:txBody>
                  <a:tcPr marL="68580" marR="68580" marT="34290" marB="34290"/>
                </a:tc>
                <a:tc>
                  <a:txBody>
                    <a:bodyPr/>
                    <a:lstStyle/>
                    <a:p>
                      <a:pPr algn="ctr"/>
                      <a:r>
                        <a:rPr lang="en-US" sz="1400" dirty="0"/>
                        <a:t>Y</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t>32</a:t>
                      </a:r>
                      <a:endParaRPr lang="en-US" sz="1400" b="0" dirty="0"/>
                    </a:p>
                  </a:txBody>
                  <a:tcPr marL="68580" marR="68580" marT="34290" marB="34290"/>
                </a:tc>
                <a:tc>
                  <a:txBody>
                    <a:bodyPr/>
                    <a:lstStyle/>
                    <a:p>
                      <a:pPr algn="ctr"/>
                      <a:r>
                        <a:rPr lang="en-US" sz="1400" dirty="0"/>
                        <a:t>2</a:t>
                      </a:r>
                    </a:p>
                  </a:txBody>
                  <a:tcPr marL="68580" marR="68580" marT="34290" marB="34290"/>
                </a:tc>
                <a:extLst>
                  <a:ext uri="{0D108BD9-81ED-4DB2-BD59-A6C34878D82A}">
                    <a16:rowId xmlns:a16="http://schemas.microsoft.com/office/drawing/2014/main" val="10001"/>
                  </a:ext>
                </a:extLst>
              </a:tr>
              <a:tr h="297180">
                <a:tc>
                  <a:txBody>
                    <a:bodyPr/>
                    <a:lstStyle/>
                    <a:p>
                      <a:pPr algn="ctr"/>
                      <a:r>
                        <a:rPr lang="en-US" sz="1400" dirty="0"/>
                        <a:t>43</a:t>
                      </a:r>
                    </a:p>
                  </a:txBody>
                  <a:tcPr marL="68580" marR="68580" marT="34290" marB="34290"/>
                </a:tc>
                <a:tc>
                  <a:txBody>
                    <a:bodyPr/>
                    <a:lstStyle/>
                    <a:p>
                      <a:pPr algn="ctr"/>
                      <a:r>
                        <a:rPr lang="en-US" sz="1500" b="0" dirty="0">
                          <a:solidFill>
                            <a:schemeClr val="tx2"/>
                          </a:solidFill>
                        </a:rPr>
                        <a:t>5.5</a:t>
                      </a:r>
                      <a:endParaRPr lang="en-US" sz="1500" b="1" dirty="0">
                        <a:solidFill>
                          <a:schemeClr val="tx2"/>
                        </a:solidFill>
                      </a:endParaRP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t>56</a:t>
                      </a:r>
                    </a:p>
                  </a:txBody>
                  <a:tcPr marL="68580" marR="68580" marT="34290" marB="34290"/>
                </a:tc>
                <a:tc>
                  <a:txBody>
                    <a:bodyPr/>
                    <a:lstStyle/>
                    <a:p>
                      <a:pPr algn="ctr"/>
                      <a:r>
                        <a:rPr lang="en-US" sz="1400" dirty="0"/>
                        <a:t>6</a:t>
                      </a:r>
                    </a:p>
                  </a:txBody>
                  <a:tcPr marL="68580" marR="68580" marT="34290" marB="34290"/>
                </a:tc>
                <a:extLst>
                  <a:ext uri="{0D108BD9-81ED-4DB2-BD59-A6C34878D82A}">
                    <a16:rowId xmlns:a16="http://schemas.microsoft.com/office/drawing/2014/main" val="10003"/>
                  </a:ext>
                </a:extLst>
              </a:tr>
              <a:tr h="297180">
                <a:tc>
                  <a:txBody>
                    <a:bodyPr/>
                    <a:lstStyle/>
                    <a:p>
                      <a:pPr algn="ctr"/>
                      <a:r>
                        <a:rPr lang="en-US" sz="1400" dirty="0"/>
                        <a:t>25</a:t>
                      </a:r>
                    </a:p>
                  </a:txBody>
                  <a:tcPr marL="68580" marR="68580" marT="34290" marB="34290"/>
                </a:tc>
                <a:tc>
                  <a:txBody>
                    <a:bodyPr/>
                    <a:lstStyle/>
                    <a:p>
                      <a:pPr algn="ctr"/>
                      <a:r>
                        <a:rPr lang="en-US" sz="1500" b="0" dirty="0">
                          <a:solidFill>
                            <a:schemeClr val="tx2"/>
                          </a:solidFill>
                        </a:rPr>
                        <a:t>8</a:t>
                      </a:r>
                      <a:endParaRPr lang="en-US" sz="1500" b="1" dirty="0">
                        <a:solidFill>
                          <a:schemeClr val="tx2"/>
                        </a:solidFill>
                      </a:endParaRP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t>84</a:t>
                      </a:r>
                    </a:p>
                  </a:txBody>
                  <a:tcPr marL="68580" marR="68580" marT="34290" marB="34290"/>
                </a:tc>
                <a:tc>
                  <a:txBody>
                    <a:bodyPr/>
                    <a:lstStyle/>
                    <a:p>
                      <a:pPr algn="ctr"/>
                      <a:r>
                        <a:rPr lang="en-US" sz="1400" dirty="0"/>
                        <a:t>5</a:t>
                      </a:r>
                    </a:p>
                  </a:txBody>
                  <a:tcPr marL="68580" marR="68580" marT="34290" marB="34290"/>
                </a:tc>
                <a:extLst>
                  <a:ext uri="{0D108BD9-81ED-4DB2-BD59-A6C34878D82A}">
                    <a16:rowId xmlns:a16="http://schemas.microsoft.com/office/drawing/2014/main" val="10005"/>
                  </a:ext>
                </a:extLst>
              </a:tr>
            </a:tbl>
          </a:graphicData>
        </a:graphic>
      </p:graphicFrame>
      <p:graphicFrame>
        <p:nvGraphicFramePr>
          <p:cNvPr id="13" name="Table 12"/>
          <p:cNvGraphicFramePr>
            <a:graphicFrameLocks noGrp="1"/>
          </p:cNvGraphicFramePr>
          <p:nvPr/>
        </p:nvGraphicFramePr>
        <p:xfrm>
          <a:off x="6255895" y="3778007"/>
          <a:ext cx="3769058" cy="1722120"/>
        </p:xfrm>
        <a:graphic>
          <a:graphicData uri="http://schemas.openxmlformats.org/drawingml/2006/table">
            <a:tbl>
              <a:tblPr firstRow="1" bandRow="1">
                <a:tableStyleId>{7E9639D4-E3E2-4D34-9284-5A2195B3D0D7}</a:tableStyleId>
              </a:tblPr>
              <a:tblGrid>
                <a:gridCol w="1884529">
                  <a:extLst>
                    <a:ext uri="{9D8B030D-6E8A-4147-A177-3AD203B41FA5}">
                      <a16:colId xmlns:a16="http://schemas.microsoft.com/office/drawing/2014/main" val="20000"/>
                    </a:ext>
                  </a:extLst>
                </a:gridCol>
                <a:gridCol w="1884529">
                  <a:extLst>
                    <a:ext uri="{9D8B030D-6E8A-4147-A177-3AD203B41FA5}">
                      <a16:colId xmlns:a16="http://schemas.microsoft.com/office/drawing/2014/main" val="20001"/>
                    </a:ext>
                  </a:extLst>
                </a:gridCol>
              </a:tblGrid>
              <a:tr h="278130">
                <a:tc>
                  <a:txBody>
                    <a:bodyPr/>
                    <a:lstStyle/>
                    <a:p>
                      <a:pPr algn="ctr"/>
                      <a:r>
                        <a:rPr lang="en-US" sz="1400" b="0" dirty="0"/>
                        <a:t>X</a:t>
                      </a:r>
                    </a:p>
                  </a:txBody>
                  <a:tcPr marL="68580" marR="68580" marT="34290" marB="34290"/>
                </a:tc>
                <a:tc>
                  <a:txBody>
                    <a:bodyPr/>
                    <a:lstStyle/>
                    <a:p>
                      <a:pPr algn="ctr"/>
                      <a:r>
                        <a:rPr lang="en-US" sz="1400" dirty="0"/>
                        <a:t>Y</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t>32</a:t>
                      </a:r>
                      <a:endParaRPr lang="en-US" sz="1400" b="0" dirty="0"/>
                    </a:p>
                  </a:txBody>
                  <a:tcPr marL="68580" marR="68580" marT="34290" marB="34290"/>
                </a:tc>
                <a:tc>
                  <a:txBody>
                    <a:bodyPr/>
                    <a:lstStyle/>
                    <a:p>
                      <a:pPr algn="ctr"/>
                      <a:r>
                        <a:rPr lang="en-US" sz="1400" dirty="0"/>
                        <a:t>2</a:t>
                      </a:r>
                    </a:p>
                  </a:txBody>
                  <a:tcPr marL="68580" marR="68580" marT="34290" marB="34290"/>
                </a:tc>
                <a:extLst>
                  <a:ext uri="{0D108BD9-81ED-4DB2-BD59-A6C34878D82A}">
                    <a16:rowId xmlns:a16="http://schemas.microsoft.com/office/drawing/2014/main" val="10001"/>
                  </a:ext>
                </a:extLst>
              </a:tr>
              <a:tr h="297180">
                <a:tc>
                  <a:txBody>
                    <a:bodyPr/>
                    <a:lstStyle/>
                    <a:p>
                      <a:pPr algn="ctr"/>
                      <a:r>
                        <a:rPr lang="en-US" sz="1400" dirty="0"/>
                        <a:t>43</a:t>
                      </a:r>
                    </a:p>
                  </a:txBody>
                  <a:tcPr marL="68580" marR="68580" marT="34290" marB="34290"/>
                </a:tc>
                <a:tc>
                  <a:txBody>
                    <a:bodyPr/>
                    <a:lstStyle/>
                    <a:p>
                      <a:pPr algn="ctr"/>
                      <a:r>
                        <a:rPr lang="en-US" sz="1500" b="0" dirty="0">
                          <a:solidFill>
                            <a:schemeClr val="tx2"/>
                          </a:solidFill>
                        </a:rPr>
                        <a:t>7.2</a:t>
                      </a:r>
                      <a:endParaRPr lang="en-US" sz="1500" b="1" dirty="0">
                        <a:solidFill>
                          <a:schemeClr val="tx2"/>
                        </a:solidFill>
                      </a:endParaRP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t>56</a:t>
                      </a:r>
                    </a:p>
                  </a:txBody>
                  <a:tcPr marL="68580" marR="68580" marT="34290" marB="34290"/>
                </a:tc>
                <a:tc>
                  <a:txBody>
                    <a:bodyPr/>
                    <a:lstStyle/>
                    <a:p>
                      <a:pPr algn="ctr"/>
                      <a:r>
                        <a:rPr lang="en-US" sz="1400" dirty="0"/>
                        <a:t>6</a:t>
                      </a:r>
                    </a:p>
                  </a:txBody>
                  <a:tcPr marL="68580" marR="68580" marT="34290" marB="34290"/>
                </a:tc>
                <a:extLst>
                  <a:ext uri="{0D108BD9-81ED-4DB2-BD59-A6C34878D82A}">
                    <a16:rowId xmlns:a16="http://schemas.microsoft.com/office/drawing/2014/main" val="10003"/>
                  </a:ext>
                </a:extLst>
              </a:tr>
              <a:tr h="297180">
                <a:tc>
                  <a:txBody>
                    <a:bodyPr/>
                    <a:lstStyle/>
                    <a:p>
                      <a:pPr algn="ctr"/>
                      <a:r>
                        <a:rPr lang="en-US" sz="1400" dirty="0"/>
                        <a:t>25</a:t>
                      </a:r>
                    </a:p>
                  </a:txBody>
                  <a:tcPr marL="68580" marR="68580" marT="34290" marB="34290"/>
                </a:tc>
                <a:tc>
                  <a:txBody>
                    <a:bodyPr/>
                    <a:lstStyle/>
                    <a:p>
                      <a:pPr algn="ctr"/>
                      <a:r>
                        <a:rPr lang="en-US" sz="1500" b="0" dirty="0">
                          <a:solidFill>
                            <a:schemeClr val="tx2"/>
                          </a:solidFill>
                        </a:rPr>
                        <a:t>1.1</a:t>
                      </a:r>
                      <a:endParaRPr lang="en-US" sz="1500" b="1" dirty="0">
                        <a:solidFill>
                          <a:schemeClr val="tx2"/>
                        </a:solidFill>
                      </a:endParaRP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t>84</a:t>
                      </a:r>
                    </a:p>
                  </a:txBody>
                  <a:tcPr marL="68580" marR="68580" marT="34290" marB="34290"/>
                </a:tc>
                <a:tc>
                  <a:txBody>
                    <a:bodyPr/>
                    <a:lstStyle/>
                    <a:p>
                      <a:pPr algn="ctr"/>
                      <a:r>
                        <a:rPr lang="en-US" sz="1400" dirty="0"/>
                        <a:t>5</a:t>
                      </a:r>
                    </a:p>
                  </a:txBody>
                  <a:tcPr marL="68580" marR="68580" marT="34290" marB="34290"/>
                </a:tc>
                <a:extLst>
                  <a:ext uri="{0D108BD9-81ED-4DB2-BD59-A6C34878D82A}">
                    <a16:rowId xmlns:a16="http://schemas.microsoft.com/office/drawing/2014/main" val="10005"/>
                  </a:ext>
                </a:extLst>
              </a:tr>
            </a:tbl>
          </a:graphicData>
        </a:graphic>
      </p:graphicFrame>
      <p:sp>
        <p:nvSpPr>
          <p:cNvPr id="14" name="TextBox 13"/>
          <p:cNvSpPr txBox="1"/>
          <p:nvPr/>
        </p:nvSpPr>
        <p:spPr>
          <a:xfrm>
            <a:off x="4277191" y="6491499"/>
            <a:ext cx="3537678" cy="369332"/>
          </a:xfrm>
          <a:prstGeom prst="rect">
            <a:avLst/>
          </a:prstGeom>
          <a:noFill/>
        </p:spPr>
        <p:txBody>
          <a:bodyPr wrap="square" rtlCol="0">
            <a:spAutoFit/>
          </a:bodyPr>
          <a:lstStyle/>
          <a:p>
            <a:pPr algn="ctr"/>
            <a:r>
              <a:rPr lang="en-US" dirty="0">
                <a:solidFill>
                  <a:schemeClr val="bg1">
                    <a:lumMod val="65000"/>
                  </a:schemeClr>
                </a:solidFill>
              </a:rPr>
              <a:t>For very large values of N=2 </a:t>
            </a:r>
            <a:r>
              <a:rPr lang="mr-IN" dirty="0">
                <a:solidFill>
                  <a:schemeClr val="bg1">
                    <a:lumMod val="65000"/>
                  </a:schemeClr>
                </a:solidFill>
              </a:rPr>
              <a:t>…</a:t>
            </a:r>
            <a:endParaRPr lang="en-US" dirty="0">
              <a:solidFill>
                <a:schemeClr val="bg1">
                  <a:lumMod val="65000"/>
                </a:schemeClr>
              </a:solidFill>
            </a:endParaRPr>
          </a:p>
        </p:txBody>
      </p:sp>
    </p:spTree>
    <p:extLst>
      <p:ext uri="{BB962C8B-B14F-4D97-AF65-F5344CB8AC3E}">
        <p14:creationId xmlns:p14="http://schemas.microsoft.com/office/powerpoint/2010/main" val="108039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Inference with Multiple Imputation</a:t>
            </a:r>
          </a:p>
        </p:txBody>
      </p:sp>
      <p:sp>
        <p:nvSpPr>
          <p:cNvPr id="3" name="Content Placeholder 2"/>
          <p:cNvSpPr>
            <a:spLocks noGrp="1"/>
          </p:cNvSpPr>
          <p:nvPr>
            <p:ph idx="1"/>
          </p:nvPr>
        </p:nvSpPr>
        <p:spPr/>
        <p:txBody>
          <a:bodyPr/>
          <a:lstStyle/>
          <a:p>
            <a:r>
              <a:rPr lang="en-US" dirty="0"/>
              <a:t>Now that we have our imputed data sets, how do we make use of them?       ???????????</a:t>
            </a:r>
          </a:p>
          <a:p>
            <a:pPr lvl="1"/>
            <a:r>
              <a:rPr lang="en-US" b="0" dirty="0"/>
              <a:t>Analyze each of the </a:t>
            </a:r>
            <a:r>
              <a:rPr lang="en-US" b="1" dirty="0">
                <a:solidFill>
                  <a:srgbClr val="215C4E"/>
                </a:solidFill>
              </a:rPr>
              <a:t>separately. </a:t>
            </a:r>
          </a:p>
          <a:p>
            <a:endParaRPr lang="en-US" dirty="0"/>
          </a:p>
        </p:txBody>
      </p:sp>
      <p:graphicFrame>
        <p:nvGraphicFramePr>
          <p:cNvPr id="15" name="Table 14"/>
          <p:cNvGraphicFramePr>
            <a:graphicFrameLocks noGrp="1"/>
          </p:cNvGraphicFramePr>
          <p:nvPr/>
        </p:nvGraphicFramePr>
        <p:xfrm>
          <a:off x="1903751" y="2968538"/>
          <a:ext cx="3769058" cy="1722120"/>
        </p:xfrm>
        <a:graphic>
          <a:graphicData uri="http://schemas.openxmlformats.org/drawingml/2006/table">
            <a:tbl>
              <a:tblPr firstRow="1" bandRow="1">
                <a:tableStyleId>{7E9639D4-E3E2-4D34-9284-5A2195B3D0D7}</a:tableStyleId>
              </a:tblPr>
              <a:tblGrid>
                <a:gridCol w="1884529">
                  <a:extLst>
                    <a:ext uri="{9D8B030D-6E8A-4147-A177-3AD203B41FA5}">
                      <a16:colId xmlns:a16="http://schemas.microsoft.com/office/drawing/2014/main" val="20000"/>
                    </a:ext>
                  </a:extLst>
                </a:gridCol>
                <a:gridCol w="1884529">
                  <a:extLst>
                    <a:ext uri="{9D8B030D-6E8A-4147-A177-3AD203B41FA5}">
                      <a16:colId xmlns:a16="http://schemas.microsoft.com/office/drawing/2014/main" val="20001"/>
                    </a:ext>
                  </a:extLst>
                </a:gridCol>
              </a:tblGrid>
              <a:tr h="278130">
                <a:tc>
                  <a:txBody>
                    <a:bodyPr/>
                    <a:lstStyle/>
                    <a:p>
                      <a:pPr algn="ctr"/>
                      <a:r>
                        <a:rPr lang="en-US" sz="1400" b="0" dirty="0"/>
                        <a:t>X</a:t>
                      </a:r>
                    </a:p>
                  </a:txBody>
                  <a:tcPr marL="68580" marR="68580" marT="34290" marB="34290"/>
                </a:tc>
                <a:tc>
                  <a:txBody>
                    <a:bodyPr/>
                    <a:lstStyle/>
                    <a:p>
                      <a:pPr algn="ctr"/>
                      <a:r>
                        <a:rPr lang="en-US" sz="1400" dirty="0"/>
                        <a:t>Y</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t>32</a:t>
                      </a:r>
                      <a:endParaRPr lang="en-US" sz="1400" b="0" dirty="0"/>
                    </a:p>
                  </a:txBody>
                  <a:tcPr marL="68580" marR="68580" marT="34290" marB="34290"/>
                </a:tc>
                <a:tc>
                  <a:txBody>
                    <a:bodyPr/>
                    <a:lstStyle/>
                    <a:p>
                      <a:pPr algn="ctr"/>
                      <a:r>
                        <a:rPr lang="en-US" sz="1400" dirty="0"/>
                        <a:t>2</a:t>
                      </a:r>
                    </a:p>
                  </a:txBody>
                  <a:tcPr marL="68580" marR="68580" marT="34290" marB="34290"/>
                </a:tc>
                <a:extLst>
                  <a:ext uri="{0D108BD9-81ED-4DB2-BD59-A6C34878D82A}">
                    <a16:rowId xmlns:a16="http://schemas.microsoft.com/office/drawing/2014/main" val="10001"/>
                  </a:ext>
                </a:extLst>
              </a:tr>
              <a:tr h="297180">
                <a:tc>
                  <a:txBody>
                    <a:bodyPr/>
                    <a:lstStyle/>
                    <a:p>
                      <a:pPr algn="ctr"/>
                      <a:r>
                        <a:rPr lang="en-US" sz="1400" dirty="0"/>
                        <a:t>43</a:t>
                      </a:r>
                    </a:p>
                  </a:txBody>
                  <a:tcPr marL="68580" marR="68580" marT="34290" marB="34290"/>
                </a:tc>
                <a:tc>
                  <a:txBody>
                    <a:bodyPr/>
                    <a:lstStyle/>
                    <a:p>
                      <a:pPr algn="ctr"/>
                      <a:r>
                        <a:rPr lang="en-US" sz="1500" b="0" dirty="0">
                          <a:solidFill>
                            <a:schemeClr val="tx2"/>
                          </a:solidFill>
                        </a:rPr>
                        <a:t>5.5</a:t>
                      </a:r>
                      <a:endParaRPr lang="en-US" sz="1500" b="1" dirty="0">
                        <a:solidFill>
                          <a:schemeClr val="tx2"/>
                        </a:solidFill>
                      </a:endParaRP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t>56</a:t>
                      </a:r>
                    </a:p>
                  </a:txBody>
                  <a:tcPr marL="68580" marR="68580" marT="34290" marB="34290"/>
                </a:tc>
                <a:tc>
                  <a:txBody>
                    <a:bodyPr/>
                    <a:lstStyle/>
                    <a:p>
                      <a:pPr algn="ctr"/>
                      <a:r>
                        <a:rPr lang="en-US" sz="1400" dirty="0"/>
                        <a:t>6</a:t>
                      </a:r>
                    </a:p>
                  </a:txBody>
                  <a:tcPr marL="68580" marR="68580" marT="34290" marB="34290"/>
                </a:tc>
                <a:extLst>
                  <a:ext uri="{0D108BD9-81ED-4DB2-BD59-A6C34878D82A}">
                    <a16:rowId xmlns:a16="http://schemas.microsoft.com/office/drawing/2014/main" val="10003"/>
                  </a:ext>
                </a:extLst>
              </a:tr>
              <a:tr h="297180">
                <a:tc>
                  <a:txBody>
                    <a:bodyPr/>
                    <a:lstStyle/>
                    <a:p>
                      <a:pPr algn="ctr"/>
                      <a:r>
                        <a:rPr lang="en-US" sz="1400" dirty="0"/>
                        <a:t>25</a:t>
                      </a:r>
                    </a:p>
                  </a:txBody>
                  <a:tcPr marL="68580" marR="68580" marT="34290" marB="34290"/>
                </a:tc>
                <a:tc>
                  <a:txBody>
                    <a:bodyPr/>
                    <a:lstStyle/>
                    <a:p>
                      <a:pPr algn="ctr"/>
                      <a:r>
                        <a:rPr lang="en-US" sz="1500" b="0" dirty="0">
                          <a:solidFill>
                            <a:schemeClr val="tx2"/>
                          </a:solidFill>
                        </a:rPr>
                        <a:t>8</a:t>
                      </a:r>
                      <a:endParaRPr lang="en-US" sz="1500" b="1" dirty="0">
                        <a:solidFill>
                          <a:schemeClr val="tx2"/>
                        </a:solidFill>
                      </a:endParaRP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t>84</a:t>
                      </a:r>
                    </a:p>
                  </a:txBody>
                  <a:tcPr marL="68580" marR="68580" marT="34290" marB="34290"/>
                </a:tc>
                <a:tc>
                  <a:txBody>
                    <a:bodyPr/>
                    <a:lstStyle/>
                    <a:p>
                      <a:pPr algn="ctr"/>
                      <a:r>
                        <a:rPr lang="en-US" sz="1400" dirty="0"/>
                        <a:t>5</a:t>
                      </a:r>
                    </a:p>
                  </a:txBody>
                  <a:tcPr marL="68580" marR="68580" marT="34290" marB="34290"/>
                </a:tc>
                <a:extLst>
                  <a:ext uri="{0D108BD9-81ED-4DB2-BD59-A6C34878D82A}">
                    <a16:rowId xmlns:a16="http://schemas.microsoft.com/office/drawing/2014/main" val="10005"/>
                  </a:ext>
                </a:extLst>
              </a:tr>
            </a:tbl>
          </a:graphicData>
        </a:graphic>
      </p:graphicFrame>
      <p:graphicFrame>
        <p:nvGraphicFramePr>
          <p:cNvPr id="16" name="Table 15"/>
          <p:cNvGraphicFramePr>
            <a:graphicFrameLocks noGrp="1"/>
          </p:cNvGraphicFramePr>
          <p:nvPr/>
        </p:nvGraphicFramePr>
        <p:xfrm>
          <a:off x="6178446" y="2968538"/>
          <a:ext cx="3769058" cy="1722120"/>
        </p:xfrm>
        <a:graphic>
          <a:graphicData uri="http://schemas.openxmlformats.org/drawingml/2006/table">
            <a:tbl>
              <a:tblPr firstRow="1" bandRow="1">
                <a:tableStyleId>{7E9639D4-E3E2-4D34-9284-5A2195B3D0D7}</a:tableStyleId>
              </a:tblPr>
              <a:tblGrid>
                <a:gridCol w="1884529">
                  <a:extLst>
                    <a:ext uri="{9D8B030D-6E8A-4147-A177-3AD203B41FA5}">
                      <a16:colId xmlns:a16="http://schemas.microsoft.com/office/drawing/2014/main" val="20000"/>
                    </a:ext>
                  </a:extLst>
                </a:gridCol>
                <a:gridCol w="1884529">
                  <a:extLst>
                    <a:ext uri="{9D8B030D-6E8A-4147-A177-3AD203B41FA5}">
                      <a16:colId xmlns:a16="http://schemas.microsoft.com/office/drawing/2014/main" val="20001"/>
                    </a:ext>
                  </a:extLst>
                </a:gridCol>
              </a:tblGrid>
              <a:tr h="278130">
                <a:tc>
                  <a:txBody>
                    <a:bodyPr/>
                    <a:lstStyle/>
                    <a:p>
                      <a:pPr algn="ctr"/>
                      <a:r>
                        <a:rPr lang="en-US" sz="1400" b="0" dirty="0"/>
                        <a:t>X</a:t>
                      </a:r>
                    </a:p>
                  </a:txBody>
                  <a:tcPr marL="68580" marR="68580" marT="34290" marB="34290"/>
                </a:tc>
                <a:tc>
                  <a:txBody>
                    <a:bodyPr/>
                    <a:lstStyle/>
                    <a:p>
                      <a:pPr algn="ctr"/>
                      <a:r>
                        <a:rPr lang="en-US" sz="1400" dirty="0"/>
                        <a:t>Y</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t>32</a:t>
                      </a:r>
                      <a:endParaRPr lang="en-US" sz="1400" b="0" dirty="0"/>
                    </a:p>
                  </a:txBody>
                  <a:tcPr marL="68580" marR="68580" marT="34290" marB="34290"/>
                </a:tc>
                <a:tc>
                  <a:txBody>
                    <a:bodyPr/>
                    <a:lstStyle/>
                    <a:p>
                      <a:pPr algn="ctr"/>
                      <a:r>
                        <a:rPr lang="en-US" sz="1400" dirty="0"/>
                        <a:t>2</a:t>
                      </a:r>
                    </a:p>
                  </a:txBody>
                  <a:tcPr marL="68580" marR="68580" marT="34290" marB="34290"/>
                </a:tc>
                <a:extLst>
                  <a:ext uri="{0D108BD9-81ED-4DB2-BD59-A6C34878D82A}">
                    <a16:rowId xmlns:a16="http://schemas.microsoft.com/office/drawing/2014/main" val="10001"/>
                  </a:ext>
                </a:extLst>
              </a:tr>
              <a:tr h="297180">
                <a:tc>
                  <a:txBody>
                    <a:bodyPr/>
                    <a:lstStyle/>
                    <a:p>
                      <a:pPr algn="ctr"/>
                      <a:r>
                        <a:rPr lang="en-US" sz="1400" dirty="0"/>
                        <a:t>43</a:t>
                      </a:r>
                    </a:p>
                  </a:txBody>
                  <a:tcPr marL="68580" marR="68580" marT="34290" marB="34290"/>
                </a:tc>
                <a:tc>
                  <a:txBody>
                    <a:bodyPr/>
                    <a:lstStyle/>
                    <a:p>
                      <a:pPr algn="ctr"/>
                      <a:r>
                        <a:rPr lang="en-US" sz="1500" b="0" dirty="0">
                          <a:solidFill>
                            <a:schemeClr val="tx2"/>
                          </a:solidFill>
                        </a:rPr>
                        <a:t>7.2</a:t>
                      </a:r>
                      <a:endParaRPr lang="en-US" sz="1500" b="1" dirty="0">
                        <a:solidFill>
                          <a:schemeClr val="tx2"/>
                        </a:solidFill>
                      </a:endParaRP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t>56</a:t>
                      </a:r>
                    </a:p>
                  </a:txBody>
                  <a:tcPr marL="68580" marR="68580" marT="34290" marB="34290"/>
                </a:tc>
                <a:tc>
                  <a:txBody>
                    <a:bodyPr/>
                    <a:lstStyle/>
                    <a:p>
                      <a:pPr algn="ctr"/>
                      <a:r>
                        <a:rPr lang="en-US" sz="1400" dirty="0"/>
                        <a:t>6</a:t>
                      </a:r>
                    </a:p>
                  </a:txBody>
                  <a:tcPr marL="68580" marR="68580" marT="34290" marB="34290"/>
                </a:tc>
                <a:extLst>
                  <a:ext uri="{0D108BD9-81ED-4DB2-BD59-A6C34878D82A}">
                    <a16:rowId xmlns:a16="http://schemas.microsoft.com/office/drawing/2014/main" val="10003"/>
                  </a:ext>
                </a:extLst>
              </a:tr>
              <a:tr h="297180">
                <a:tc>
                  <a:txBody>
                    <a:bodyPr/>
                    <a:lstStyle/>
                    <a:p>
                      <a:pPr algn="ctr"/>
                      <a:r>
                        <a:rPr lang="en-US" sz="1400" dirty="0"/>
                        <a:t>25</a:t>
                      </a:r>
                    </a:p>
                  </a:txBody>
                  <a:tcPr marL="68580" marR="68580" marT="34290" marB="34290"/>
                </a:tc>
                <a:tc>
                  <a:txBody>
                    <a:bodyPr/>
                    <a:lstStyle/>
                    <a:p>
                      <a:pPr algn="ctr"/>
                      <a:r>
                        <a:rPr lang="en-US" sz="1500" b="0" dirty="0">
                          <a:solidFill>
                            <a:schemeClr val="tx2"/>
                          </a:solidFill>
                        </a:rPr>
                        <a:t>1.1</a:t>
                      </a:r>
                      <a:endParaRPr lang="en-US" sz="1500" b="1" dirty="0">
                        <a:solidFill>
                          <a:schemeClr val="tx2"/>
                        </a:solidFill>
                      </a:endParaRP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t>84</a:t>
                      </a:r>
                    </a:p>
                  </a:txBody>
                  <a:tcPr marL="68580" marR="68580" marT="34290" marB="34290"/>
                </a:tc>
                <a:tc>
                  <a:txBody>
                    <a:bodyPr/>
                    <a:lstStyle/>
                    <a:p>
                      <a:pPr algn="ctr"/>
                      <a:r>
                        <a:rPr lang="en-US" sz="1400" dirty="0"/>
                        <a:t>5</a:t>
                      </a:r>
                    </a:p>
                  </a:txBody>
                  <a:tcPr marL="68580" marR="68580" marT="34290" marB="34290"/>
                </a:tc>
                <a:extLst>
                  <a:ext uri="{0D108BD9-81ED-4DB2-BD59-A6C34878D82A}">
                    <a16:rowId xmlns:a16="http://schemas.microsoft.com/office/drawing/2014/main" val="10005"/>
                  </a:ext>
                </a:extLst>
              </a:tr>
            </a:tbl>
          </a:graphicData>
        </a:graphic>
      </p:graphicFrame>
      <p:graphicFrame>
        <p:nvGraphicFramePr>
          <p:cNvPr id="17" name="Table 16"/>
          <p:cNvGraphicFramePr>
            <a:graphicFrameLocks noGrp="1"/>
          </p:cNvGraphicFramePr>
          <p:nvPr/>
        </p:nvGraphicFramePr>
        <p:xfrm>
          <a:off x="6783670" y="4994173"/>
          <a:ext cx="2558610" cy="441008"/>
        </p:xfrm>
        <a:graphic>
          <a:graphicData uri="http://schemas.openxmlformats.org/drawingml/2006/table">
            <a:tbl>
              <a:tblPr>
                <a:tableStyleId>{D113A9D2-9D6B-4929-AA2D-F23B5EE8CBE7}</a:tableStyleId>
              </a:tblPr>
              <a:tblGrid>
                <a:gridCol w="1279305">
                  <a:extLst>
                    <a:ext uri="{9D8B030D-6E8A-4147-A177-3AD203B41FA5}">
                      <a16:colId xmlns:a16="http://schemas.microsoft.com/office/drawing/2014/main" val="20000"/>
                    </a:ext>
                  </a:extLst>
                </a:gridCol>
                <a:gridCol w="1279305">
                  <a:extLst>
                    <a:ext uri="{9D8B030D-6E8A-4147-A177-3AD203B41FA5}">
                      <a16:colId xmlns:a16="http://schemas.microsoft.com/office/drawing/2014/main" val="20001"/>
                    </a:ext>
                  </a:extLst>
                </a:gridCol>
              </a:tblGrid>
              <a:tr h="212884">
                <a:tc>
                  <a:txBody>
                    <a:bodyPr/>
                    <a:lstStyle/>
                    <a:p>
                      <a:pPr algn="ctr" fontAlgn="b"/>
                      <a:r>
                        <a:rPr lang="en-US" sz="1400" u="none" strike="noStrike" dirty="0">
                          <a:effectLst/>
                        </a:rPr>
                        <a:t>Slope</a:t>
                      </a:r>
                      <a:endParaRPr lang="en-US" sz="14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400" u="none" strike="noStrike">
                          <a:effectLst/>
                        </a:rPr>
                        <a:t>4.932</a:t>
                      </a:r>
                      <a:endParaRPr lang="en-US" sz="14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0000"/>
                  </a:ext>
                </a:extLst>
              </a:tr>
              <a:tr h="212884">
                <a:tc>
                  <a:txBody>
                    <a:bodyPr/>
                    <a:lstStyle/>
                    <a:p>
                      <a:pPr algn="ctr" fontAlgn="b"/>
                      <a:r>
                        <a:rPr lang="en-US" sz="1400" u="none" strike="noStrike" dirty="0">
                          <a:effectLst/>
                        </a:rPr>
                        <a:t>Standard error</a:t>
                      </a:r>
                      <a:endParaRPr lang="en-US" sz="14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400" u="none" strike="noStrike" dirty="0">
                          <a:effectLst/>
                        </a:rPr>
                        <a:t>4.287</a:t>
                      </a:r>
                      <a:endParaRPr lang="en-US" sz="14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0001"/>
                  </a:ext>
                </a:extLst>
              </a:tr>
            </a:tbl>
          </a:graphicData>
        </a:graphic>
      </p:graphicFrame>
      <p:graphicFrame>
        <p:nvGraphicFramePr>
          <p:cNvPr id="18" name="Table 17"/>
          <p:cNvGraphicFramePr>
            <a:graphicFrameLocks noGrp="1"/>
          </p:cNvGraphicFramePr>
          <p:nvPr/>
        </p:nvGraphicFramePr>
        <p:xfrm>
          <a:off x="2508620" y="4994173"/>
          <a:ext cx="2559321" cy="441008"/>
        </p:xfrm>
        <a:graphic>
          <a:graphicData uri="http://schemas.openxmlformats.org/drawingml/2006/table">
            <a:tbl>
              <a:tblPr>
                <a:tableStyleId>{125E5076-3810-47DD-B79F-674D7AD40C01}</a:tableStyleId>
              </a:tblPr>
              <a:tblGrid>
                <a:gridCol w="1339812">
                  <a:extLst>
                    <a:ext uri="{9D8B030D-6E8A-4147-A177-3AD203B41FA5}">
                      <a16:colId xmlns:a16="http://schemas.microsoft.com/office/drawing/2014/main" val="20000"/>
                    </a:ext>
                  </a:extLst>
                </a:gridCol>
                <a:gridCol w="1219509">
                  <a:extLst>
                    <a:ext uri="{9D8B030D-6E8A-4147-A177-3AD203B41FA5}">
                      <a16:colId xmlns:a16="http://schemas.microsoft.com/office/drawing/2014/main" val="20001"/>
                    </a:ext>
                  </a:extLst>
                </a:gridCol>
              </a:tblGrid>
              <a:tr h="212884">
                <a:tc>
                  <a:txBody>
                    <a:bodyPr/>
                    <a:lstStyle/>
                    <a:p>
                      <a:pPr algn="ctr" fontAlgn="b"/>
                      <a:r>
                        <a:rPr lang="en-US" sz="1400" u="none" strike="noStrike" dirty="0">
                          <a:effectLst/>
                        </a:rPr>
                        <a:t>Slope</a:t>
                      </a:r>
                      <a:endParaRPr lang="en-US" sz="14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400" u="none" strike="noStrike" dirty="0">
                          <a:effectLst/>
                        </a:rPr>
                        <a:t>-0.8245</a:t>
                      </a:r>
                      <a:endParaRPr lang="en-US" sz="14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0000"/>
                  </a:ext>
                </a:extLst>
              </a:tr>
              <a:tr h="212884">
                <a:tc>
                  <a:txBody>
                    <a:bodyPr/>
                    <a:lstStyle/>
                    <a:p>
                      <a:pPr algn="ctr" fontAlgn="b"/>
                      <a:r>
                        <a:rPr lang="en-US" sz="1400" u="none" strike="noStrike" dirty="0">
                          <a:effectLst/>
                        </a:rPr>
                        <a:t>Standard error</a:t>
                      </a:r>
                      <a:endParaRPr lang="en-US" sz="14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400" u="none" strike="noStrike" dirty="0">
                          <a:effectLst/>
                        </a:rPr>
                        <a:t>6.1845</a:t>
                      </a:r>
                      <a:endParaRPr lang="en-US" sz="14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0001"/>
                  </a:ext>
                </a:extLst>
              </a:tr>
            </a:tbl>
          </a:graphicData>
        </a:graphic>
      </p:graphicFrame>
      <p:grpSp>
        <p:nvGrpSpPr>
          <p:cNvPr id="20" name="Group 19"/>
          <p:cNvGrpSpPr/>
          <p:nvPr/>
        </p:nvGrpSpPr>
        <p:grpSpPr>
          <a:xfrm>
            <a:off x="2583853" y="5462752"/>
            <a:ext cx="2483365" cy="551889"/>
            <a:chOff x="2901950" y="4219575"/>
            <a:chExt cx="3370531" cy="551889"/>
          </a:xfrm>
        </p:grpSpPr>
        <p:sp>
          <p:nvSpPr>
            <p:cNvPr id="21" name="Rectangle 20"/>
            <p:cNvSpPr>
              <a:spLocks noChangeArrowheads="1"/>
            </p:cNvSpPr>
            <p:nvPr/>
          </p:nvSpPr>
          <p:spPr bwMode="auto">
            <a:xfrm>
              <a:off x="2901950" y="4219575"/>
              <a:ext cx="46124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i="1" dirty="0">
                  <a:solidFill>
                    <a:sysClr val="windowText" lastClr="000000"/>
                  </a:solidFill>
                </a:rPr>
                <a:t>Y</a:t>
              </a:r>
            </a:p>
          </p:txBody>
        </p:sp>
        <p:sp>
          <p:nvSpPr>
            <p:cNvPr id="22" name="Rectangle 21"/>
            <p:cNvSpPr>
              <a:spLocks noChangeArrowheads="1"/>
            </p:cNvSpPr>
            <p:nvPr/>
          </p:nvSpPr>
          <p:spPr bwMode="auto">
            <a:xfrm>
              <a:off x="4894262" y="4219575"/>
              <a:ext cx="50040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i="1">
                  <a:solidFill>
                    <a:sysClr val="windowText" lastClr="000000"/>
                  </a:solidFill>
                </a:rPr>
                <a:t>X</a:t>
              </a:r>
            </a:p>
          </p:txBody>
        </p:sp>
        <p:sp>
          <p:nvSpPr>
            <p:cNvPr id="23" name="Rectangle 22"/>
            <p:cNvSpPr>
              <a:spLocks noChangeArrowheads="1"/>
            </p:cNvSpPr>
            <p:nvPr/>
          </p:nvSpPr>
          <p:spPr bwMode="auto">
            <a:xfrm>
              <a:off x="3140076" y="4435475"/>
              <a:ext cx="3415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i="1" dirty="0" err="1">
                  <a:solidFill>
                    <a:sysClr val="windowText" lastClr="000000"/>
                  </a:solidFill>
                </a:rPr>
                <a:t>i</a:t>
              </a:r>
              <a:endParaRPr lang="en-US" altLang="x-none" sz="1600" b="1" i="1" dirty="0">
                <a:solidFill>
                  <a:sysClr val="windowText" lastClr="000000"/>
                </a:solidFill>
              </a:endParaRPr>
            </a:p>
          </p:txBody>
        </p:sp>
        <p:sp>
          <p:nvSpPr>
            <p:cNvPr id="24" name="Rectangle 23"/>
            <p:cNvSpPr>
              <a:spLocks noChangeArrowheads="1"/>
            </p:cNvSpPr>
            <p:nvPr/>
          </p:nvSpPr>
          <p:spPr bwMode="auto">
            <a:xfrm>
              <a:off x="5197475" y="4435475"/>
              <a:ext cx="3415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i="1" dirty="0" err="1">
                  <a:solidFill>
                    <a:sysClr val="windowText" lastClr="000000"/>
                  </a:solidFill>
                </a:rPr>
                <a:t>i</a:t>
              </a:r>
              <a:endParaRPr lang="en-US" altLang="x-none" sz="1600" b="1" i="1" dirty="0">
                <a:solidFill>
                  <a:sysClr val="windowText" lastClr="000000"/>
                </a:solidFill>
              </a:endParaRPr>
            </a:p>
          </p:txBody>
        </p:sp>
        <p:sp>
          <p:nvSpPr>
            <p:cNvPr id="25" name="Rectangle 24"/>
            <p:cNvSpPr>
              <a:spLocks noChangeArrowheads="1"/>
            </p:cNvSpPr>
            <p:nvPr/>
          </p:nvSpPr>
          <p:spPr bwMode="auto">
            <a:xfrm>
              <a:off x="5930900" y="4435475"/>
              <a:ext cx="3415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i="1">
                  <a:solidFill>
                    <a:sysClr val="windowText" lastClr="000000"/>
                  </a:solidFill>
                </a:rPr>
                <a:t>i</a:t>
              </a:r>
            </a:p>
          </p:txBody>
        </p:sp>
        <p:sp>
          <p:nvSpPr>
            <p:cNvPr id="26" name="Rectangle 25"/>
            <p:cNvSpPr>
              <a:spLocks noChangeArrowheads="1"/>
            </p:cNvSpPr>
            <p:nvPr/>
          </p:nvSpPr>
          <p:spPr bwMode="auto">
            <a:xfrm>
              <a:off x="3376613"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27" name="Rectangle 26"/>
            <p:cNvSpPr>
              <a:spLocks noChangeArrowheads="1"/>
            </p:cNvSpPr>
            <p:nvPr/>
          </p:nvSpPr>
          <p:spPr bwMode="auto">
            <a:xfrm>
              <a:off x="4219576"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28" name="Rectangle 27"/>
            <p:cNvSpPr>
              <a:spLocks noChangeArrowheads="1"/>
            </p:cNvSpPr>
            <p:nvPr/>
          </p:nvSpPr>
          <p:spPr bwMode="auto">
            <a:xfrm>
              <a:off x="5413374"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dirty="0">
                  <a:solidFill>
                    <a:sysClr val="windowText" lastClr="000000"/>
                  </a:solidFill>
                  <a:latin typeface="Symbol" charset="2"/>
                </a:rPr>
                <a:t></a:t>
              </a:r>
            </a:p>
          </p:txBody>
        </p:sp>
        <p:sp>
          <p:nvSpPr>
            <p:cNvPr id="29" name="Rectangle 28"/>
            <p:cNvSpPr>
              <a:spLocks noChangeArrowheads="1"/>
            </p:cNvSpPr>
            <p:nvPr/>
          </p:nvSpPr>
          <p:spPr bwMode="auto">
            <a:xfrm>
              <a:off x="3694113"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dirty="0">
                  <a:solidFill>
                    <a:sysClr val="windowText" lastClr="000000"/>
                  </a:solidFill>
                  <a:latin typeface="Symbol" charset="2"/>
                </a:rPr>
                <a:t></a:t>
              </a:r>
            </a:p>
          </p:txBody>
        </p:sp>
        <p:sp>
          <p:nvSpPr>
            <p:cNvPr id="30" name="Rectangle 29"/>
            <p:cNvSpPr>
              <a:spLocks noChangeArrowheads="1"/>
            </p:cNvSpPr>
            <p:nvPr/>
          </p:nvSpPr>
          <p:spPr bwMode="auto">
            <a:xfrm>
              <a:off x="4518025"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31" name="Rectangle 30"/>
            <p:cNvSpPr>
              <a:spLocks noChangeArrowheads="1"/>
            </p:cNvSpPr>
            <p:nvPr/>
          </p:nvSpPr>
          <p:spPr bwMode="auto">
            <a:xfrm>
              <a:off x="5729288" y="4219575"/>
              <a:ext cx="4003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32" name="Rectangle 31"/>
            <p:cNvSpPr>
              <a:spLocks noChangeArrowheads="1"/>
            </p:cNvSpPr>
            <p:nvPr/>
          </p:nvSpPr>
          <p:spPr bwMode="auto">
            <a:xfrm>
              <a:off x="3932238" y="4435475"/>
              <a:ext cx="38727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a:solidFill>
                    <a:sysClr val="windowText" lastClr="000000"/>
                  </a:solidFill>
                </a:rPr>
                <a:t>0</a:t>
              </a:r>
            </a:p>
          </p:txBody>
        </p:sp>
        <p:sp>
          <p:nvSpPr>
            <p:cNvPr id="33" name="Rectangle 32"/>
            <p:cNvSpPr>
              <a:spLocks noChangeArrowheads="1"/>
            </p:cNvSpPr>
            <p:nvPr/>
          </p:nvSpPr>
          <p:spPr bwMode="auto">
            <a:xfrm>
              <a:off x="4738689" y="4435475"/>
              <a:ext cx="38727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a:solidFill>
                    <a:sysClr val="windowText" lastClr="000000"/>
                  </a:solidFill>
                </a:rPr>
                <a:t>1</a:t>
              </a:r>
            </a:p>
          </p:txBody>
        </p:sp>
      </p:grpSp>
      <p:grpSp>
        <p:nvGrpSpPr>
          <p:cNvPr id="34" name="Group 33"/>
          <p:cNvGrpSpPr/>
          <p:nvPr/>
        </p:nvGrpSpPr>
        <p:grpSpPr>
          <a:xfrm>
            <a:off x="6858549" y="5462752"/>
            <a:ext cx="2483365" cy="551889"/>
            <a:chOff x="2901950" y="4219575"/>
            <a:chExt cx="3370531" cy="551889"/>
          </a:xfrm>
        </p:grpSpPr>
        <p:sp>
          <p:nvSpPr>
            <p:cNvPr id="35" name="Rectangle 34"/>
            <p:cNvSpPr>
              <a:spLocks noChangeArrowheads="1"/>
            </p:cNvSpPr>
            <p:nvPr/>
          </p:nvSpPr>
          <p:spPr bwMode="auto">
            <a:xfrm>
              <a:off x="2901950" y="4219575"/>
              <a:ext cx="46124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i="1" dirty="0">
                  <a:solidFill>
                    <a:sysClr val="windowText" lastClr="000000"/>
                  </a:solidFill>
                </a:rPr>
                <a:t>Y</a:t>
              </a:r>
            </a:p>
          </p:txBody>
        </p:sp>
        <p:sp>
          <p:nvSpPr>
            <p:cNvPr id="36" name="Rectangle 35"/>
            <p:cNvSpPr>
              <a:spLocks noChangeArrowheads="1"/>
            </p:cNvSpPr>
            <p:nvPr/>
          </p:nvSpPr>
          <p:spPr bwMode="auto">
            <a:xfrm>
              <a:off x="4894262" y="4219575"/>
              <a:ext cx="50040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i="1">
                  <a:solidFill>
                    <a:sysClr val="windowText" lastClr="000000"/>
                  </a:solidFill>
                </a:rPr>
                <a:t>X</a:t>
              </a:r>
            </a:p>
          </p:txBody>
        </p:sp>
        <p:sp>
          <p:nvSpPr>
            <p:cNvPr id="37" name="Rectangle 36"/>
            <p:cNvSpPr>
              <a:spLocks noChangeArrowheads="1"/>
            </p:cNvSpPr>
            <p:nvPr/>
          </p:nvSpPr>
          <p:spPr bwMode="auto">
            <a:xfrm>
              <a:off x="3140076" y="4435475"/>
              <a:ext cx="3415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i="1" dirty="0" err="1">
                  <a:solidFill>
                    <a:sysClr val="windowText" lastClr="000000"/>
                  </a:solidFill>
                </a:rPr>
                <a:t>i</a:t>
              </a:r>
              <a:endParaRPr lang="en-US" altLang="x-none" sz="1600" b="1" i="1" dirty="0">
                <a:solidFill>
                  <a:sysClr val="windowText" lastClr="000000"/>
                </a:solidFill>
              </a:endParaRPr>
            </a:p>
          </p:txBody>
        </p:sp>
        <p:sp>
          <p:nvSpPr>
            <p:cNvPr id="38" name="Rectangle 37"/>
            <p:cNvSpPr>
              <a:spLocks noChangeArrowheads="1"/>
            </p:cNvSpPr>
            <p:nvPr/>
          </p:nvSpPr>
          <p:spPr bwMode="auto">
            <a:xfrm>
              <a:off x="5197475" y="4435475"/>
              <a:ext cx="3415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i="1" dirty="0" err="1">
                  <a:solidFill>
                    <a:sysClr val="windowText" lastClr="000000"/>
                  </a:solidFill>
                </a:rPr>
                <a:t>i</a:t>
              </a:r>
              <a:endParaRPr lang="en-US" altLang="x-none" sz="1600" b="1" i="1" dirty="0">
                <a:solidFill>
                  <a:sysClr val="windowText" lastClr="000000"/>
                </a:solidFill>
              </a:endParaRPr>
            </a:p>
          </p:txBody>
        </p:sp>
        <p:sp>
          <p:nvSpPr>
            <p:cNvPr id="39" name="Rectangle 38"/>
            <p:cNvSpPr>
              <a:spLocks noChangeArrowheads="1"/>
            </p:cNvSpPr>
            <p:nvPr/>
          </p:nvSpPr>
          <p:spPr bwMode="auto">
            <a:xfrm>
              <a:off x="5930900" y="4435475"/>
              <a:ext cx="3415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i="1">
                  <a:solidFill>
                    <a:sysClr val="windowText" lastClr="000000"/>
                  </a:solidFill>
                </a:rPr>
                <a:t>i</a:t>
              </a:r>
            </a:p>
          </p:txBody>
        </p:sp>
        <p:sp>
          <p:nvSpPr>
            <p:cNvPr id="40" name="Rectangle 39"/>
            <p:cNvSpPr>
              <a:spLocks noChangeArrowheads="1"/>
            </p:cNvSpPr>
            <p:nvPr/>
          </p:nvSpPr>
          <p:spPr bwMode="auto">
            <a:xfrm>
              <a:off x="3376613"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41" name="Rectangle 40"/>
            <p:cNvSpPr>
              <a:spLocks noChangeArrowheads="1"/>
            </p:cNvSpPr>
            <p:nvPr/>
          </p:nvSpPr>
          <p:spPr bwMode="auto">
            <a:xfrm>
              <a:off x="4219576"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42" name="Rectangle 41"/>
            <p:cNvSpPr>
              <a:spLocks noChangeArrowheads="1"/>
            </p:cNvSpPr>
            <p:nvPr/>
          </p:nvSpPr>
          <p:spPr bwMode="auto">
            <a:xfrm>
              <a:off x="5413374"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43" name="Rectangle 42"/>
            <p:cNvSpPr>
              <a:spLocks noChangeArrowheads="1"/>
            </p:cNvSpPr>
            <p:nvPr/>
          </p:nvSpPr>
          <p:spPr bwMode="auto">
            <a:xfrm>
              <a:off x="3694113"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dirty="0">
                  <a:solidFill>
                    <a:sysClr val="windowText" lastClr="000000"/>
                  </a:solidFill>
                  <a:latin typeface="Symbol" charset="2"/>
                </a:rPr>
                <a:t></a:t>
              </a:r>
            </a:p>
          </p:txBody>
        </p:sp>
        <p:sp>
          <p:nvSpPr>
            <p:cNvPr id="44" name="Rectangle 43"/>
            <p:cNvSpPr>
              <a:spLocks noChangeArrowheads="1"/>
            </p:cNvSpPr>
            <p:nvPr/>
          </p:nvSpPr>
          <p:spPr bwMode="auto">
            <a:xfrm>
              <a:off x="4518025"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45" name="Rectangle 44"/>
            <p:cNvSpPr>
              <a:spLocks noChangeArrowheads="1"/>
            </p:cNvSpPr>
            <p:nvPr/>
          </p:nvSpPr>
          <p:spPr bwMode="auto">
            <a:xfrm>
              <a:off x="5729288" y="4219575"/>
              <a:ext cx="4003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46" name="Rectangle 45"/>
            <p:cNvSpPr>
              <a:spLocks noChangeArrowheads="1"/>
            </p:cNvSpPr>
            <p:nvPr/>
          </p:nvSpPr>
          <p:spPr bwMode="auto">
            <a:xfrm>
              <a:off x="3932238" y="4435475"/>
              <a:ext cx="38727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a:solidFill>
                    <a:sysClr val="windowText" lastClr="000000"/>
                  </a:solidFill>
                </a:rPr>
                <a:t>0</a:t>
              </a:r>
            </a:p>
          </p:txBody>
        </p:sp>
        <p:sp>
          <p:nvSpPr>
            <p:cNvPr id="47" name="Rectangle 46"/>
            <p:cNvSpPr>
              <a:spLocks noChangeArrowheads="1"/>
            </p:cNvSpPr>
            <p:nvPr/>
          </p:nvSpPr>
          <p:spPr bwMode="auto">
            <a:xfrm>
              <a:off x="4738689" y="4435475"/>
              <a:ext cx="38727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dirty="0">
                  <a:solidFill>
                    <a:sysClr val="windowText" lastClr="000000"/>
                  </a:solidFill>
                </a:rPr>
                <a:t>1</a:t>
              </a:r>
            </a:p>
          </p:txBody>
        </p:sp>
      </p:grpSp>
    </p:spTree>
    <p:extLst>
      <p:ext uri="{BB962C8B-B14F-4D97-AF65-F5344CB8AC3E}">
        <p14:creationId xmlns:p14="http://schemas.microsoft.com/office/powerpoint/2010/main" val="342689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Pooling analyses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a:solidFill>
                      <a:srgbClr val="215C4E"/>
                    </a:solidFill>
                  </a:rPr>
                  <a:t>Pooled Slope Estimate</a:t>
                </a:r>
                <a:r>
                  <a:rPr lang="en-US" dirty="0"/>
                  <a:t> is the average of the N imputed estimates.</a:t>
                </a:r>
              </a:p>
              <a:p>
                <a:r>
                  <a:rPr lang="en-US" dirty="0"/>
                  <a:t>Our example, </a:t>
                </a:r>
                <a:r>
                  <a:rPr lang="el-GR" dirty="0"/>
                  <a:t>β</a:t>
                </a:r>
                <a:r>
                  <a:rPr lang="en-US" baseline="-25000" dirty="0"/>
                  <a:t>1p</a:t>
                </a:r>
                <a:r>
                  <a:rPr lang="en-US" dirty="0"/>
                  <a:t> = </a:t>
                </a:r>
                <a14:m>
                  <m:oMath xmlns:m="http://schemas.openxmlformats.org/officeDocument/2006/math">
                    <m:f>
                      <m:fPr>
                        <m:ctrlPr>
                          <a:rPr lang="el-GR" i="1" dirty="0" smtClean="0">
                            <a:latin typeface="Cambria Math" panose="02040503050406030204" pitchFamily="18" charset="0"/>
                          </a:rPr>
                        </m:ctrlPr>
                      </m:fPr>
                      <m:num>
                        <m:r>
                          <m:rPr>
                            <m:sty m:val="p"/>
                          </m:rPr>
                          <a:rPr lang="el-GR" dirty="0" smtClean="0">
                            <a:latin typeface="Cambria Math" charset="0"/>
                          </a:rPr>
                          <m:t>β</m:t>
                        </m:r>
                        <m:r>
                          <a:rPr lang="en-US" dirty="0" smtClean="0">
                            <a:latin typeface="Cambria Math" charset="0"/>
                          </a:rPr>
                          <m:t>11+</m:t>
                        </m:r>
                        <m:r>
                          <m:rPr>
                            <m:sty m:val="p"/>
                          </m:rPr>
                          <a:rPr lang="el-GR" dirty="0" smtClean="0">
                            <a:latin typeface="Cambria Math" charset="0"/>
                          </a:rPr>
                          <m:t>β</m:t>
                        </m:r>
                        <m:r>
                          <a:rPr lang="en-US" dirty="0" smtClean="0">
                            <a:latin typeface="Cambria Math" charset="0"/>
                          </a:rPr>
                          <m:t>12</m:t>
                        </m:r>
                      </m:num>
                      <m:den>
                        <m:r>
                          <a:rPr lang="en-US" dirty="0" smtClean="0">
                            <a:latin typeface="Cambria Math" charset="0"/>
                          </a:rPr>
                          <m:t>2</m:t>
                        </m:r>
                      </m:den>
                    </m:f>
                  </m:oMath>
                </a14:m>
                <a:r>
                  <a:rPr lang="en-US" dirty="0"/>
                  <a:t> = (4.932-.8245) x 0.5 = 2.0538</a:t>
                </a:r>
              </a:p>
              <a:p>
                <a:endParaRPr lang="en-US" dirty="0"/>
              </a:p>
              <a:p>
                <a:r>
                  <a:rPr lang="en-US" dirty="0"/>
                  <a:t>The pooled slope </a:t>
                </a:r>
                <a:r>
                  <a:rPr lang="en-US" b="1" dirty="0">
                    <a:solidFill>
                      <a:srgbClr val="215C4E"/>
                    </a:solidFill>
                  </a:rPr>
                  <a:t>variance</a:t>
                </a:r>
                <a:r>
                  <a:rPr lang="en-US" dirty="0"/>
                  <a:t> is given by: </a:t>
                </a:r>
              </a:p>
              <a:p>
                <a:pPr lvl="1"/>
                <a14:m>
                  <m:oMath xmlns:m="http://schemas.openxmlformats.org/officeDocument/2006/math">
                    <m:r>
                      <a:rPr lang="en-US" smtClean="0">
                        <a:latin typeface="Cambria Math" charset="0"/>
                      </a:rPr>
                      <m:t>𝑠</m:t>
                    </m:r>
                    <m:r>
                      <a:rPr lang="en-US" smtClean="0">
                        <a:latin typeface="Cambria Math" charset="0"/>
                      </a:rPr>
                      <m:t>= </m:t>
                    </m:r>
                    <m:f>
                      <m:fPr>
                        <m:ctrlPr>
                          <a:rPr lang="en-US" i="1" smtClean="0">
                            <a:latin typeface="Cambria Math" panose="02040503050406030204" pitchFamily="18" charset="0"/>
                          </a:rPr>
                        </m:ctrlPr>
                      </m:fPr>
                      <m:num>
                        <m:nary>
                          <m:naryPr>
                            <m:chr m:val="∑"/>
                            <m:subHide m:val="on"/>
                            <m:supHide m:val="on"/>
                            <m:ctrlPr>
                              <a:rPr lang="en-US" i="1" smtClean="0">
                                <a:latin typeface="Cambria Math" panose="02040503050406030204" pitchFamily="18" charset="0"/>
                              </a:rPr>
                            </m:ctrlPr>
                          </m:naryPr>
                          <m:sub/>
                          <m:sup/>
                          <m:e>
                            <m:r>
                              <a:rPr lang="en-US" smtClean="0">
                                <a:latin typeface="Cambria Math" charset="0"/>
                              </a:rPr>
                              <m:t>𝑍𝑖</m:t>
                            </m:r>
                          </m:e>
                        </m:nary>
                      </m:num>
                      <m:den>
                        <m:r>
                          <a:rPr lang="en-US" b="0" i="1" smtClean="0">
                            <a:latin typeface="Cambria Math" panose="02040503050406030204" pitchFamily="18" charset="0"/>
                          </a:rPr>
                          <m:t>𝑁</m:t>
                        </m:r>
                      </m:den>
                    </m:f>
                    <m:r>
                      <a:rPr lang="en-US" smtClean="0">
                        <a:latin typeface="Cambria Math" charset="0"/>
                      </a:rPr>
                      <m:t>+(1+ </m:t>
                    </m:r>
                    <m:f>
                      <m:fPr>
                        <m:ctrlPr>
                          <a:rPr lang="en-US" i="1" smtClean="0">
                            <a:latin typeface="Cambria Math" panose="02040503050406030204" pitchFamily="18" charset="0"/>
                          </a:rPr>
                        </m:ctrlPr>
                      </m:fPr>
                      <m:num>
                        <m:r>
                          <a:rPr lang="en-US" smtClean="0">
                            <a:latin typeface="Cambria Math" charset="0"/>
                          </a:rPr>
                          <m:t>1</m:t>
                        </m:r>
                      </m:num>
                      <m:den>
                        <m:r>
                          <a:rPr lang="en-US" b="0" i="1" smtClean="0">
                            <a:latin typeface="Cambria Math" panose="02040503050406030204" pitchFamily="18" charset="0"/>
                          </a:rPr>
                          <m:t>𝑁</m:t>
                        </m:r>
                      </m:den>
                    </m:f>
                  </m:oMath>
                </a14:m>
                <a:r>
                  <a:rPr lang="en-US" dirty="0"/>
                  <a:t>) x </a:t>
                </a:r>
                <a14:m>
                  <m:oMath xmlns:m="http://schemas.openxmlformats.org/officeDocument/2006/math">
                    <m:f>
                      <m:fPr>
                        <m:ctrlPr>
                          <a:rPr lang="en-US" i="1" dirty="0" smtClean="0">
                            <a:latin typeface="Cambria Math" panose="02040503050406030204" pitchFamily="18" charset="0"/>
                          </a:rPr>
                        </m:ctrlPr>
                      </m:fPr>
                      <m:num>
                        <m:r>
                          <a:rPr lang="en-US" dirty="0" smtClean="0">
                            <a:latin typeface="Cambria Math" charset="0"/>
                          </a:rPr>
                          <m:t>1</m:t>
                        </m:r>
                      </m:num>
                      <m:den>
                        <m:r>
                          <m:rPr>
                            <m:sty m:val="p"/>
                          </m:rPr>
                          <a:rPr lang="en-US" b="0" i="0" dirty="0" smtClean="0">
                            <a:latin typeface="Cambria Math" panose="02040503050406030204" pitchFamily="18" charset="0"/>
                          </a:rPr>
                          <m:t>N</m:t>
                        </m:r>
                        <m:r>
                          <a:rPr lang="en-US" dirty="0" smtClean="0">
                            <a:latin typeface="Cambria Math" charset="0"/>
                          </a:rPr>
                          <m:t>−1</m:t>
                        </m:r>
                      </m:den>
                    </m:f>
                    <m:r>
                      <a:rPr lang="en-US" dirty="0" smtClean="0">
                        <a:latin typeface="Cambria Math" charset="0"/>
                      </a:rPr>
                      <m:t>∗</m:t>
                    </m:r>
                    <m:nary>
                      <m:naryPr>
                        <m:chr m:val="∑"/>
                        <m:subHide m:val="on"/>
                        <m:supHide m:val="on"/>
                        <m:ctrlPr>
                          <a:rPr lang="en-US" i="1" dirty="0" smtClean="0">
                            <a:latin typeface="Cambria Math" panose="02040503050406030204" pitchFamily="18" charset="0"/>
                          </a:rPr>
                        </m:ctrlPr>
                      </m:naryPr>
                      <m:sub/>
                      <m:sup/>
                      <m:e>
                        <m:r>
                          <a:rPr lang="en-US" dirty="0" smtClean="0">
                            <a:latin typeface="Cambria Math" charset="0"/>
                          </a:rPr>
                          <m:t>(</m:t>
                        </m:r>
                        <m:r>
                          <a:rPr lang="el-GR" dirty="0">
                            <a:latin typeface="Cambria Math" charset="0"/>
                          </a:rPr>
                          <m:t>𝛽</m:t>
                        </m:r>
                        <m:r>
                          <a:rPr lang="en-US" dirty="0">
                            <a:latin typeface="Cambria Math" charset="0"/>
                          </a:rPr>
                          <m:t>1</m:t>
                        </m:r>
                        <m:r>
                          <a:rPr lang="en-US" dirty="0" smtClean="0">
                            <a:latin typeface="Cambria Math" charset="0"/>
                          </a:rPr>
                          <m:t>𝑖</m:t>
                        </m:r>
                        <m:r>
                          <a:rPr lang="en-US" dirty="0" smtClean="0">
                            <a:latin typeface="Cambria Math" charset="0"/>
                          </a:rPr>
                          <m:t> </m:t>
                        </m:r>
                      </m:e>
                    </m:nary>
                    <m:r>
                      <a:rPr lang="en-US" dirty="0" smtClean="0">
                        <a:latin typeface="Cambria Math" charset="0"/>
                      </a:rPr>
                      <m:t>−</m:t>
                    </m:r>
                  </m:oMath>
                </a14:m>
                <a:r>
                  <a:rPr lang="el-GR" dirty="0"/>
                  <a:t> β</a:t>
                </a:r>
                <a:r>
                  <a:rPr lang="en-US" baseline="-25000" dirty="0"/>
                  <a:t>1p</a:t>
                </a:r>
                <a:r>
                  <a:rPr lang="en-US" dirty="0"/>
                  <a:t> )</a:t>
                </a:r>
                <a:r>
                  <a:rPr lang="en-US" baseline="30000" dirty="0"/>
                  <a:t>2</a:t>
                </a:r>
              </a:p>
              <a:p>
                <a:endParaRPr lang="en-US" dirty="0"/>
              </a:p>
              <a:p>
                <a:r>
                  <a:rPr lang="en-US" dirty="0"/>
                  <a:t>Where Z</a:t>
                </a:r>
                <a:r>
                  <a:rPr lang="en-US" baseline="-25000" dirty="0"/>
                  <a:t>i</a:t>
                </a:r>
                <a:r>
                  <a:rPr lang="en-US" dirty="0"/>
                  <a:t> is the standard error of the imputed slopes.</a:t>
                </a:r>
              </a:p>
              <a:p>
                <a:endParaRPr lang="en-US" dirty="0"/>
              </a:p>
              <a:p>
                <a:r>
                  <a:rPr lang="en-US" dirty="0"/>
                  <a:t>Our example: (4.287 + 6.1845)/2 + (3/2)*(16.569) = 30.08925</a:t>
                </a:r>
              </a:p>
              <a:p>
                <a:endParaRPr lang="en-US" dirty="0">
                  <a:solidFill>
                    <a:schemeClr val="tx2"/>
                  </a:solidFill>
                </a:endParaRPr>
              </a:p>
              <a:p>
                <a:r>
                  <a:rPr lang="en-US" b="1" dirty="0">
                    <a:solidFill>
                      <a:srgbClr val="215C4E"/>
                    </a:solidFill>
                  </a:rPr>
                  <a:t>Standard Error:</a:t>
                </a:r>
                <a:r>
                  <a:rPr lang="en-US" dirty="0"/>
                  <a:t> take the square root, and we get 5.485.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624" t="-2639" b="-3812"/>
                </a:stretch>
              </a:blipFill>
            </p:spPr>
            <p:txBody>
              <a:bodyPr/>
              <a:lstStyle/>
              <a:p>
                <a:r>
                  <a:rPr lang="en-US">
                    <a:noFill/>
                  </a:rPr>
                  <a:t> </a:t>
                </a:r>
              </a:p>
            </p:txBody>
          </p:sp>
        </mc:Fallback>
      </mc:AlternateContent>
    </p:spTree>
    <p:extLst>
      <p:ext uri="{BB962C8B-B14F-4D97-AF65-F5344CB8AC3E}">
        <p14:creationId xmlns:p14="http://schemas.microsoft.com/office/powerpoint/2010/main" val="45572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69494"/>
                <a:ext cx="10950971" cy="4556672"/>
              </a:xfrm>
            </p:spPr>
            <p:txBody>
              <a:bodyPr/>
              <a:lstStyle/>
              <a:p>
                <a:r>
                  <a:rPr lang="en-US" dirty="0"/>
                  <a:t>Comprehensive treatment: </a:t>
                </a:r>
                <a:r>
                  <a:rPr lang="en-US" dirty="0">
                    <a:hlinkClick r:id="rId3"/>
                  </a:rPr>
                  <a:t>http://www.bias-project.org.uk/Missing2012/Lectures.pdf</a:t>
                </a:r>
                <a:r>
                  <a:rPr lang="en-US" dirty="0"/>
                  <a:t> and </a:t>
                </a:r>
                <a:r>
                  <a:rPr lang="en-US" dirty="0">
                    <a:hlinkClick r:id="rId4"/>
                  </a:rPr>
                  <a:t>http://www.stat.columbia.edu/~gelman/arm/missing.pdf</a:t>
                </a:r>
                <a:r>
                  <a:rPr lang="en-US" dirty="0"/>
                  <a:t> and </a:t>
                </a:r>
                <a:r>
                  <a:rPr lang="en-US" dirty="0">
                    <a:hlinkClick r:id="rId5"/>
                  </a:rPr>
                  <a:t>https://www4.stat.ncsu.edu/~post/suchit/bayesian-methods-incomplete.pdf</a:t>
                </a:r>
                <a:endParaRPr lang="en-US" dirty="0"/>
              </a:p>
              <a:p>
                <a:endParaRPr lang="en-US" dirty="0"/>
              </a:p>
              <a:p>
                <a:r>
                  <a:rPr lang="en-US" dirty="0"/>
                  <a:t>Given events A, B; and P(A) &gt; 0 </a:t>
                </a:r>
                <a:r>
                  <a:rPr lang="mr-IN" dirty="0"/>
                  <a:t>…</a:t>
                </a:r>
                <a:endParaRPr lang="en-US" dirty="0"/>
              </a:p>
              <a:p>
                <a:r>
                  <a:rPr lang="en-US" dirty="0"/>
                  <a:t>Bayes’ Theorem:</a:t>
                </a:r>
              </a:p>
              <a:p>
                <a:pPr marL="0" indent="0">
                  <a:buNone/>
                </a:pPr>
                <a14:m>
                  <m:oMathPara xmlns:m="http://schemas.openxmlformats.org/officeDocument/2006/math">
                    <m:oMathParaPr>
                      <m:jc m:val="centerGroup"/>
                    </m:oMathParaPr>
                    <m:oMath xmlns:m="http://schemas.openxmlformats.org/officeDocument/2006/math">
                      <m:r>
                        <a:rPr lang="en-US">
                          <a:latin typeface="Cambria Math" charset="0"/>
                        </a:rPr>
                        <m:t>𝑃</m:t>
                      </m:r>
                      <m:d>
                        <m:dPr>
                          <m:ctrlPr>
                            <a:rPr lang="en-US" i="1">
                              <a:latin typeface="Cambria Math" panose="02040503050406030204" pitchFamily="18" charset="0"/>
                            </a:rPr>
                          </m:ctrlPr>
                        </m:dPr>
                        <m:e>
                          <m:r>
                            <a:rPr lang="en-US">
                              <a:latin typeface="Cambria Math" charset="0"/>
                            </a:rPr>
                            <m:t>𝐵</m:t>
                          </m:r>
                        </m:e>
                        <m:e>
                          <m:r>
                            <a:rPr lang="en-US">
                              <a:latin typeface="Cambria Math" charset="0"/>
                            </a:rPr>
                            <m:t>𝐴</m:t>
                          </m:r>
                        </m:e>
                      </m:d>
                      <m:r>
                        <a:rPr lang="en-US">
                          <a:latin typeface="Cambria Math" charset="0"/>
                        </a:rPr>
                        <m:t>=</m:t>
                      </m:r>
                      <m:f>
                        <m:fPr>
                          <m:ctrlPr>
                            <a:rPr lang="en-US" i="1">
                              <a:latin typeface="Cambria Math" panose="02040503050406030204" pitchFamily="18" charset="0"/>
                            </a:rPr>
                          </m:ctrlPr>
                        </m:fPr>
                        <m:num>
                          <m:r>
                            <a:rPr lang="en-US">
                              <a:latin typeface="Cambria Math" charset="0"/>
                            </a:rPr>
                            <m:t>𝑃</m:t>
                          </m:r>
                          <m:r>
                            <a:rPr lang="en-US">
                              <a:latin typeface="Cambria Math" charset="0"/>
                            </a:rPr>
                            <m:t>(</m:t>
                          </m:r>
                          <m:r>
                            <a:rPr lang="en-US">
                              <a:latin typeface="Cambria Math" charset="0"/>
                            </a:rPr>
                            <m:t>𝐴</m:t>
                          </m:r>
                          <m:r>
                            <a:rPr lang="en-US">
                              <a:latin typeface="Cambria Math" charset="0"/>
                            </a:rPr>
                            <m:t>|</m:t>
                          </m:r>
                          <m:r>
                            <a:rPr lang="en-US">
                              <a:latin typeface="Cambria Math" charset="0"/>
                            </a:rPr>
                            <m:t>𝐵</m:t>
                          </m:r>
                          <m:r>
                            <a:rPr lang="en-US">
                              <a:latin typeface="Cambria Math" charset="0"/>
                            </a:rPr>
                            <m:t>)∗</m:t>
                          </m:r>
                          <m:r>
                            <a:rPr lang="en-US">
                              <a:latin typeface="Cambria Math" charset="0"/>
                            </a:rPr>
                            <m:t>𝑃</m:t>
                          </m:r>
                          <m:r>
                            <a:rPr lang="en-US">
                              <a:latin typeface="Cambria Math" charset="0"/>
                            </a:rPr>
                            <m:t>(</m:t>
                          </m:r>
                          <m:r>
                            <a:rPr lang="en-US">
                              <a:latin typeface="Cambria Math" charset="0"/>
                            </a:rPr>
                            <m:t>𝐵</m:t>
                          </m:r>
                          <m:r>
                            <a:rPr lang="en-US">
                              <a:latin typeface="Cambria Math" charset="0"/>
                            </a:rPr>
                            <m:t>)</m:t>
                          </m:r>
                        </m:num>
                        <m:den>
                          <m:r>
                            <a:rPr lang="en-US">
                              <a:latin typeface="Cambria Math" charset="0"/>
                            </a:rPr>
                            <m:t>𝑃</m:t>
                          </m:r>
                          <m:r>
                            <a:rPr lang="en-US">
                              <a:latin typeface="Cambria Math" charset="0"/>
                            </a:rPr>
                            <m:t>(</m:t>
                          </m:r>
                          <m:r>
                            <a:rPr lang="en-US">
                              <a:latin typeface="Cambria Math" charset="0"/>
                            </a:rPr>
                            <m:t>𝐴</m:t>
                          </m:r>
                          <m:r>
                            <a:rPr lang="en-US">
                              <a:latin typeface="Cambria Math" charset="0"/>
                            </a:rPr>
                            <m:t>)</m:t>
                          </m:r>
                        </m:den>
                      </m:f>
                    </m:oMath>
                  </m:oMathPara>
                </a14:m>
                <a:endParaRPr lang="en-US" dirty="0"/>
              </a:p>
              <a:p>
                <a:r>
                  <a:rPr lang="en-US" dirty="0"/>
                  <a:t>In our case:</a:t>
                </a:r>
              </a:p>
              <a:p>
                <a:pPr marL="0" indent="0">
                  <a:buNone/>
                </a:pPr>
                <a14:m>
                  <m:oMathPara xmlns:m="http://schemas.openxmlformats.org/officeDocument/2006/math">
                    <m:oMathParaPr>
                      <m:jc m:val="centerGroup"/>
                    </m:oMathParaPr>
                    <m:oMath xmlns:m="http://schemas.openxmlformats.org/officeDocument/2006/math">
                      <m:r>
                        <a:rPr lang="en-US" sz="4000" smtClean="0">
                          <a:solidFill>
                            <a:schemeClr val="accent5"/>
                          </a:solidFill>
                          <a:latin typeface="Cambria Math" charset="0"/>
                        </a:rPr>
                        <m:t>𝑃</m:t>
                      </m:r>
                      <m:d>
                        <m:dPr>
                          <m:ctrlPr>
                            <a:rPr lang="en-US" sz="4000" i="1">
                              <a:solidFill>
                                <a:schemeClr val="accent5"/>
                              </a:solidFill>
                              <a:latin typeface="Cambria Math" panose="02040503050406030204" pitchFamily="18" charset="0"/>
                            </a:rPr>
                          </m:ctrlPr>
                        </m:dPr>
                        <m:e>
                          <m:r>
                            <a:rPr lang="en-US" sz="4000" b="1" i="0" smtClean="0">
                              <a:solidFill>
                                <a:schemeClr val="accent5"/>
                              </a:solidFill>
                              <a:latin typeface="Cambria Math" charset="0"/>
                            </a:rPr>
                            <m:t>𝐇</m:t>
                          </m:r>
                        </m:e>
                        <m:e>
                          <m:r>
                            <a:rPr lang="en-US" sz="4000" b="1" i="0" smtClean="0">
                              <a:solidFill>
                                <a:schemeClr val="accent5"/>
                              </a:solidFill>
                              <a:latin typeface="Cambria Math" charset="0"/>
                            </a:rPr>
                            <m:t>𝐄</m:t>
                          </m:r>
                        </m:e>
                      </m:d>
                      <m:r>
                        <a:rPr lang="en-US" sz="4000">
                          <a:latin typeface="Cambria Math" charset="0"/>
                        </a:rPr>
                        <m:t>=</m:t>
                      </m:r>
                      <m:f>
                        <m:fPr>
                          <m:ctrlPr>
                            <a:rPr lang="en-US" sz="4000" i="1">
                              <a:latin typeface="Cambria Math" panose="02040503050406030204" pitchFamily="18" charset="0"/>
                            </a:rPr>
                          </m:ctrlPr>
                        </m:fPr>
                        <m:num>
                          <m:r>
                            <a:rPr lang="en-US" sz="4000" smtClean="0">
                              <a:solidFill>
                                <a:schemeClr val="accent1"/>
                              </a:solidFill>
                              <a:latin typeface="Cambria Math" charset="0"/>
                            </a:rPr>
                            <m:t>𝑃</m:t>
                          </m:r>
                          <m:r>
                            <a:rPr lang="en-US" sz="4000" smtClean="0">
                              <a:solidFill>
                                <a:schemeClr val="accent1"/>
                              </a:solidFill>
                              <a:latin typeface="Cambria Math" charset="0"/>
                            </a:rPr>
                            <m:t>(</m:t>
                          </m:r>
                          <m:r>
                            <a:rPr lang="en-US" sz="4000" b="1" i="0" smtClean="0">
                              <a:solidFill>
                                <a:schemeClr val="accent1"/>
                              </a:solidFill>
                              <a:latin typeface="Cambria Math" charset="0"/>
                            </a:rPr>
                            <m:t>𝐄</m:t>
                          </m:r>
                          <m:r>
                            <a:rPr lang="en-US" sz="4000">
                              <a:solidFill>
                                <a:schemeClr val="accent1"/>
                              </a:solidFill>
                              <a:latin typeface="Cambria Math" charset="0"/>
                            </a:rPr>
                            <m:t>|</m:t>
                          </m:r>
                          <m:r>
                            <a:rPr lang="en-US" sz="4000" b="1" i="0" smtClean="0">
                              <a:solidFill>
                                <a:schemeClr val="accent1"/>
                              </a:solidFill>
                              <a:latin typeface="Cambria Math" charset="0"/>
                            </a:rPr>
                            <m:t>𝐇</m:t>
                          </m:r>
                          <m:r>
                            <a:rPr lang="en-US" sz="4000">
                              <a:solidFill>
                                <a:schemeClr val="accent1"/>
                              </a:solidFill>
                              <a:latin typeface="Cambria Math" charset="0"/>
                            </a:rPr>
                            <m:t>)</m:t>
                          </m:r>
                          <m:r>
                            <a:rPr lang="en-US" sz="4000">
                              <a:latin typeface="Cambria Math" charset="0"/>
                            </a:rPr>
                            <m:t>∗</m:t>
                          </m:r>
                          <m:r>
                            <a:rPr lang="en-US" sz="4000" smtClean="0">
                              <a:solidFill>
                                <a:schemeClr val="tx2"/>
                              </a:solidFill>
                              <a:latin typeface="Cambria Math" charset="0"/>
                            </a:rPr>
                            <m:t>𝑃</m:t>
                          </m:r>
                          <m:r>
                            <a:rPr lang="en-US" sz="4000" smtClean="0">
                              <a:solidFill>
                                <a:schemeClr val="tx2"/>
                              </a:solidFill>
                              <a:latin typeface="Cambria Math" charset="0"/>
                            </a:rPr>
                            <m:t>(</m:t>
                          </m:r>
                          <m:r>
                            <a:rPr lang="en-US" sz="4000" b="1" i="0" smtClean="0">
                              <a:solidFill>
                                <a:schemeClr val="tx2"/>
                              </a:solidFill>
                              <a:latin typeface="Cambria Math" charset="0"/>
                            </a:rPr>
                            <m:t>𝐇</m:t>
                          </m:r>
                          <m:r>
                            <a:rPr lang="en-US" sz="4000">
                              <a:solidFill>
                                <a:schemeClr val="tx2"/>
                              </a:solidFill>
                              <a:latin typeface="Cambria Math" charset="0"/>
                            </a:rPr>
                            <m:t>)</m:t>
                          </m:r>
                        </m:num>
                        <m:den>
                          <m:r>
                            <a:rPr lang="en-US" sz="4000" smtClean="0">
                              <a:solidFill>
                                <a:schemeClr val="accent3"/>
                              </a:solidFill>
                              <a:latin typeface="Cambria Math" charset="0"/>
                            </a:rPr>
                            <m:t>𝑃</m:t>
                          </m:r>
                          <m:r>
                            <a:rPr lang="en-US" sz="4000" smtClean="0">
                              <a:solidFill>
                                <a:schemeClr val="accent3"/>
                              </a:solidFill>
                              <a:latin typeface="Cambria Math" charset="0"/>
                            </a:rPr>
                            <m:t>(</m:t>
                          </m:r>
                          <m:r>
                            <a:rPr lang="en-US" sz="4000" b="1" i="0" smtClean="0">
                              <a:solidFill>
                                <a:schemeClr val="accent3"/>
                              </a:solidFill>
                              <a:latin typeface="Cambria Math" charset="0"/>
                            </a:rPr>
                            <m:t>𝐄</m:t>
                          </m:r>
                          <m:r>
                            <a:rPr lang="en-US" sz="4000">
                              <a:solidFill>
                                <a:schemeClr val="accent3"/>
                              </a:solidFill>
                              <a:latin typeface="Cambria Math" charset="0"/>
                            </a:rPr>
                            <m:t>)</m:t>
                          </m:r>
                        </m:den>
                      </m:f>
                    </m:oMath>
                  </m:oMathPara>
                </a14:m>
                <a:endParaRPr lang="en-US" sz="40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69494"/>
                <a:ext cx="10950971" cy="4556672"/>
              </a:xfrm>
              <a:blipFill>
                <a:blip r:embed="rId6"/>
                <a:stretch>
                  <a:fillRect l="-1624" t="-2507"/>
                </a:stretch>
              </a:blipFill>
            </p:spPr>
            <p:txBody>
              <a:bodyPr/>
              <a:lstStyle/>
              <a:p>
                <a:r>
                  <a:rPr lang="en-US">
                    <a:noFill/>
                  </a:rPr>
                  <a:t> </a:t>
                </a:r>
              </a:p>
            </p:txBody>
          </p:sp>
        </mc:Fallback>
      </mc:AlternateContent>
      <p:grpSp>
        <p:nvGrpSpPr>
          <p:cNvPr id="21" name="Group 20"/>
          <p:cNvGrpSpPr/>
          <p:nvPr/>
        </p:nvGrpSpPr>
        <p:grpSpPr>
          <a:xfrm>
            <a:off x="490335" y="5363570"/>
            <a:ext cx="3297836" cy="1168066"/>
            <a:chOff x="779489" y="4678599"/>
            <a:chExt cx="3297836" cy="1168066"/>
          </a:xfrm>
        </p:grpSpPr>
        <p:cxnSp>
          <p:nvCxnSpPr>
            <p:cNvPr id="6" name="Straight Arrow Connector 5"/>
            <p:cNvCxnSpPr>
              <a:cxnSpLocks/>
            </p:cNvCxnSpPr>
            <p:nvPr/>
          </p:nvCxnSpPr>
          <p:spPr>
            <a:xfrm flipV="1">
              <a:off x="3087974" y="4678599"/>
              <a:ext cx="435699" cy="522986"/>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8" name="TextBox 7"/>
            <p:cNvSpPr txBox="1"/>
            <p:nvPr/>
          </p:nvSpPr>
          <p:spPr>
            <a:xfrm>
              <a:off x="779489" y="5200334"/>
              <a:ext cx="3297836" cy="646331"/>
            </a:xfrm>
            <a:prstGeom prst="rect">
              <a:avLst/>
            </a:prstGeom>
            <a:noFill/>
          </p:spPr>
          <p:txBody>
            <a:bodyPr wrap="square" rtlCol="0">
              <a:spAutoFit/>
            </a:bodyPr>
            <a:lstStyle/>
            <a:p>
              <a:r>
                <a:rPr lang="en-US" dirty="0">
                  <a:solidFill>
                    <a:schemeClr val="accent5"/>
                  </a:solidFill>
                </a:rPr>
                <a:t>Posterior probability of the hypothesis given the evidence</a:t>
              </a:r>
            </a:p>
          </p:txBody>
        </p:sp>
      </p:grpSp>
      <p:grpSp>
        <p:nvGrpSpPr>
          <p:cNvPr id="23" name="Group 22"/>
          <p:cNvGrpSpPr/>
          <p:nvPr/>
        </p:nvGrpSpPr>
        <p:grpSpPr>
          <a:xfrm>
            <a:off x="8952510" y="4534929"/>
            <a:ext cx="2173574" cy="1008629"/>
            <a:chOff x="5726243" y="3939381"/>
            <a:chExt cx="2173574" cy="1008629"/>
          </a:xfrm>
        </p:grpSpPr>
        <p:cxnSp>
          <p:nvCxnSpPr>
            <p:cNvPr id="9" name="Straight Arrow Connector 8"/>
            <p:cNvCxnSpPr/>
            <p:nvPr/>
          </p:nvCxnSpPr>
          <p:spPr>
            <a:xfrm flipH="1" flipV="1">
              <a:off x="5726243" y="3939381"/>
              <a:ext cx="359765" cy="175213"/>
            </a:xfrm>
            <a:prstGeom prst="straightConnector1">
              <a:avLst/>
            </a:prstGeom>
            <a:ln>
              <a:solidFill>
                <a:schemeClr val="tx2"/>
              </a:solidFill>
              <a:tailEnd type="triangle"/>
            </a:ln>
          </p:spPr>
          <p:style>
            <a:lnRef idx="2">
              <a:schemeClr val="accent5"/>
            </a:lnRef>
            <a:fillRef idx="0">
              <a:schemeClr val="accent5"/>
            </a:fillRef>
            <a:effectRef idx="1">
              <a:schemeClr val="accent5"/>
            </a:effectRef>
            <a:fontRef idx="minor">
              <a:schemeClr val="tx1"/>
            </a:fontRef>
          </p:style>
        </p:cxnSp>
        <p:sp>
          <p:nvSpPr>
            <p:cNvPr id="10" name="TextBox 9"/>
            <p:cNvSpPr txBox="1"/>
            <p:nvPr/>
          </p:nvSpPr>
          <p:spPr>
            <a:xfrm>
              <a:off x="6086007" y="4024680"/>
              <a:ext cx="1813810" cy="923330"/>
            </a:xfrm>
            <a:prstGeom prst="rect">
              <a:avLst/>
            </a:prstGeom>
            <a:noFill/>
          </p:spPr>
          <p:txBody>
            <a:bodyPr wrap="square" rtlCol="0">
              <a:spAutoFit/>
            </a:bodyPr>
            <a:lstStyle/>
            <a:p>
              <a:r>
                <a:rPr lang="en-US" dirty="0">
                  <a:solidFill>
                    <a:schemeClr val="tx2"/>
                  </a:solidFill>
                </a:rPr>
                <a:t>Prior probability of hypotheses</a:t>
              </a:r>
            </a:p>
          </p:txBody>
        </p:sp>
      </p:grpSp>
      <p:grpSp>
        <p:nvGrpSpPr>
          <p:cNvPr id="22" name="Group 21"/>
          <p:cNvGrpSpPr/>
          <p:nvPr/>
        </p:nvGrpSpPr>
        <p:grpSpPr>
          <a:xfrm>
            <a:off x="7824057" y="5835650"/>
            <a:ext cx="2114056" cy="1024582"/>
            <a:chOff x="4826391" y="4703415"/>
            <a:chExt cx="2114056" cy="1024582"/>
          </a:xfrm>
        </p:grpSpPr>
        <p:cxnSp>
          <p:nvCxnSpPr>
            <p:cNvPr id="12" name="Straight Arrow Connector 11"/>
            <p:cNvCxnSpPr>
              <a:cxnSpLocks/>
            </p:cNvCxnSpPr>
            <p:nvPr/>
          </p:nvCxnSpPr>
          <p:spPr>
            <a:xfrm flipH="1" flipV="1">
              <a:off x="4826391" y="4703415"/>
              <a:ext cx="472633" cy="378252"/>
            </a:xfrm>
            <a:prstGeom prst="straightConnector1">
              <a:avLst/>
            </a:prstGeom>
            <a:ln>
              <a:solidFill>
                <a:schemeClr val="accent3"/>
              </a:solidFill>
              <a:tailEnd type="triangle"/>
            </a:ln>
          </p:spPr>
          <p:style>
            <a:lnRef idx="2">
              <a:schemeClr val="accent5"/>
            </a:lnRef>
            <a:fillRef idx="0">
              <a:schemeClr val="accent5"/>
            </a:fillRef>
            <a:effectRef idx="1">
              <a:schemeClr val="accent5"/>
            </a:effectRef>
            <a:fontRef idx="minor">
              <a:schemeClr val="tx1"/>
            </a:fontRef>
          </p:style>
        </p:cxnSp>
        <p:sp>
          <p:nvSpPr>
            <p:cNvPr id="13" name="TextBox 12"/>
            <p:cNvSpPr txBox="1"/>
            <p:nvPr/>
          </p:nvSpPr>
          <p:spPr>
            <a:xfrm>
              <a:off x="5126637" y="5081666"/>
              <a:ext cx="1813810" cy="646331"/>
            </a:xfrm>
            <a:prstGeom prst="rect">
              <a:avLst/>
            </a:prstGeom>
            <a:noFill/>
          </p:spPr>
          <p:txBody>
            <a:bodyPr wrap="square" rtlCol="0">
              <a:spAutoFit/>
            </a:bodyPr>
            <a:lstStyle/>
            <a:p>
              <a:r>
                <a:rPr lang="en-US" dirty="0">
                  <a:solidFill>
                    <a:schemeClr val="accent3"/>
                  </a:solidFill>
                </a:rPr>
                <a:t>Prior over the evidence</a:t>
              </a:r>
            </a:p>
          </p:txBody>
        </p:sp>
      </p:grpSp>
      <p:grpSp>
        <p:nvGrpSpPr>
          <p:cNvPr id="24" name="Group 23"/>
          <p:cNvGrpSpPr/>
          <p:nvPr/>
        </p:nvGrpSpPr>
        <p:grpSpPr>
          <a:xfrm>
            <a:off x="7194471" y="3131317"/>
            <a:ext cx="3875841" cy="1157563"/>
            <a:chOff x="4826834" y="2617814"/>
            <a:chExt cx="3875841" cy="1157563"/>
          </a:xfrm>
        </p:grpSpPr>
        <p:cxnSp>
          <p:nvCxnSpPr>
            <p:cNvPr id="15" name="Straight Arrow Connector 14"/>
            <p:cNvCxnSpPr/>
            <p:nvPr/>
          </p:nvCxnSpPr>
          <p:spPr>
            <a:xfrm flipH="1">
              <a:off x="4826834" y="3293050"/>
              <a:ext cx="1259173" cy="482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086007" y="2617814"/>
              <a:ext cx="2616668" cy="923330"/>
            </a:xfrm>
            <a:prstGeom prst="rect">
              <a:avLst/>
            </a:prstGeom>
            <a:noFill/>
          </p:spPr>
          <p:txBody>
            <a:bodyPr wrap="square" rtlCol="0">
              <a:spAutoFit/>
            </a:bodyPr>
            <a:lstStyle/>
            <a:p>
              <a:r>
                <a:rPr lang="en-US" dirty="0">
                  <a:solidFill>
                    <a:schemeClr val="accent1"/>
                  </a:solidFill>
                </a:rPr>
                <a:t>Probability of seeing evidence given the hypothesis</a:t>
              </a:r>
            </a:p>
          </p:txBody>
        </p:sp>
      </p:grpSp>
      <p:sp>
        <p:nvSpPr>
          <p:cNvPr id="7" name="Title 6">
            <a:extLst>
              <a:ext uri="{FF2B5EF4-FFF2-40B4-BE49-F238E27FC236}">
                <a16:creationId xmlns:a16="http://schemas.microsoft.com/office/drawing/2014/main" id="{ECA60E00-895F-E04F-A43E-98054FE61DC6}"/>
              </a:ext>
            </a:extLst>
          </p:cNvPr>
          <p:cNvSpPr>
            <a:spLocks noGrp="1"/>
          </p:cNvSpPr>
          <p:nvPr>
            <p:ph type="title"/>
          </p:nvPr>
        </p:nvSpPr>
        <p:spPr/>
        <p:txBody>
          <a:bodyPr/>
          <a:lstStyle/>
          <a:p>
            <a:r>
              <a:rPr lang="en-US" dirty="0"/>
              <a:t>Predicting Missing Data Given the Observed Data</a:t>
            </a:r>
          </a:p>
        </p:txBody>
      </p:sp>
    </p:spTree>
    <p:extLst>
      <p:ext uri="{BB962C8B-B14F-4D97-AF65-F5344CB8AC3E}">
        <p14:creationId xmlns:p14="http://schemas.microsoft.com/office/powerpoint/2010/main" val="266707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Establish a </a:t>
            </a:r>
            <a:r>
              <a:rPr lang="en-US" b="1" dirty="0">
                <a:solidFill>
                  <a:srgbClr val="215C4E"/>
                </a:solidFill>
              </a:rPr>
              <a:t>prior</a:t>
            </a:r>
            <a:r>
              <a:rPr lang="en-US" dirty="0"/>
              <a:t> distribution:</a:t>
            </a:r>
          </a:p>
          <a:p>
            <a:pPr lvl="1"/>
            <a:r>
              <a:rPr lang="en-US" dirty="0"/>
              <a:t>Some distribution of parameters of interest </a:t>
            </a:r>
            <a:r>
              <a:rPr lang="el-GR" dirty="0">
                <a:latin typeface="Cambria Math" panose="02040503050406030204" pitchFamily="18" charset="0"/>
                <a:ea typeface="Cambria Math" panose="02040503050406030204" pitchFamily="18" charset="0"/>
              </a:rPr>
              <a:t>θ </a:t>
            </a:r>
            <a:r>
              <a:rPr lang="en-US" dirty="0"/>
              <a:t>before considering the data,</a:t>
            </a:r>
            <a:r>
              <a:rPr lang="en-US" i="1" dirty="0">
                <a:latin typeface="Cambria Math" panose="02040503050406030204" pitchFamily="18" charset="0"/>
                <a:ea typeface="Cambria Math" panose="02040503050406030204" pitchFamily="18" charset="0"/>
              </a:rPr>
              <a:t> P(</a:t>
            </a:r>
            <a:r>
              <a:rPr lang="el-GR" i="1" dirty="0">
                <a:latin typeface="Cambria Math" panose="02040503050406030204" pitchFamily="18" charset="0"/>
                <a:ea typeface="Cambria Math" panose="02040503050406030204" pitchFamily="18" charset="0"/>
              </a:rPr>
              <a:t>θ</a:t>
            </a:r>
            <a:r>
              <a:rPr lang="en-US" i="1" dirty="0">
                <a:latin typeface="Cambria Math" panose="02040503050406030204" pitchFamily="18" charset="0"/>
                <a:ea typeface="Cambria Math" panose="02040503050406030204" pitchFamily="18" charset="0"/>
              </a:rPr>
              <a:t>).</a:t>
            </a:r>
          </a:p>
          <a:p>
            <a:pPr lvl="1"/>
            <a:r>
              <a:rPr lang="en-US" dirty="0">
                <a:ea typeface="Cambria Math" panose="02040503050406030204" pitchFamily="18" charset="0"/>
              </a:rPr>
              <a:t>We want to estimate</a:t>
            </a:r>
            <a:r>
              <a:rPr lang="en-US" dirty="0">
                <a:latin typeface="Cambria Math" panose="02040503050406030204" pitchFamily="18" charset="0"/>
                <a:ea typeface="Cambria Math" panose="02040503050406030204" pitchFamily="18" charset="0"/>
              </a:rPr>
              <a:t> </a:t>
            </a:r>
            <a:r>
              <a:rPr lang="el-GR" dirty="0">
                <a:latin typeface="Cambria Math" panose="02040503050406030204" pitchFamily="18" charset="0"/>
                <a:ea typeface="Cambria Math" panose="02040503050406030204" pitchFamily="18" charset="0"/>
              </a:rPr>
              <a:t>θ</a:t>
            </a:r>
            <a:r>
              <a:rPr lang="en-US" dirty="0">
                <a:latin typeface="Cambria Math" panose="02040503050406030204" pitchFamily="18" charset="0"/>
                <a:ea typeface="Cambria Math" panose="02040503050406030204" pitchFamily="18" charset="0"/>
              </a:rPr>
              <a:t>.</a:t>
            </a:r>
          </a:p>
          <a:p>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Given </a:t>
            </a:r>
            <a:r>
              <a:rPr lang="el-GR" dirty="0">
                <a:latin typeface="Cambria Math" panose="02040503050406030204" pitchFamily="18" charset="0"/>
                <a:ea typeface="Cambria Math" panose="02040503050406030204" pitchFamily="18" charset="0"/>
              </a:rPr>
              <a:t>θ</a:t>
            </a:r>
            <a:r>
              <a:rPr lang="en-US" dirty="0">
                <a:ea typeface="Cambria Math" panose="02040503050406030204" pitchFamily="18" charset="0"/>
              </a:rPr>
              <a:t>, can establish a distribution </a:t>
            </a:r>
            <a:r>
              <a:rPr lang="en-US" i="1" dirty="0">
                <a:latin typeface="Cambria Math" panose="02040503050406030204" pitchFamily="18" charset="0"/>
                <a:ea typeface="Cambria Math" panose="02040503050406030204" pitchFamily="18" charset="0"/>
              </a:rPr>
              <a:t>P(</a:t>
            </a:r>
            <a:r>
              <a:rPr lang="en-US" i="1" dirty="0" err="1">
                <a:latin typeface="Cambria Math" panose="02040503050406030204" pitchFamily="18" charset="0"/>
                <a:ea typeface="Cambria Math" panose="02040503050406030204" pitchFamily="18" charset="0"/>
              </a:rPr>
              <a:t>X</a:t>
            </a:r>
            <a:r>
              <a:rPr lang="en-US" i="1" baseline="-25000" dirty="0" err="1">
                <a:latin typeface="Cambria Math" panose="02040503050406030204" pitchFamily="18" charset="0"/>
                <a:ea typeface="Cambria Math" panose="02040503050406030204" pitchFamily="18" charset="0"/>
              </a:rPr>
              <a:t>obs</a:t>
            </a:r>
            <a:r>
              <a:rPr lang="en-US" i="1" dirty="0">
                <a:latin typeface="Cambria Math" panose="02040503050406030204" pitchFamily="18" charset="0"/>
                <a:ea typeface="Cambria Math" panose="02040503050406030204" pitchFamily="18" charset="0"/>
              </a:rPr>
              <a:t>|</a:t>
            </a:r>
            <a:r>
              <a:rPr lang="el-GR" i="1" dirty="0">
                <a:latin typeface="Cambria Math" panose="02040503050406030204" pitchFamily="18" charset="0"/>
                <a:ea typeface="Cambria Math" panose="02040503050406030204" pitchFamily="18" charset="0"/>
              </a:rPr>
              <a:t>θ</a:t>
            </a:r>
            <a:r>
              <a:rPr lang="en-US" i="1" dirty="0">
                <a:latin typeface="Cambria Math" panose="02040503050406030204" pitchFamily="18" charset="0"/>
                <a:ea typeface="Cambria Math" panose="02040503050406030204" pitchFamily="18" charset="0"/>
              </a:rPr>
              <a:t>)</a:t>
            </a:r>
          </a:p>
          <a:p>
            <a:endParaRPr lang="en-US"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Use Bayes Theorem to establish </a:t>
            </a:r>
            <a:r>
              <a:rPr lang="en-US" i="1" dirty="0">
                <a:latin typeface="Cambria Math" panose="02040503050406030204" pitchFamily="18" charset="0"/>
                <a:ea typeface="Cambria Math" panose="02040503050406030204" pitchFamily="18" charset="0"/>
              </a:rPr>
              <a:t>P(</a:t>
            </a:r>
            <a:r>
              <a:rPr lang="el-GR" i="1" dirty="0">
                <a:latin typeface="Cambria Math" panose="02040503050406030204" pitchFamily="18" charset="0"/>
                <a:ea typeface="Cambria Math" panose="02040503050406030204" pitchFamily="18" charset="0"/>
              </a:rPr>
              <a:t>θ</a:t>
            </a:r>
            <a:r>
              <a:rPr lang="en-US" i="1" dirty="0">
                <a:latin typeface="Cambria Math" panose="02040503050406030204" pitchFamily="18" charset="0"/>
                <a:ea typeface="Cambria Math" panose="02040503050406030204" pitchFamily="18" charset="0"/>
              </a:rPr>
              <a:t>|</a:t>
            </a:r>
            <a:r>
              <a:rPr lang="en-US" i="1" dirty="0" err="1">
                <a:latin typeface="Cambria Math" panose="02040503050406030204" pitchFamily="18" charset="0"/>
                <a:ea typeface="Cambria Math" panose="02040503050406030204" pitchFamily="18" charset="0"/>
              </a:rPr>
              <a:t>X</a:t>
            </a:r>
            <a:r>
              <a:rPr lang="en-US" i="1" baseline="-25000" dirty="0" err="1">
                <a:latin typeface="Cambria Math" panose="02040503050406030204" pitchFamily="18" charset="0"/>
                <a:ea typeface="Cambria Math" panose="02040503050406030204" pitchFamily="18" charset="0"/>
              </a:rPr>
              <a:t>obs</a:t>
            </a:r>
            <a:r>
              <a:rPr lang="en-US" i="1" dirty="0">
                <a:latin typeface="Cambria Math" panose="02040503050406030204" pitchFamily="18" charset="0"/>
                <a:ea typeface="Cambria Math" panose="02040503050406030204" pitchFamily="18" charset="0"/>
              </a:rPr>
              <a:t>) </a:t>
            </a:r>
            <a:r>
              <a:rPr lang="mr-IN" i="1" dirty="0">
                <a:latin typeface="Cambria Math" panose="02040503050406030204" pitchFamily="18" charset="0"/>
                <a:ea typeface="Cambria Math" panose="02040503050406030204" pitchFamily="18" charset="0"/>
              </a:rPr>
              <a:t>…</a:t>
            </a:r>
            <a:endParaRPr lang="en-US" i="1" dirty="0">
              <a:latin typeface="Cambria Math" panose="02040503050406030204" pitchFamily="18" charset="0"/>
              <a:ea typeface="Cambria Math" panose="02040503050406030204" pitchFamily="18" charset="0"/>
            </a:endParaRPr>
          </a:p>
          <a:p>
            <a:pPr lvl="1"/>
            <a:r>
              <a:rPr lang="en-US" dirty="0">
                <a:ea typeface="Cambria Math" panose="02040503050406030204" pitchFamily="18" charset="0"/>
              </a:rPr>
              <a:t>Make random draws for </a:t>
            </a:r>
            <a:r>
              <a:rPr lang="el-GR" dirty="0">
                <a:latin typeface="Cambria Math" panose="02040503050406030204" pitchFamily="18" charset="0"/>
                <a:ea typeface="Cambria Math" panose="02040503050406030204" pitchFamily="18" charset="0"/>
              </a:rPr>
              <a:t>θ</a:t>
            </a:r>
            <a:r>
              <a:rPr lang="en-US" dirty="0">
                <a:latin typeface="Cambria Math" panose="02040503050406030204" pitchFamily="18" charset="0"/>
                <a:ea typeface="Cambria Math" panose="02040503050406030204" pitchFamily="18" charset="0"/>
              </a:rPr>
              <a:t>.</a:t>
            </a:r>
          </a:p>
          <a:p>
            <a:pPr lvl="1"/>
            <a:r>
              <a:rPr lang="en-US" dirty="0">
                <a:ea typeface="Cambria Math" panose="02040503050406030204" pitchFamily="18" charset="0"/>
              </a:rPr>
              <a:t>Use these draws to make predictions of </a:t>
            </a:r>
            <a:r>
              <a:rPr lang="en-US" dirty="0" err="1">
                <a:ea typeface="Cambria Math" panose="02040503050406030204" pitchFamily="18" charset="0"/>
              </a:rPr>
              <a:t>Y</a:t>
            </a:r>
            <a:r>
              <a:rPr lang="en-US" baseline="-25000" dirty="0" err="1">
                <a:ea typeface="Cambria Math" panose="02040503050406030204" pitchFamily="18" charset="0"/>
              </a:rPr>
              <a:t>miss</a:t>
            </a:r>
            <a:r>
              <a:rPr lang="en-US" baseline="-25000" dirty="0">
                <a:ea typeface="Cambria Math" panose="02040503050406030204" pitchFamily="18" charset="0"/>
              </a:rPr>
              <a:t>.</a:t>
            </a:r>
          </a:p>
          <a:p>
            <a:endParaRPr lang="en-US" sz="1600" dirty="0">
              <a:latin typeface="Cambria Math" panose="02040503050406030204" pitchFamily="18" charset="0"/>
              <a:ea typeface="Cambria Math" panose="02040503050406030204" pitchFamily="18" charset="0"/>
            </a:endParaRPr>
          </a:p>
          <a:p>
            <a:endParaRPr lang="en-US" dirty="0"/>
          </a:p>
        </p:txBody>
      </p:sp>
      <p:sp>
        <p:nvSpPr>
          <p:cNvPr id="6" name="Title 5">
            <a:extLst>
              <a:ext uri="{FF2B5EF4-FFF2-40B4-BE49-F238E27FC236}">
                <a16:creationId xmlns:a16="http://schemas.microsoft.com/office/drawing/2014/main" id="{92D35F9E-5C10-C94B-A8D2-8E3EEC9587A4}"/>
              </a:ext>
            </a:extLst>
          </p:cNvPr>
          <p:cNvSpPr>
            <a:spLocks noGrp="1"/>
          </p:cNvSpPr>
          <p:nvPr>
            <p:ph type="title"/>
          </p:nvPr>
        </p:nvSpPr>
        <p:spPr/>
        <p:txBody>
          <a:bodyPr/>
          <a:lstStyle/>
          <a:p>
            <a:r>
              <a:rPr lang="en-US" dirty="0"/>
              <a:t>Bayesian Imputation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100CA9-C74C-4644-BFAD-71FB06F3A428}"/>
                  </a:ext>
                </a:extLst>
              </p:cNvPr>
              <p:cNvSpPr txBox="1"/>
              <p:nvPr/>
            </p:nvSpPr>
            <p:spPr>
              <a:xfrm>
                <a:off x="7242341" y="3724290"/>
                <a:ext cx="4043992" cy="11383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a:solidFill>
                            <a:schemeClr val="accent5"/>
                          </a:solidFill>
                          <a:latin typeface="Cambria Math" charset="0"/>
                        </a:rPr>
                        <m:t>𝑃</m:t>
                      </m:r>
                      <m:d>
                        <m:dPr>
                          <m:ctrlPr>
                            <a:rPr lang="en-US" sz="2400" i="1">
                              <a:solidFill>
                                <a:schemeClr val="accent5"/>
                              </a:solidFill>
                              <a:latin typeface="Cambria Math" panose="02040503050406030204" pitchFamily="18" charset="0"/>
                            </a:rPr>
                          </m:ctrlPr>
                        </m:dPr>
                        <m:e>
                          <m:r>
                            <m:rPr>
                              <m:nor/>
                            </m:rPr>
                            <a:rPr lang="el-GR" sz="2400" dirty="0">
                              <a:latin typeface="Cambria Math" panose="02040503050406030204" pitchFamily="18" charset="0"/>
                              <a:ea typeface="Cambria Math" panose="02040503050406030204" pitchFamily="18" charset="0"/>
                            </a:rPr>
                            <m:t>θ</m:t>
                          </m:r>
                        </m:e>
                        <m:e>
                          <m:r>
                            <m:rPr>
                              <m:nor/>
                            </m:rPr>
                            <a:rPr lang="en-US" sz="2400" i="1" dirty="0">
                              <a:latin typeface="Cambria Math" panose="02040503050406030204" pitchFamily="18" charset="0"/>
                              <a:ea typeface="Cambria Math" panose="02040503050406030204" pitchFamily="18" charset="0"/>
                            </a:rPr>
                            <m:t>X</m:t>
                          </m:r>
                          <m:r>
                            <m:rPr>
                              <m:nor/>
                            </m:rPr>
                            <a:rPr lang="en-US" sz="2400" i="1" baseline="-25000" dirty="0">
                              <a:latin typeface="Cambria Math" panose="02040503050406030204" pitchFamily="18" charset="0"/>
                              <a:ea typeface="Cambria Math" panose="02040503050406030204" pitchFamily="18" charset="0"/>
                            </a:rPr>
                            <m:t>obs</m:t>
                          </m:r>
                        </m:e>
                      </m:d>
                      <m:r>
                        <a:rPr lang="en-US" sz="2400">
                          <a:latin typeface="Cambria Math" charset="0"/>
                        </a:rPr>
                        <m:t>=</m:t>
                      </m:r>
                      <m:f>
                        <m:fPr>
                          <m:ctrlPr>
                            <a:rPr lang="en-US" sz="2400" i="1">
                              <a:latin typeface="Cambria Math" panose="02040503050406030204" pitchFamily="18" charset="0"/>
                            </a:rPr>
                          </m:ctrlPr>
                        </m:fPr>
                        <m:num>
                          <m:r>
                            <a:rPr lang="en-US" sz="2400">
                              <a:solidFill>
                                <a:schemeClr val="accent1"/>
                              </a:solidFill>
                              <a:latin typeface="Cambria Math" charset="0"/>
                            </a:rPr>
                            <m:t>𝑃</m:t>
                          </m:r>
                          <m:r>
                            <a:rPr lang="en-US" sz="2400">
                              <a:solidFill>
                                <a:schemeClr val="accent1"/>
                              </a:solidFill>
                              <a:latin typeface="Cambria Math" charset="0"/>
                            </a:rPr>
                            <m:t>(</m:t>
                          </m:r>
                          <m:r>
                            <m:rPr>
                              <m:nor/>
                            </m:rPr>
                            <a:rPr lang="en-US" sz="2400" i="1" dirty="0">
                              <a:latin typeface="Cambria Math" panose="02040503050406030204" pitchFamily="18" charset="0"/>
                              <a:ea typeface="Cambria Math" panose="02040503050406030204" pitchFamily="18" charset="0"/>
                            </a:rPr>
                            <m:t>X</m:t>
                          </m:r>
                          <m:r>
                            <m:rPr>
                              <m:nor/>
                            </m:rPr>
                            <a:rPr lang="en-US" sz="2400" i="1" baseline="-25000" dirty="0">
                              <a:latin typeface="Cambria Math" panose="02040503050406030204" pitchFamily="18" charset="0"/>
                              <a:ea typeface="Cambria Math" panose="02040503050406030204" pitchFamily="18" charset="0"/>
                            </a:rPr>
                            <m:t>obs</m:t>
                          </m:r>
                          <m:r>
                            <a:rPr lang="en-US" sz="2400">
                              <a:solidFill>
                                <a:schemeClr val="accent1"/>
                              </a:solidFill>
                              <a:latin typeface="Cambria Math" charset="0"/>
                            </a:rPr>
                            <m:t>|</m:t>
                          </m:r>
                          <m:r>
                            <m:rPr>
                              <m:nor/>
                            </m:rPr>
                            <a:rPr lang="el-GR" sz="2400" dirty="0">
                              <a:latin typeface="Cambria Math" panose="02040503050406030204" pitchFamily="18" charset="0"/>
                              <a:ea typeface="Cambria Math" panose="02040503050406030204" pitchFamily="18" charset="0"/>
                            </a:rPr>
                            <m:t>θ</m:t>
                          </m:r>
                          <m:r>
                            <a:rPr lang="en-US" sz="2400">
                              <a:solidFill>
                                <a:schemeClr val="accent1"/>
                              </a:solidFill>
                              <a:latin typeface="Cambria Math" charset="0"/>
                            </a:rPr>
                            <m:t>)</m:t>
                          </m:r>
                          <m:r>
                            <a:rPr lang="en-US" sz="2400">
                              <a:latin typeface="Cambria Math" charset="0"/>
                            </a:rPr>
                            <m:t>∗</m:t>
                          </m:r>
                          <m:r>
                            <a:rPr lang="en-US" sz="2400">
                              <a:solidFill>
                                <a:schemeClr val="tx2"/>
                              </a:solidFill>
                              <a:latin typeface="Cambria Math" charset="0"/>
                            </a:rPr>
                            <m:t>𝑃</m:t>
                          </m:r>
                          <m:r>
                            <a:rPr lang="en-US" sz="2400">
                              <a:solidFill>
                                <a:schemeClr val="tx2"/>
                              </a:solidFill>
                              <a:latin typeface="Cambria Math" charset="0"/>
                            </a:rPr>
                            <m:t>(</m:t>
                          </m:r>
                          <m:r>
                            <m:rPr>
                              <m:nor/>
                            </m:rPr>
                            <a:rPr lang="el-GR" sz="2400" dirty="0">
                              <a:latin typeface="Cambria Math" panose="02040503050406030204" pitchFamily="18" charset="0"/>
                              <a:ea typeface="Cambria Math" panose="02040503050406030204" pitchFamily="18" charset="0"/>
                            </a:rPr>
                            <m:t>θ</m:t>
                          </m:r>
                          <m:r>
                            <a:rPr lang="en-US" sz="2400">
                              <a:solidFill>
                                <a:schemeClr val="tx2"/>
                              </a:solidFill>
                              <a:latin typeface="Cambria Math" charset="0"/>
                            </a:rPr>
                            <m:t>)</m:t>
                          </m:r>
                        </m:num>
                        <m:den>
                          <m:r>
                            <a:rPr lang="en-US" sz="2400">
                              <a:solidFill>
                                <a:schemeClr val="accent3"/>
                              </a:solidFill>
                              <a:latin typeface="Cambria Math" charset="0"/>
                            </a:rPr>
                            <m:t>𝑃</m:t>
                          </m:r>
                          <m:r>
                            <a:rPr lang="en-US" sz="2400">
                              <a:solidFill>
                                <a:schemeClr val="accent3"/>
                              </a:solidFill>
                              <a:latin typeface="Cambria Math" charset="0"/>
                            </a:rPr>
                            <m:t>(</m:t>
                          </m:r>
                          <m:r>
                            <m:rPr>
                              <m:nor/>
                            </m:rPr>
                            <a:rPr lang="en-US" sz="2400" i="1" dirty="0">
                              <a:latin typeface="Cambria Math" panose="02040503050406030204" pitchFamily="18" charset="0"/>
                              <a:ea typeface="Cambria Math" panose="02040503050406030204" pitchFamily="18" charset="0"/>
                            </a:rPr>
                            <m:t>X</m:t>
                          </m:r>
                          <m:r>
                            <m:rPr>
                              <m:nor/>
                            </m:rPr>
                            <a:rPr lang="en-US" sz="2400" i="1" baseline="-25000" dirty="0">
                              <a:latin typeface="Cambria Math" panose="02040503050406030204" pitchFamily="18" charset="0"/>
                              <a:ea typeface="Cambria Math" panose="02040503050406030204" pitchFamily="18" charset="0"/>
                            </a:rPr>
                            <m:t>obs</m:t>
                          </m:r>
                          <m:r>
                            <a:rPr lang="en-US" sz="2400">
                              <a:solidFill>
                                <a:schemeClr val="accent3"/>
                              </a:solidFill>
                              <a:latin typeface="Cambria Math" charset="0"/>
                            </a:rPr>
                            <m:t>)</m:t>
                          </m:r>
                        </m:den>
                      </m:f>
                    </m:oMath>
                  </m:oMathPara>
                </a14:m>
                <a:endParaRPr lang="en-US" sz="2400" dirty="0"/>
              </a:p>
              <a:p>
                <a:endParaRPr lang="en-US" dirty="0"/>
              </a:p>
            </p:txBody>
          </p:sp>
        </mc:Choice>
        <mc:Fallback xmlns="">
          <p:sp>
            <p:nvSpPr>
              <p:cNvPr id="2" name="TextBox 1">
                <a:extLst>
                  <a:ext uri="{FF2B5EF4-FFF2-40B4-BE49-F238E27FC236}">
                    <a16:creationId xmlns:a16="http://schemas.microsoft.com/office/drawing/2014/main" id="{37100CA9-C74C-4644-BFAD-71FB06F3A428}"/>
                  </a:ext>
                </a:extLst>
              </p:cNvPr>
              <p:cNvSpPr txBox="1">
                <a:spLocks noRot="1" noChangeAspect="1" noMove="1" noResize="1" noEditPoints="1" noAdjustHandles="1" noChangeArrowheads="1" noChangeShapeType="1" noTextEdit="1"/>
              </p:cNvSpPr>
              <p:nvPr/>
            </p:nvSpPr>
            <p:spPr>
              <a:xfrm>
                <a:off x="7242341" y="3724290"/>
                <a:ext cx="4043992" cy="113832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022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752601"/>
                <a:ext cx="8991600" cy="3853721"/>
              </a:xfrm>
            </p:spPr>
            <p:txBody>
              <a:bodyPr>
                <a:normAutofit lnSpcReduction="10000"/>
              </a:bodyPr>
              <a:lstStyle/>
              <a:p>
                <a:r>
                  <a:rPr lang="en-US" dirty="0"/>
                  <a:t>Number of imputations N depends on:</a:t>
                </a:r>
              </a:p>
              <a:p>
                <a:pPr lvl="1"/>
                <a:r>
                  <a:rPr lang="en-US" b="0" dirty="0"/>
                  <a:t>Size of dataset</a:t>
                </a:r>
              </a:p>
              <a:p>
                <a:pPr lvl="1"/>
                <a:r>
                  <a:rPr lang="en-US" b="0" dirty="0"/>
                  <a:t>Amount of missing data in the dataset</a:t>
                </a:r>
              </a:p>
              <a:p>
                <a:r>
                  <a:rPr lang="en-US" dirty="0"/>
                  <a:t>Some previous research indicated that a small N is sufficient for efficiency of the estimates, based on:</a:t>
                </a:r>
              </a:p>
              <a:p>
                <a:pPr lvl="1"/>
                <a:r>
                  <a:rPr lang="en-US" b="0" i="1" dirty="0"/>
                  <a:t>(1 + </a:t>
                </a:r>
                <a14:m>
                  <m:oMath xmlns:m="http://schemas.openxmlformats.org/officeDocument/2006/math">
                    <m:f>
                      <m:fPr>
                        <m:ctrlPr>
                          <a:rPr lang="en-US" b="0" i="1" smtClean="0">
                            <a:latin typeface="Cambria Math" panose="02040503050406030204" pitchFamily="18" charset="0"/>
                          </a:rPr>
                        </m:ctrlPr>
                      </m:fPr>
                      <m:num>
                        <m:r>
                          <a:rPr lang="en-US" b="0" i="1">
                            <a:latin typeface="Cambria Math" charset="0"/>
                          </a:rPr>
                          <m:t>𝜆</m:t>
                        </m:r>
                      </m:num>
                      <m:den>
                        <m:r>
                          <a:rPr lang="en-US" b="0" i="1" smtClean="0">
                            <a:latin typeface="Cambria Math" charset="0"/>
                          </a:rPr>
                          <m:t>𝑁</m:t>
                        </m:r>
                      </m:den>
                    </m:f>
                  </m:oMath>
                </a14:m>
                <a:r>
                  <a:rPr lang="en-US" b="0" i="1" dirty="0"/>
                  <a:t>) - 1</a:t>
                </a:r>
              </a:p>
              <a:p>
                <a:pPr lvl="1"/>
                <a:r>
                  <a:rPr lang="en-US" b="0" dirty="0"/>
                  <a:t>N is the number of imputations and </a:t>
                </a:r>
                <a:r>
                  <a:rPr lang="el-GR" b="0" dirty="0"/>
                  <a:t>λ</a:t>
                </a:r>
                <a:r>
                  <a:rPr lang="en-US" b="0" dirty="0"/>
                  <a:t> is the fraction of missing information for the term being estimated </a:t>
                </a:r>
                <a:r>
                  <a:rPr lang="en-US" sz="1600" dirty="0"/>
                  <a:t>[Schaffer 1999]</a:t>
                </a:r>
                <a:endParaRPr lang="en-US" b="0" dirty="0"/>
              </a:p>
              <a:p>
                <a:r>
                  <a:rPr lang="en-US" dirty="0"/>
                  <a:t>More recent research claims that a good N is actually higher in order to achieve higher power</a:t>
                </a:r>
                <a:r>
                  <a:rPr lang="en-US" sz="1400" dirty="0"/>
                  <a:t> [Graham et al. 2007]</a:t>
                </a:r>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752601"/>
                <a:ext cx="8991600" cy="3853721"/>
              </a:xfrm>
              <a:blipFill>
                <a:blip r:embed="rId2"/>
                <a:stretch>
                  <a:fillRect l="-1977" t="-3618" r="-565"/>
                </a:stretch>
              </a:blipFill>
            </p:spPr>
            <p:txBody>
              <a:bodyPr/>
              <a:lstStyle/>
              <a:p>
                <a:r>
                  <a:rPr lang="en-US">
                    <a:noFill/>
                  </a:rPr>
                  <a:t> </a:t>
                </a:r>
              </a:p>
            </p:txBody>
          </p:sp>
        </mc:Fallback>
      </mc:AlternateContent>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24000" y="5606321"/>
            <a:ext cx="9144000" cy="1251679"/>
          </a:xfrm>
          <a:prstGeom prst="rect">
            <a:avLst/>
          </a:prstGeom>
        </p:spPr>
      </p:pic>
      <p:sp>
        <p:nvSpPr>
          <p:cNvPr id="7" name="Title 6">
            <a:extLst>
              <a:ext uri="{FF2B5EF4-FFF2-40B4-BE49-F238E27FC236}">
                <a16:creationId xmlns:a16="http://schemas.microsoft.com/office/drawing/2014/main" id="{2E8C7501-FCC2-3943-83D6-4ADE5B6FB00C}"/>
              </a:ext>
            </a:extLst>
          </p:cNvPr>
          <p:cNvSpPr>
            <a:spLocks noGrp="1"/>
          </p:cNvSpPr>
          <p:nvPr>
            <p:ph type="title"/>
          </p:nvPr>
        </p:nvSpPr>
        <p:spPr/>
        <p:txBody>
          <a:bodyPr/>
          <a:lstStyle/>
          <a:p>
            <a:r>
              <a:rPr lang="en-US" dirty="0"/>
              <a:t>How Big Should N Be?</a:t>
            </a:r>
          </a:p>
        </p:txBody>
      </p:sp>
    </p:spTree>
    <p:extLst>
      <p:ext uri="{BB962C8B-B14F-4D97-AF65-F5344CB8AC3E}">
        <p14:creationId xmlns:p14="http://schemas.microsoft.com/office/powerpoint/2010/main" val="263076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Interested?  Further reading:</a:t>
            </a:r>
          </a:p>
          <a:p>
            <a:r>
              <a:rPr lang="en-US" b="0" dirty="0"/>
              <a:t>Regression-based MI methods</a:t>
            </a:r>
          </a:p>
          <a:p>
            <a:r>
              <a:rPr lang="en-US" b="0" dirty="0"/>
              <a:t>Multiple Imputation Chained Equations (MICE) or Fully Conditional Specification (FCS)</a:t>
            </a:r>
          </a:p>
          <a:p>
            <a:pPr lvl="1"/>
            <a:r>
              <a:rPr lang="en-US" dirty="0"/>
              <a:t>Readable summary from JHU School of Public Health: </a:t>
            </a:r>
            <a:r>
              <a:rPr lang="en-US" dirty="0">
                <a:hlinkClick r:id="rId2"/>
              </a:rPr>
              <a:t>https://www.ncbi.nlm.nih.gov/pmc/articles/PMC3074241/</a:t>
            </a:r>
            <a:endParaRPr lang="en-US" dirty="0"/>
          </a:p>
          <a:p>
            <a:r>
              <a:rPr lang="en-US" b="0" dirty="0"/>
              <a:t>Markov Chain Monte Carlo (MCMC)</a:t>
            </a:r>
          </a:p>
          <a:p>
            <a:pPr lvl="1"/>
            <a:r>
              <a:rPr lang="en-US" dirty="0"/>
              <a:t>A bit more complicated - </a:t>
            </a:r>
            <a:r>
              <a:rPr lang="en-US" dirty="0">
                <a:hlinkClick r:id="rId3"/>
              </a:rPr>
              <a:t>http://stronginference.com/missing-data-imputation.html</a:t>
            </a:r>
            <a:endParaRPr lang="en-US" dirty="0"/>
          </a:p>
          <a:p>
            <a:pPr lvl="1"/>
            <a:endParaRPr lang="en-US" dirty="0"/>
          </a:p>
          <a:p>
            <a:r>
              <a:rPr lang="en-US" dirty="0"/>
              <a:t>Comprehensive Tutorials (Grad level Stats):</a:t>
            </a:r>
          </a:p>
          <a:p>
            <a:pPr lvl="1"/>
            <a:r>
              <a:rPr lang="en-US" dirty="0">
                <a:hlinkClick r:id="rId4"/>
              </a:rPr>
              <a:t>http://www.bias-project.org.uk/Missing2012/Lectures.pdf</a:t>
            </a:r>
            <a:r>
              <a:rPr lang="en-US" dirty="0"/>
              <a:t> </a:t>
            </a:r>
          </a:p>
          <a:p>
            <a:pPr lvl="1"/>
            <a:r>
              <a:rPr lang="en-US" dirty="0">
                <a:hlinkClick r:id="rId5"/>
              </a:rPr>
              <a:t>http://www.stat.columbia.edu/~gelman/arm/missing.pdf</a:t>
            </a:r>
            <a:endParaRPr lang="en-US" dirty="0"/>
          </a:p>
          <a:p>
            <a:pPr lvl="1"/>
            <a:r>
              <a:rPr lang="en-US" dirty="0">
                <a:hlinkClick r:id="rId6"/>
              </a:rPr>
              <a:t>https://www4.stat.ncsu.edu/~post/suchit/bayesian-methods-incomplete.pdf</a:t>
            </a:r>
            <a:endParaRPr lang="en-US" dirty="0"/>
          </a:p>
          <a:p>
            <a:endParaRPr lang="en-US" dirty="0"/>
          </a:p>
        </p:txBody>
      </p:sp>
      <p:sp>
        <p:nvSpPr>
          <p:cNvPr id="5" name="Title 4">
            <a:extLst>
              <a:ext uri="{FF2B5EF4-FFF2-40B4-BE49-F238E27FC236}">
                <a16:creationId xmlns:a16="http://schemas.microsoft.com/office/drawing/2014/main" id="{F536CBF3-3093-4941-8843-65A3B391B5A8}"/>
              </a:ext>
            </a:extLst>
          </p:cNvPr>
          <p:cNvSpPr>
            <a:spLocks noGrp="1"/>
          </p:cNvSpPr>
          <p:nvPr>
            <p:ph type="title"/>
          </p:nvPr>
        </p:nvSpPr>
        <p:spPr/>
        <p:txBody>
          <a:bodyPr/>
          <a:lstStyle/>
          <a:p>
            <a:r>
              <a:rPr lang="en-US" dirty="0"/>
              <a:t>More Advanced Methods</a:t>
            </a:r>
          </a:p>
        </p:txBody>
      </p:sp>
    </p:spTree>
    <p:extLst>
      <p:ext uri="{BB962C8B-B14F-4D97-AF65-F5344CB8AC3E}">
        <p14:creationId xmlns:p14="http://schemas.microsoft.com/office/powerpoint/2010/main" val="277930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sz="2200" dirty="0"/>
              <a:t>Delete all tuples with any missing values at all, so you are left only with observations with all variables observed</a:t>
            </a:r>
          </a:p>
          <a:p>
            <a:endParaRPr lang="en-US" sz="2200" dirty="0"/>
          </a:p>
          <a:p>
            <a:endParaRPr lang="en-US" sz="2200" dirty="0"/>
          </a:p>
          <a:p>
            <a:endParaRPr lang="en-US" sz="2200" dirty="0"/>
          </a:p>
          <a:p>
            <a:endParaRPr lang="en-US" sz="2200" dirty="0"/>
          </a:p>
          <a:p>
            <a:r>
              <a:rPr lang="en-US" sz="2200" dirty="0"/>
              <a:t>Default behavior for libraries for analysis (e.g., regression).</a:t>
            </a:r>
          </a:p>
          <a:p>
            <a:pPr lvl="1"/>
            <a:r>
              <a:rPr lang="en-US" sz="2200" b="0" dirty="0"/>
              <a:t>We’ll talk about this much more during the Stats/ML lectures</a:t>
            </a:r>
          </a:p>
          <a:p>
            <a:pPr lvl="1"/>
            <a:endParaRPr lang="en-US" sz="2200" b="0" dirty="0"/>
          </a:p>
          <a:p>
            <a:r>
              <a:rPr lang="en-US" sz="2200" dirty="0"/>
              <a:t>This is the simplest way to handle missing data. In some cases, will work fine; in others, </a:t>
            </a:r>
            <a:r>
              <a:rPr lang="en-US" sz="2200" dirty="0">
                <a:solidFill>
                  <a:schemeClr val="tx2"/>
                </a:solidFill>
              </a:rPr>
              <a:t>?????????????</a:t>
            </a:r>
            <a:r>
              <a:rPr lang="en-US" sz="2200" dirty="0"/>
              <a:t>:</a:t>
            </a:r>
          </a:p>
          <a:p>
            <a:pPr lvl="1"/>
            <a:r>
              <a:rPr lang="en-US" sz="2200" b="0" dirty="0"/>
              <a:t>Loss of sample will lead to variance larger than </a:t>
            </a:r>
            <a:br>
              <a:rPr lang="en-US" sz="2200" b="0" dirty="0"/>
            </a:br>
            <a:r>
              <a:rPr lang="en-US" sz="2200" b="0" dirty="0"/>
              <a:t>reflected by the size of your data.</a:t>
            </a:r>
          </a:p>
          <a:p>
            <a:pPr lvl="1"/>
            <a:r>
              <a:rPr lang="en-US" sz="2200" b="0" dirty="0"/>
              <a:t>May bias your sample.</a:t>
            </a:r>
          </a:p>
          <a:p>
            <a:endParaRPr lang="en-US" dirty="0"/>
          </a:p>
        </p:txBody>
      </p:sp>
      <p:sp>
        <p:nvSpPr>
          <p:cNvPr id="4" name="Rounded Rectangle 3"/>
          <p:cNvSpPr/>
          <p:nvPr/>
        </p:nvSpPr>
        <p:spPr>
          <a:xfrm>
            <a:off x="1981200" y="2469892"/>
            <a:ext cx="7997252" cy="95982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92D050"/>
                </a:solidFill>
                <a:latin typeface="Courier" charset="0"/>
                <a:ea typeface="Courier" charset="0"/>
                <a:cs typeface="Courier" charset="0"/>
              </a:rPr>
              <a:t># Clean out rows with nil values</a:t>
            </a:r>
          </a:p>
          <a:p>
            <a:r>
              <a:rPr lang="en-US" dirty="0" err="1">
                <a:latin typeface="Courier" charset="0"/>
                <a:ea typeface="Courier" charset="0"/>
                <a:cs typeface="Courier" charset="0"/>
              </a:rPr>
              <a:t>df</a:t>
            </a:r>
            <a:r>
              <a:rPr lang="en-US" dirty="0">
                <a:latin typeface="Courier" charset="0"/>
                <a:ea typeface="Courier" charset="0"/>
                <a:cs typeface="Courier" charset="0"/>
              </a:rPr>
              <a:t> = </a:t>
            </a:r>
            <a:r>
              <a:rPr lang="en-US" dirty="0" err="1">
                <a:latin typeface="Courier" charset="0"/>
                <a:ea typeface="Courier" charset="0"/>
                <a:cs typeface="Courier" charset="0"/>
              </a:rPr>
              <a:t>df.dropna</a:t>
            </a:r>
            <a:r>
              <a:rPr lang="en-US" dirty="0">
                <a:latin typeface="Courier" charset="0"/>
                <a:ea typeface="Courier" charset="0"/>
                <a:cs typeface="Courier" charset="0"/>
              </a:rPr>
              <a:t>()</a:t>
            </a:r>
          </a:p>
        </p:txBody>
      </p:sp>
      <p:sp>
        <p:nvSpPr>
          <p:cNvPr id="5" name="TextBox 4"/>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770968" y="5055748"/>
            <a:ext cx="1567357" cy="1559803"/>
          </a:xfrm>
          <a:prstGeom prst="rect">
            <a:avLst/>
          </a:prstGeom>
        </p:spPr>
      </p:pic>
      <p:sp>
        <p:nvSpPr>
          <p:cNvPr id="9" name="Title 8">
            <a:extLst>
              <a:ext uri="{FF2B5EF4-FFF2-40B4-BE49-F238E27FC236}">
                <a16:creationId xmlns:a16="http://schemas.microsoft.com/office/drawing/2014/main" id="{66E64764-A6D1-A84B-8227-BA46A6A5FFF2}"/>
              </a:ext>
            </a:extLst>
          </p:cNvPr>
          <p:cNvSpPr>
            <a:spLocks noGrp="1"/>
          </p:cNvSpPr>
          <p:nvPr>
            <p:ph type="title"/>
          </p:nvPr>
        </p:nvSpPr>
        <p:spPr/>
        <p:txBody>
          <a:bodyPr/>
          <a:lstStyle/>
          <a:p>
            <a:r>
              <a:rPr lang="en-US" dirty="0"/>
              <a:t>Complete Case Analysis</a:t>
            </a:r>
          </a:p>
        </p:txBody>
      </p:sp>
    </p:spTree>
    <p:extLst>
      <p:ext uri="{BB962C8B-B14F-4D97-AF65-F5344CB8AC3E}">
        <p14:creationId xmlns:p14="http://schemas.microsoft.com/office/powerpoint/2010/main" val="118954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609599" y="1752600"/>
            <a:ext cx="10972799" cy="4766846"/>
          </a:xfrm>
        </p:spPr>
        <p:txBody>
          <a:bodyPr>
            <a:normAutofit lnSpcReduction="10000"/>
          </a:bodyPr>
          <a:lstStyle/>
          <a:p>
            <a:r>
              <a:rPr lang="en-US" b="1" dirty="0">
                <a:solidFill>
                  <a:srgbClr val="215C4E"/>
                </a:solidFill>
              </a:rPr>
              <a:t>Dataset: </a:t>
            </a:r>
            <a:r>
              <a:rPr lang="en-US" dirty="0"/>
              <a:t>Body fat percentage in men, and the circumference of various body parts </a:t>
            </a:r>
            <a:r>
              <a:rPr lang="en-US" sz="1200" dirty="0"/>
              <a:t>[Penrose et al., 1985]</a:t>
            </a:r>
            <a:endParaRPr lang="en-US" dirty="0"/>
          </a:p>
          <a:p>
            <a:r>
              <a:rPr lang="en-US" b="1" dirty="0">
                <a:solidFill>
                  <a:srgbClr val="215C4E"/>
                </a:solidFill>
              </a:rPr>
              <a:t>Question: </a:t>
            </a:r>
            <a:r>
              <a:rPr lang="en-US" dirty="0"/>
              <a:t>Does the circumference of certain body parts predict body fat percentage?</a:t>
            </a:r>
          </a:p>
          <a:p>
            <a:endParaRPr lang="en-US" dirty="0"/>
          </a:p>
          <a:p>
            <a:r>
              <a:rPr lang="en-US" dirty="0"/>
              <a:t>Given </a:t>
            </a:r>
            <a:r>
              <a:rPr lang="en-US" b="1" dirty="0">
                <a:solidFill>
                  <a:srgbClr val="215C4E"/>
                </a:solidFill>
              </a:rPr>
              <a:t>complete</a:t>
            </a:r>
            <a:r>
              <a:rPr lang="en-US" dirty="0"/>
              <a:t> data, how would you answer this ?????????</a:t>
            </a:r>
          </a:p>
          <a:p>
            <a:r>
              <a:rPr lang="en-US" dirty="0"/>
              <a:t>One way to answer is </a:t>
            </a:r>
            <a:r>
              <a:rPr lang="en-US" b="1" dirty="0">
                <a:solidFill>
                  <a:srgbClr val="215C4E"/>
                </a:solidFill>
              </a:rPr>
              <a:t>regression analysis:</a:t>
            </a:r>
          </a:p>
          <a:p>
            <a:pPr lvl="1"/>
            <a:r>
              <a:rPr lang="en-US" b="0" dirty="0"/>
              <a:t>One or more independent variables ("predictors”)</a:t>
            </a:r>
          </a:p>
          <a:p>
            <a:pPr lvl="1"/>
            <a:r>
              <a:rPr lang="en-US" b="0" dirty="0"/>
              <a:t>One dependent variables (“outcome”)</a:t>
            </a:r>
          </a:p>
          <a:p>
            <a:pPr lvl="1"/>
            <a:endParaRPr lang="en-US" b="0" dirty="0"/>
          </a:p>
          <a:p>
            <a:r>
              <a:rPr lang="en-US" dirty="0"/>
              <a:t>What is the relationship between the predictors and the outcome?</a:t>
            </a:r>
          </a:p>
          <a:p>
            <a:r>
              <a:rPr lang="en-US" dirty="0"/>
              <a:t>What is the conditional expectation of the dependent variable given fixed values for the independent variables?</a:t>
            </a:r>
          </a:p>
          <a:p>
            <a:endParaRPr lang="en-US" dirty="0"/>
          </a:p>
          <a:p>
            <a:r>
              <a:rPr lang="en-US" sz="1400" dirty="0"/>
              <a:t>Generalized body composition prediction equation for men using simple measurement techniques", K.W. Penrose, A.G. Nelson, A.G. Fisher, FACSM, Human Performance research Center, Brigham Young University, Provo, Utah 84602 as listed in Medicine and Science in Sports and Exercise, vol. 17, no. 2, April 1985, p. 189.</a:t>
            </a:r>
          </a:p>
          <a:p>
            <a:r>
              <a:rPr lang="en-US" sz="1400" dirty="0">
                <a:hlinkClick r:id="rId2"/>
              </a:rPr>
              <a:t>http://staff.pubhealth.ku.dk/~tag/Teaching/share/data/Bodyfat.html</a:t>
            </a:r>
            <a:endParaRPr lang="en-US" sz="1400" dirty="0"/>
          </a:p>
        </p:txBody>
      </p:sp>
    </p:spTree>
    <p:extLst>
      <p:ext uri="{BB962C8B-B14F-4D97-AF65-F5344CB8AC3E}">
        <p14:creationId xmlns:p14="http://schemas.microsoft.com/office/powerpoint/2010/main" val="376505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9350-DC9C-E844-9977-03ED9D7DA0D7}"/>
              </a:ext>
            </a:extLst>
          </p:cNvPr>
          <p:cNvSpPr>
            <a:spLocks noGrp="1"/>
          </p:cNvSpPr>
          <p:nvPr>
            <p:ph type="title"/>
          </p:nvPr>
        </p:nvSpPr>
        <p:spPr/>
        <p:txBody>
          <a:bodyPr/>
          <a:lstStyle/>
          <a:p>
            <a:r>
              <a:rPr lang="en-US" dirty="0"/>
              <a:t>A Side Note On Terms</a:t>
            </a:r>
          </a:p>
        </p:txBody>
      </p:sp>
      <p:sp>
        <p:nvSpPr>
          <p:cNvPr id="3" name="Content Placeholder 2">
            <a:extLst>
              <a:ext uri="{FF2B5EF4-FFF2-40B4-BE49-F238E27FC236}">
                <a16:creationId xmlns:a16="http://schemas.microsoft.com/office/drawing/2014/main" id="{E6EADEB2-EE3C-2F42-BE76-494C4CDF2973}"/>
              </a:ext>
            </a:extLst>
          </p:cNvPr>
          <p:cNvSpPr>
            <a:spLocks noGrp="1"/>
          </p:cNvSpPr>
          <p:nvPr>
            <p:ph idx="1"/>
          </p:nvPr>
        </p:nvSpPr>
        <p:spPr>
          <a:xfrm>
            <a:off x="609601" y="1803788"/>
            <a:ext cx="6990608" cy="4322377"/>
          </a:xfrm>
        </p:spPr>
        <p:txBody>
          <a:bodyPr/>
          <a:lstStyle/>
          <a:p>
            <a:r>
              <a:rPr lang="en-US" dirty="0"/>
              <a:t>For linear regression we have equations of where we want to know the relationship between an </a:t>
            </a:r>
            <a:r>
              <a:rPr lang="en-US" b="1" dirty="0">
                <a:solidFill>
                  <a:srgbClr val="215C4E"/>
                </a:solidFill>
              </a:rPr>
              <a:t>outcome</a:t>
            </a:r>
            <a:r>
              <a:rPr lang="en-US" dirty="0"/>
              <a:t> given some </a:t>
            </a:r>
            <a:r>
              <a:rPr lang="en-US" b="1" dirty="0">
                <a:solidFill>
                  <a:srgbClr val="215C4E"/>
                </a:solidFill>
              </a:rPr>
              <a:t>predictors</a:t>
            </a:r>
            <a:r>
              <a:rPr lang="en-US" dirty="0"/>
              <a:t>.</a:t>
            </a:r>
          </a:p>
          <a:p>
            <a:endParaRPr lang="en-US" dirty="0"/>
          </a:p>
          <a:p>
            <a:r>
              <a:rPr lang="en-US" dirty="0"/>
              <a:t>If you have a ML background:</a:t>
            </a:r>
          </a:p>
          <a:p>
            <a:pPr lvl="1"/>
            <a:r>
              <a:rPr lang="en-US" dirty="0"/>
              <a:t>Get </a:t>
            </a:r>
            <a:r>
              <a:rPr lang="en-US" b="1" dirty="0">
                <a:solidFill>
                  <a:srgbClr val="215C4E"/>
                </a:solidFill>
              </a:rPr>
              <a:t>target, outcome</a:t>
            </a:r>
            <a:r>
              <a:rPr lang="en-US" dirty="0"/>
              <a:t> given </a:t>
            </a:r>
            <a:r>
              <a:rPr lang="en-US" b="1" dirty="0">
                <a:solidFill>
                  <a:srgbClr val="215C4E"/>
                </a:solidFill>
              </a:rPr>
              <a:t>predictors, observations.</a:t>
            </a:r>
          </a:p>
          <a:p>
            <a:endParaRPr lang="en-US" dirty="0"/>
          </a:p>
          <a:p>
            <a:r>
              <a:rPr lang="en-US" dirty="0"/>
              <a:t>If you have a Stats background:</a:t>
            </a:r>
          </a:p>
          <a:p>
            <a:pPr lvl="1"/>
            <a:r>
              <a:rPr lang="en-US" dirty="0"/>
              <a:t>Get </a:t>
            </a:r>
            <a:r>
              <a:rPr lang="en-US" b="1" dirty="0">
                <a:solidFill>
                  <a:srgbClr val="215C4E"/>
                </a:solidFill>
              </a:rPr>
              <a:t>endogenous</a:t>
            </a:r>
            <a:r>
              <a:rPr lang="en-US" dirty="0"/>
              <a:t> variables given </a:t>
            </a:r>
            <a:r>
              <a:rPr lang="en-US" b="1" dirty="0">
                <a:solidFill>
                  <a:srgbClr val="215C4E"/>
                </a:solidFill>
              </a:rPr>
              <a:t>exogenous</a:t>
            </a:r>
            <a:r>
              <a:rPr lang="en-US" dirty="0"/>
              <a:t> variables.</a:t>
            </a:r>
          </a:p>
          <a:p>
            <a:pPr lvl="1"/>
            <a:endParaRPr lang="en-US" dirty="0"/>
          </a:p>
          <a:p>
            <a:r>
              <a:rPr lang="en-US" dirty="0"/>
              <a:t>If you are more of a Math person:</a:t>
            </a:r>
          </a:p>
          <a:p>
            <a:pPr lvl="1"/>
            <a:r>
              <a:rPr lang="en-US" dirty="0"/>
              <a:t>Get </a:t>
            </a:r>
            <a:r>
              <a:rPr lang="en-US" b="1" dirty="0">
                <a:solidFill>
                  <a:srgbClr val="215C4E"/>
                </a:solidFill>
              </a:rPr>
              <a:t>dependent variable</a:t>
            </a:r>
            <a:r>
              <a:rPr lang="en-US" dirty="0"/>
              <a:t> (y-axis) given one or more </a:t>
            </a:r>
            <a:r>
              <a:rPr lang="en-US" b="1" dirty="0">
                <a:solidFill>
                  <a:srgbClr val="215C4E"/>
                </a:solidFill>
              </a:rPr>
              <a:t>independent variables</a:t>
            </a:r>
            <a:r>
              <a:rPr lang="en-US" dirty="0"/>
              <a:t> (x-axis).</a:t>
            </a:r>
          </a:p>
          <a:p>
            <a:endParaRPr lang="en-US" dirty="0"/>
          </a:p>
        </p:txBody>
      </p:sp>
      <p:sp>
        <p:nvSpPr>
          <p:cNvPr id="4" name="Slide Number Placeholder 3">
            <a:extLst>
              <a:ext uri="{FF2B5EF4-FFF2-40B4-BE49-F238E27FC236}">
                <a16:creationId xmlns:a16="http://schemas.microsoft.com/office/drawing/2014/main" id="{8ADDC771-F6B8-7945-B1E7-FDAC84C2CE8D}"/>
              </a:ext>
            </a:extLst>
          </p:cNvPr>
          <p:cNvSpPr>
            <a:spLocks noGrp="1"/>
          </p:cNvSpPr>
          <p:nvPr>
            <p:ph type="sldNum" sz="quarter" idx="11"/>
          </p:nvPr>
        </p:nvSpPr>
        <p:spPr/>
        <p:txBody>
          <a:bodyPr/>
          <a:lstStyle/>
          <a:p>
            <a:fld id="{AE9108BD-1B63-5E42-A3EF-D85B2E21F76C}" type="slidenum">
              <a:rPr lang="en-US" smtClean="0"/>
              <a:t>9</a:t>
            </a:fld>
            <a:endParaRPr lang="en-US"/>
          </a:p>
        </p:txBody>
      </p:sp>
      <p:pic>
        <p:nvPicPr>
          <p:cNvPr id="5" name="Picture 4">
            <a:extLst>
              <a:ext uri="{FF2B5EF4-FFF2-40B4-BE49-F238E27FC236}">
                <a16:creationId xmlns:a16="http://schemas.microsoft.com/office/drawing/2014/main" id="{EFDEECEB-1E28-6141-AF29-E1AE22191A08}"/>
              </a:ext>
            </a:extLst>
          </p:cNvPr>
          <p:cNvPicPr>
            <a:picLocks noChangeAspect="1"/>
          </p:cNvPicPr>
          <p:nvPr/>
        </p:nvPicPr>
        <p:blipFill>
          <a:blip r:embed="rId2"/>
          <a:stretch>
            <a:fillRect/>
          </a:stretch>
        </p:blipFill>
        <p:spPr>
          <a:xfrm>
            <a:off x="7884638" y="1980211"/>
            <a:ext cx="4184650" cy="3143250"/>
          </a:xfrm>
          <a:prstGeom prst="rect">
            <a:avLst/>
          </a:prstGeom>
        </p:spPr>
      </p:pic>
    </p:spTree>
    <p:extLst>
      <p:ext uri="{BB962C8B-B14F-4D97-AF65-F5344CB8AC3E}">
        <p14:creationId xmlns:p14="http://schemas.microsoft.com/office/powerpoint/2010/main" val="2116923648"/>
      </p:ext>
    </p:extLst>
  </p:cSld>
  <p:clrMapOvr>
    <a:masterClrMapping/>
  </p:clrMapOvr>
</p:sld>
</file>

<file path=ppt/theme/theme1.xml><?xml version="1.0" encoding="utf-8"?>
<a:theme xmlns:a="http://schemas.openxmlformats.org/drawingml/2006/main" name="Watson Whit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ABC61442-CE4C-1540-AFD5-629EEB7103CB}" vid="{B6561A98-7CEA-A449-9A8F-DE85E1B109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3">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F95E807E-0762-D742-BD7D-610162240F1D}">
  <we:reference id="wa104178141" version="3.10.0.19" store="en-US" storeType="OMEX"/>
  <we:alternateReferences>
    <we:reference id="wa104178141" version="3.10.0.19" store="wa104178141"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969C63C3-8DA4-A649-9830-D59A86F398A4}">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18804</TotalTime>
  <Words>5368</Words>
  <Application>Microsoft Macintosh PowerPoint</Application>
  <PresentationFormat>Widescreen</PresentationFormat>
  <Paragraphs>1274</Paragraphs>
  <Slides>69</Slides>
  <Notes>29</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3</vt:i4>
      </vt:variant>
      <vt:variant>
        <vt:lpstr>Slide Titles</vt:lpstr>
      </vt:variant>
      <vt:variant>
        <vt:i4>69</vt:i4>
      </vt:variant>
    </vt:vector>
  </HeadingPairs>
  <TitlesOfParts>
    <vt:vector size="86" baseType="lpstr">
      <vt:lpstr>Batang</vt:lpstr>
      <vt:lpstr>Adobe Arabic</vt:lpstr>
      <vt:lpstr>Arial</vt:lpstr>
      <vt:lpstr>Calibri</vt:lpstr>
      <vt:lpstr>Cambria</vt:lpstr>
      <vt:lpstr>Cambria Math</vt:lpstr>
      <vt:lpstr>Century Gothic</vt:lpstr>
      <vt:lpstr>Courier</vt:lpstr>
      <vt:lpstr>Garamond</vt:lpstr>
      <vt:lpstr>Palatino Linotype</vt:lpstr>
      <vt:lpstr>Symbol</vt:lpstr>
      <vt:lpstr>Times New Roman</vt:lpstr>
      <vt:lpstr>Wingdings</vt:lpstr>
      <vt:lpstr>Watson White Theme</vt:lpstr>
      <vt:lpstr>MathType Equation</vt:lpstr>
      <vt:lpstr>VISIO</vt:lpstr>
      <vt:lpstr>Equation</vt:lpstr>
      <vt:lpstr>Missing Data</vt:lpstr>
      <vt:lpstr>Announcements</vt:lpstr>
      <vt:lpstr>The Data LifeCycle</vt:lpstr>
      <vt:lpstr>Today’s Lecture</vt:lpstr>
      <vt:lpstr>Missing Data</vt:lpstr>
      <vt:lpstr>Key Question</vt:lpstr>
      <vt:lpstr>Complete Case Analysis</vt:lpstr>
      <vt:lpstr>Example</vt:lpstr>
      <vt:lpstr>A Side Note On Terms</vt:lpstr>
      <vt:lpstr>Linear Regression</vt:lpstr>
      <vt:lpstr>Population &amp; Sample Regression Models</vt:lpstr>
      <vt:lpstr>Population &amp; Sample Regression Models</vt:lpstr>
      <vt:lpstr>Population &amp; Sample Regression Models</vt:lpstr>
      <vt:lpstr>Population &amp; Sample Regression Models</vt:lpstr>
      <vt:lpstr>Linear Regression</vt:lpstr>
      <vt:lpstr>Sample Linear Regression Model</vt:lpstr>
      <vt:lpstr>Estimating Parameters: Least Squares Method</vt:lpstr>
      <vt:lpstr>Scatter Plot</vt:lpstr>
      <vt:lpstr>Question</vt:lpstr>
      <vt:lpstr>Question</vt:lpstr>
      <vt:lpstr>Question</vt:lpstr>
      <vt:lpstr>Question</vt:lpstr>
      <vt:lpstr>Least Squares</vt:lpstr>
      <vt:lpstr>Least Squares, Graphically</vt:lpstr>
      <vt:lpstr>Announcements</vt:lpstr>
      <vt:lpstr>Interpretation of Coefficients</vt:lpstr>
      <vt:lpstr>Now, Back to Missing Data … </vt:lpstr>
      <vt:lpstr>Example</vt:lpstr>
      <vt:lpstr>Hypothesis Testing</vt:lpstr>
      <vt:lpstr>P-values</vt:lpstr>
      <vt:lpstr>What If Data Were Missing?</vt:lpstr>
      <vt:lpstr>Population &amp; Sample Regression Models</vt:lpstr>
      <vt:lpstr>The Bootstrap</vt:lpstr>
      <vt:lpstr>Why The Bootstrap Works</vt:lpstr>
      <vt:lpstr>Why We Need The Bootstrap</vt:lpstr>
      <vt:lpstr>Key to Resampling</vt:lpstr>
      <vt:lpstr>~5% Deleted (N=13)</vt:lpstr>
      <vt:lpstr>~20% Deleted (N=50)</vt:lpstr>
      <vt:lpstr>Conclusions seem to change …</vt:lpstr>
      <vt:lpstr>Types Of Missing-ness</vt:lpstr>
      <vt:lpstr>What Distinguishes Each Type of Missing-ness?</vt:lpstr>
      <vt:lpstr>Your Sample</vt:lpstr>
      <vt:lpstr>What Influences a Data Point’s Presence?</vt:lpstr>
      <vt:lpstr>Experiment and Sample Space</vt:lpstr>
      <vt:lpstr>Examples</vt:lpstr>
      <vt:lpstr>Independence</vt:lpstr>
      <vt:lpstr>Conditional Probability</vt:lpstr>
      <vt:lpstr>Announcements / Order of the Day</vt:lpstr>
      <vt:lpstr>MCAR: Missing Completely at Random</vt:lpstr>
      <vt:lpstr>Totally Realistic MCAR Example</vt:lpstr>
      <vt:lpstr>Applicability of MCAR</vt:lpstr>
      <vt:lpstr>MAR: Missing at Random</vt:lpstr>
      <vt:lpstr>Examples?</vt:lpstr>
      <vt:lpstr>MAR: Key Point</vt:lpstr>
      <vt:lpstr>MNAR: Missing Not at Random</vt:lpstr>
      <vt:lpstr>Back to STH …</vt:lpstr>
      <vt:lpstr>Add a Variable</vt:lpstr>
      <vt:lpstr>To Recap</vt:lpstr>
      <vt:lpstr>Handling Missing Data … </vt:lpstr>
      <vt:lpstr>Single Imputation</vt:lpstr>
      <vt:lpstr>Multiple Imputation</vt:lpstr>
      <vt:lpstr>Tiny Example</vt:lpstr>
      <vt:lpstr>Let’s Impute Some Data!</vt:lpstr>
      <vt:lpstr>Inference with Multiple Imputation</vt:lpstr>
      <vt:lpstr>Pooling analyses</vt:lpstr>
      <vt:lpstr>Predicting Missing Data Given the Observed Data</vt:lpstr>
      <vt:lpstr>Bayesian Imputation</vt:lpstr>
      <vt:lpstr>How Big Should N Be?</vt:lpstr>
      <vt:lpstr>More Advanced Methods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UReQA: Knowledge Acquisition and Reasoning to Solve Standardized Tests</dc:title>
  <dc:creator>Nicholas Mattei</dc:creator>
  <cp:lastModifiedBy>Nicholas Mattei</cp:lastModifiedBy>
  <cp:revision>373</cp:revision>
  <cp:lastPrinted>2019-10-17T15:54:53Z</cp:lastPrinted>
  <dcterms:created xsi:type="dcterms:W3CDTF">2018-02-09T16:02:53Z</dcterms:created>
  <dcterms:modified xsi:type="dcterms:W3CDTF">2019-10-31T15:52:17Z</dcterms:modified>
</cp:coreProperties>
</file>